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notesMasterIdLst>
    <p:notesMasterId r:id="rId48"/>
  </p:notesMasterIdLst>
  <p:sldIdLst>
    <p:sldId id="256" r:id="rId2"/>
    <p:sldId id="257" r:id="rId3"/>
    <p:sldId id="388" r:id="rId4"/>
    <p:sldId id="370" r:id="rId5"/>
    <p:sldId id="371" r:id="rId6"/>
    <p:sldId id="372" r:id="rId7"/>
    <p:sldId id="373" r:id="rId8"/>
    <p:sldId id="356" r:id="rId9"/>
    <p:sldId id="397" r:id="rId10"/>
    <p:sldId id="394" r:id="rId11"/>
    <p:sldId id="317" r:id="rId12"/>
    <p:sldId id="323" r:id="rId13"/>
    <p:sldId id="364" r:id="rId14"/>
    <p:sldId id="365" r:id="rId15"/>
    <p:sldId id="363" r:id="rId16"/>
    <p:sldId id="261" r:id="rId17"/>
    <p:sldId id="415" r:id="rId18"/>
    <p:sldId id="416" r:id="rId19"/>
    <p:sldId id="417" r:id="rId20"/>
    <p:sldId id="418" r:id="rId21"/>
    <p:sldId id="419" r:id="rId22"/>
    <p:sldId id="420" r:id="rId23"/>
    <p:sldId id="421" r:id="rId24"/>
    <p:sldId id="422" r:id="rId25"/>
    <p:sldId id="423" r:id="rId26"/>
    <p:sldId id="424" r:id="rId27"/>
    <p:sldId id="425" r:id="rId28"/>
    <p:sldId id="426" r:id="rId29"/>
    <p:sldId id="427" r:id="rId30"/>
    <p:sldId id="279" r:id="rId31"/>
    <p:sldId id="309" r:id="rId32"/>
    <p:sldId id="288" r:id="rId33"/>
    <p:sldId id="361" r:id="rId34"/>
    <p:sldId id="398" r:id="rId35"/>
    <p:sldId id="366" r:id="rId36"/>
    <p:sldId id="391" r:id="rId37"/>
    <p:sldId id="392" r:id="rId38"/>
    <p:sldId id="304" r:id="rId39"/>
    <p:sldId id="336" r:id="rId40"/>
    <p:sldId id="337" r:id="rId41"/>
    <p:sldId id="338" r:id="rId42"/>
    <p:sldId id="340" r:id="rId43"/>
    <p:sldId id="334" r:id="rId44"/>
    <p:sldId id="297" r:id="rId45"/>
    <p:sldId id="386" r:id="rId46"/>
    <p:sldId id="301" r:id="rId4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luta MOCANU" initials="SM" lastIdx="0" clrIdx="0">
    <p:extLst>
      <p:ext uri="{19B8F6BF-5375-455C-9EA6-DF929625EA0E}">
        <p15:presenceInfo xmlns:p15="http://schemas.microsoft.com/office/powerpoint/2012/main" userId="S-1-5-21-3671158789-1843663572-3607324311-11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53D4B"/>
    <a:srgbClr val="0C0E0A"/>
    <a:srgbClr val="66FFCC"/>
    <a:srgbClr val="00FF00"/>
    <a:srgbClr val="333300"/>
    <a:srgbClr val="33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94343" autoAdjust="0"/>
  </p:normalViewPr>
  <p:slideViewPr>
    <p:cSldViewPr snapToGrid="0">
      <p:cViewPr varScale="1">
        <p:scale>
          <a:sx n="104" d="100"/>
          <a:sy n="104" d="100"/>
        </p:scale>
        <p:origin x="87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2176165803108807E-2"/>
          <c:y val="8.1892264625875108E-2"/>
          <c:w val="0.74027923970643561"/>
          <c:h val="0.91427539827801674"/>
        </c:manualLayout>
      </c:layout>
      <c:pie3DChart>
        <c:varyColors val="1"/>
        <c:ser>
          <c:idx val="0"/>
          <c:order val="0"/>
          <c:tx>
            <c:strRef>
              <c:f>Sheet1!$B$1</c:f>
              <c:strCache>
                <c:ptCount val="1"/>
                <c:pt idx="0">
                  <c:v>ÎNCASĂRI</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497A-4CCD-97AF-33C31933295E}"/>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497A-4CCD-97AF-33C31933295E}"/>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497A-4CCD-97AF-33C31933295E}"/>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497A-4CCD-97AF-33C31933295E}"/>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497A-4CCD-97AF-33C31933295E}"/>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497A-4CCD-97AF-33C31933295E}"/>
              </c:ext>
            </c:extLst>
          </c:dPt>
          <c:dPt>
            <c:idx val="6"/>
            <c:bubble3D val="0"/>
            <c:spPr>
              <a:solidFill>
                <a:schemeClr val="accent6">
                  <a:lumMod val="40000"/>
                  <a:lumOff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D-497A-4CCD-97AF-33C31933295E}"/>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overflow" horzOverflow="overflow" vert="horz" wrap="square" lIns="38100" tIns="19050" rIns="38100" bIns="19050" anchor="ctr" anchorCtr="1">
                <a:spAutoFit/>
              </a:bodyPr>
              <a:lstStyle/>
              <a:p>
                <a:pPr>
                  <a:defRPr sz="14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en-US"/>
              </a:p>
            </c:txPr>
            <c:dLblPos val="ctr"/>
            <c:showLegendKey val="1"/>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spPr xmlns:c15="http://schemas.microsoft.com/office/drawing/2012/chart">
                  <a:prstGeom prst="rect">
                    <a:avLst/>
                  </a:prstGeom>
                  <a:pattFill prst="pct75">
                    <a:fgClr>
                      <a:schemeClr val="dk1">
                        <a:lumMod val="75000"/>
                        <a:lumOff val="25000"/>
                      </a:schemeClr>
                    </a:fgClr>
                    <a:bgClr>
                      <a:schemeClr val="dk1">
                        <a:lumMod val="65000"/>
                        <a:lumOff val="35000"/>
                      </a:schemeClr>
                    </a:bgClr>
                  </a:pattFill>
                  <a:ln>
                    <a:noFill/>
                  </a:ln>
                </c15:spPr>
              </c:ext>
            </c:extLst>
          </c:dLbls>
          <c:cat>
            <c:strRef>
              <c:f>Sheet1!$A$2:$A$8</c:f>
              <c:strCache>
                <c:ptCount val="7"/>
                <c:pt idx="0">
                  <c:v>  IMPOZITUL PE CLADIRI PJ =56,210,245.36 lei</c:v>
                </c:pt>
                <c:pt idx="1">
                  <c:v>  IMPOZITUL PE CLADIRI PF =16,902,120.05  lei</c:v>
                </c:pt>
                <c:pt idx="2">
                  <c:v>IMPOZITUL PE TEREN PJ=8,700,682.55  lei</c:v>
                </c:pt>
                <c:pt idx="3">
                  <c:v>IMPOZITUL PE TEREN PF=4,642,200.41  lei</c:v>
                </c:pt>
                <c:pt idx="4">
                  <c:v>IMPOZITUL AUTO PJ=6,525,599.74 lei</c:v>
                </c:pt>
                <c:pt idx="5">
                  <c:v>IMPOZIT AUTO PF=12,097,369.22 lei</c:v>
                </c:pt>
                <c:pt idx="6">
                  <c:v>AMENZI=9,197,187.79 lei</c:v>
                </c:pt>
              </c:strCache>
            </c:strRef>
          </c:cat>
          <c:val>
            <c:numRef>
              <c:f>Sheet1!$B$2:$B$8</c:f>
              <c:numCache>
                <c:formatCode>_(* #,##0.00_);_(* \(#,##0.00\);_(* "-"??_);_(@_)</c:formatCode>
                <c:ptCount val="7"/>
                <c:pt idx="0">
                  <c:v>56210245.359999999</c:v>
                </c:pt>
                <c:pt idx="1">
                  <c:v>16902120.050000001</c:v>
                </c:pt>
                <c:pt idx="2">
                  <c:v>8700682.5500000007</c:v>
                </c:pt>
                <c:pt idx="3">
                  <c:v>4642200.41</c:v>
                </c:pt>
                <c:pt idx="4">
                  <c:v>6525599.7400000002</c:v>
                </c:pt>
                <c:pt idx="5">
                  <c:v>12097369.220000001</c:v>
                </c:pt>
                <c:pt idx="6">
                  <c:v>9197187.7899999991</c:v>
                </c:pt>
              </c:numCache>
            </c:numRef>
          </c:val>
          <c:extLst>
            <c:ext xmlns:c16="http://schemas.microsoft.com/office/drawing/2014/chart" uri="{C3380CC4-5D6E-409C-BE32-E72D297353CC}">
              <c16:uniqueId val="{00000010-497A-4CCD-97AF-33C31933295E}"/>
            </c:ext>
          </c:extLst>
        </c:ser>
        <c:dLbls>
          <c:dLblPos val="ctr"/>
          <c:showLegendKey val="0"/>
          <c:showVal val="0"/>
          <c:showCatName val="0"/>
          <c:showSerName val="0"/>
          <c:showPercent val="1"/>
          <c:showBubbleSize val="0"/>
          <c:showLeaderLines val="1"/>
        </c:dLbls>
        <c:extLst>
          <c:ext xmlns:c15="http://schemas.microsoft.com/office/drawing/2012/chart" uri="{02D57815-91ED-43cb-92C2-25804820EDAC}">
            <c15:filteredPieSeries>
              <c15:ser>
                <c:idx val="1"/>
                <c:order val="1"/>
                <c:tx>
                  <c:strRef>
                    <c:extLst>
                      <c:ext uri="{02D57815-91ED-43cb-92C2-25804820EDAC}">
                        <c15:formulaRef>
                          <c15:sqref>Sheet1!$C$1</c15:sqref>
                        </c15:formulaRef>
                      </c:ext>
                    </c:extLst>
                    <c:strCache>
                      <c:ptCount val="1"/>
                      <c:pt idx="0">
                        <c:v>ÎNCASĂRI2</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2-497A-4CCD-97AF-33C31933295E}"/>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4-497A-4CCD-97AF-33C31933295E}"/>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6-497A-4CCD-97AF-33C31933295E}"/>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8-497A-4CCD-97AF-33C31933295E}"/>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A-497A-4CCD-97AF-33C31933295E}"/>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C-497A-4CCD-97AF-33C31933295E}"/>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E-497A-4CCD-97AF-33C31933295E}"/>
                    </c:ext>
                  </c:extLst>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uri="{CE6537A1-D6FC-4f65-9D91-7224C49458BB}"/>
                  </c:extLst>
                </c:dLbls>
                <c:cat>
                  <c:strRef>
                    <c:extLst>
                      <c:ext uri="{02D57815-91ED-43cb-92C2-25804820EDAC}">
                        <c15:formulaRef>
                          <c15:sqref>Sheet1!$A$2:$A$8</c15:sqref>
                        </c15:formulaRef>
                      </c:ext>
                    </c:extLst>
                    <c:strCache>
                      <c:ptCount val="7"/>
                      <c:pt idx="0">
                        <c:v>  IMPOZITUL PE CLADIRI PJ =56,210,245.36 lei</c:v>
                      </c:pt>
                      <c:pt idx="1">
                        <c:v>  IMPOZITUL PE CLADIRI PF =16,902,120.05  lei</c:v>
                      </c:pt>
                      <c:pt idx="2">
                        <c:v>IMPOZITUL PE TEREN PJ=8,700,682.55  lei</c:v>
                      </c:pt>
                      <c:pt idx="3">
                        <c:v>IMPOZITUL PE TEREN PF=4,642,200.41  lei</c:v>
                      </c:pt>
                      <c:pt idx="4">
                        <c:v>IMPOZITUL AUTO PJ=6,525,599.74 lei</c:v>
                      </c:pt>
                      <c:pt idx="5">
                        <c:v>IMPOZIT AUTO PF=12,097,369.22 lei</c:v>
                      </c:pt>
                      <c:pt idx="6">
                        <c:v>AMENZI=9,197,187.79 lei</c:v>
                      </c:pt>
                    </c:strCache>
                  </c:strRef>
                </c:cat>
                <c:val>
                  <c:numRef>
                    <c:extLst>
                      <c:ext uri="{02D57815-91ED-43cb-92C2-25804820EDAC}">
                        <c15:formulaRef>
                          <c15:sqref>Sheet1!$C$2:$C$8</c15:sqref>
                        </c15:formulaRef>
                      </c:ext>
                    </c:extLst>
                    <c:numCache>
                      <c:formatCode>_(* #,##0.00_);_(* \(#,##0.00\);_(* "-"??_);_(@_)</c:formatCode>
                      <c:ptCount val="7"/>
                      <c:pt idx="0">
                        <c:v>56210245.359999999</c:v>
                      </c:pt>
                      <c:pt idx="1">
                        <c:v>16902120.050000001</c:v>
                      </c:pt>
                      <c:pt idx="2">
                        <c:v>8700682.5500000007</c:v>
                      </c:pt>
                      <c:pt idx="3">
                        <c:v>4642200.41</c:v>
                      </c:pt>
                      <c:pt idx="4">
                        <c:v>6525599.7400000002</c:v>
                      </c:pt>
                      <c:pt idx="5">
                        <c:v>12097369.220000001</c:v>
                      </c:pt>
                      <c:pt idx="6">
                        <c:v>9197187.7899999991</c:v>
                      </c:pt>
                    </c:numCache>
                  </c:numRef>
                </c:val>
                <c:extLst>
                  <c:ext xmlns:c16="http://schemas.microsoft.com/office/drawing/2014/chart" uri="{C3380CC4-5D6E-409C-BE32-E72D297353CC}">
                    <c16:uniqueId val="{00000021-497A-4CCD-97AF-33C31933295E}"/>
                  </c:ext>
                </c:extLst>
              </c15:ser>
            </c15:filteredPieSeries>
          </c:ext>
        </c:extLst>
      </c:pie3DChart>
      <c:spPr>
        <a:noFill/>
        <a:ln>
          <a:noFill/>
        </a:ln>
        <a:effectLst/>
      </c:spPr>
    </c:plotArea>
    <c:legend>
      <c:legendPos val="r"/>
      <c:layout>
        <c:manualLayout>
          <c:xMode val="edge"/>
          <c:yMode val="edge"/>
          <c:x val="0.67602405495890161"/>
          <c:y val="0.31383606048785384"/>
          <c:w val="0.31055001980852553"/>
          <c:h val="0.55221362216154268"/>
        </c:manualLayout>
      </c:layout>
      <c:overlay val="1"/>
      <c:spPr>
        <a:solidFill>
          <a:schemeClr val="lt1">
            <a:lumMod val="95000"/>
            <a:alpha val="39000"/>
          </a:schemeClr>
        </a:solidFill>
        <a:ln>
          <a:noFill/>
        </a:ln>
        <a:effectLst/>
      </c:spPr>
      <c:txPr>
        <a:bodyPr rot="0" spcFirstLastPara="1" vertOverflow="ellipsis" vert="horz" wrap="square" anchor="ctr" anchorCtr="1"/>
        <a:lstStyle/>
        <a:p>
          <a:pPr rtl="0">
            <a:defRPr sz="1197" b="1" i="0" u="none" strike="noStrike" kern="1200" baseline="0">
              <a:ln>
                <a:solidFill>
                  <a:schemeClr val="accent1"/>
                </a:solidFill>
              </a:ln>
              <a:solidFill>
                <a:schemeClr val="bg2">
                  <a:lumMod val="10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accent4">
        <a:lumMod val="75000"/>
      </a:schemeClr>
    </a:solidFill>
    <a:ln w="9525" cap="flat" cmpd="sng" algn="ctr">
      <a:solidFill>
        <a:schemeClr val="accent2">
          <a:lumMod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70939" y="0"/>
            <a:ext cx="3037840" cy="466435"/>
          </a:xfrm>
          <a:prstGeom prst="rect">
            <a:avLst/>
          </a:prstGeom>
        </p:spPr>
        <p:txBody>
          <a:bodyPr vert="horz" lIns="92930" tIns="46465" rIns="92930" bIns="46465" rtlCol="0"/>
          <a:lstStyle>
            <a:lvl1pPr algn="r">
              <a:defRPr sz="1200"/>
            </a:lvl1pPr>
          </a:lstStyle>
          <a:p>
            <a:fld id="{D17B1984-30E4-445C-BF4C-973825D43D6D}" type="datetimeFigureOut">
              <a:rPr lang="en-US" smtClean="0"/>
              <a:t>12/14/2022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701040" y="4473892"/>
            <a:ext cx="5608320" cy="3660457"/>
          </a:xfrm>
          <a:prstGeom prst="rect">
            <a:avLst/>
          </a:prstGeom>
        </p:spPr>
        <p:txBody>
          <a:bodyPr vert="horz" lIns="92930" tIns="46465" rIns="92930" bIns="464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2930" tIns="46465" rIns="92930" bIns="46465" rtlCol="0" anchor="b"/>
          <a:lstStyle>
            <a:lvl1pPr algn="r">
              <a:defRPr sz="1200"/>
            </a:lvl1pPr>
          </a:lstStyle>
          <a:p>
            <a:fld id="{D5504BF5-E807-4A1E-8C9D-6F1705776FBB}" type="slidenum">
              <a:rPr lang="en-US" smtClean="0"/>
              <a:t>‹#›</a:t>
            </a:fld>
            <a:endParaRPr lang="en-US"/>
          </a:p>
        </p:txBody>
      </p:sp>
    </p:spTree>
    <p:extLst>
      <p:ext uri="{BB962C8B-B14F-4D97-AF65-F5344CB8AC3E}">
        <p14:creationId xmlns:p14="http://schemas.microsoft.com/office/powerpoint/2010/main" val="707954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C2499BA8-CEC8-4A74-8051-77F1F866B74F}" type="datetimeFigureOut">
              <a:rPr lang="en-US" smtClean="0"/>
              <a:t>12/14/2022</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D162A60-59D7-447D-AEB1-6D833149AB2F}" type="slidenum">
              <a:rPr lang="en-US" smtClean="0"/>
              <a:t>‹#›</a:t>
            </a:fld>
            <a:endParaRPr lang="en-US"/>
          </a:p>
        </p:txBody>
      </p:sp>
    </p:spTree>
    <p:extLst>
      <p:ext uri="{BB962C8B-B14F-4D97-AF65-F5344CB8AC3E}">
        <p14:creationId xmlns:p14="http://schemas.microsoft.com/office/powerpoint/2010/main" val="59778906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499BA8-CEC8-4A74-8051-77F1F866B74F}" type="datetimeFigureOut">
              <a:rPr lang="en-US" smtClean="0"/>
              <a:t>12/14/2022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62A60-59D7-447D-AEB1-6D833149AB2F}" type="slidenum">
              <a:rPr lang="en-US" smtClean="0"/>
              <a:t>‹#›</a:t>
            </a:fld>
            <a:endParaRPr lang="en-US"/>
          </a:p>
        </p:txBody>
      </p:sp>
    </p:spTree>
    <p:extLst>
      <p:ext uri="{BB962C8B-B14F-4D97-AF65-F5344CB8AC3E}">
        <p14:creationId xmlns:p14="http://schemas.microsoft.com/office/powerpoint/2010/main" val="1412516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2499BA8-CEC8-4A74-8051-77F1F866B74F}" type="datetimeFigureOut">
              <a:rPr lang="en-US" smtClean="0"/>
              <a:t>12/14/2022</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D162A60-59D7-447D-AEB1-6D833149AB2F}" type="slidenum">
              <a:rPr lang="en-US" smtClean="0"/>
              <a:t>‹#›</a:t>
            </a:fld>
            <a:endParaRPr lang="en-US"/>
          </a:p>
        </p:txBody>
      </p:sp>
    </p:spTree>
    <p:extLst>
      <p:ext uri="{BB962C8B-B14F-4D97-AF65-F5344CB8AC3E}">
        <p14:creationId xmlns:p14="http://schemas.microsoft.com/office/powerpoint/2010/main" val="591794573"/>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499BA8-CEC8-4A74-8051-77F1F866B74F}" type="datetimeFigureOut">
              <a:rPr lang="en-US" smtClean="0"/>
              <a:t>12/14/2022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1D162A60-59D7-447D-AEB1-6D833149AB2F}" type="slidenum">
              <a:rPr lang="en-US" smtClean="0"/>
              <a:t>‹#›</a:t>
            </a:fld>
            <a:endParaRPr lang="en-US"/>
          </a:p>
        </p:txBody>
      </p:sp>
    </p:spTree>
    <p:extLst>
      <p:ext uri="{BB962C8B-B14F-4D97-AF65-F5344CB8AC3E}">
        <p14:creationId xmlns:p14="http://schemas.microsoft.com/office/powerpoint/2010/main" val="1847289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C2499BA8-CEC8-4A74-8051-77F1F866B74F}" type="datetimeFigureOut">
              <a:rPr lang="en-US" smtClean="0"/>
              <a:t>12/14/2022</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D162A60-59D7-447D-AEB1-6D833149AB2F}" type="slidenum">
              <a:rPr lang="en-US" smtClean="0"/>
              <a:t>‹#›</a:t>
            </a:fld>
            <a:endParaRPr lang="en-US"/>
          </a:p>
        </p:txBody>
      </p:sp>
    </p:spTree>
    <p:extLst>
      <p:ext uri="{BB962C8B-B14F-4D97-AF65-F5344CB8AC3E}">
        <p14:creationId xmlns:p14="http://schemas.microsoft.com/office/powerpoint/2010/main" val="1180383574"/>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499BA8-CEC8-4A74-8051-77F1F866B74F}" type="datetimeFigureOut">
              <a:rPr lang="en-US" smtClean="0"/>
              <a:t>12/14/2022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62A60-59D7-447D-AEB1-6D833149AB2F}" type="slidenum">
              <a:rPr lang="en-US" smtClean="0"/>
              <a:t>‹#›</a:t>
            </a:fld>
            <a:endParaRPr lang="en-US"/>
          </a:p>
        </p:txBody>
      </p:sp>
    </p:spTree>
    <p:extLst>
      <p:ext uri="{BB962C8B-B14F-4D97-AF65-F5344CB8AC3E}">
        <p14:creationId xmlns:p14="http://schemas.microsoft.com/office/powerpoint/2010/main" val="1365241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499BA8-CEC8-4A74-8051-77F1F866B74F}" type="datetimeFigureOut">
              <a:rPr lang="en-US" smtClean="0"/>
              <a:t>12/14/2022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62A60-59D7-447D-AEB1-6D833149AB2F}" type="slidenum">
              <a:rPr lang="en-US" smtClean="0"/>
              <a:t>‹#›</a:t>
            </a:fld>
            <a:endParaRPr lang="en-US"/>
          </a:p>
        </p:txBody>
      </p:sp>
    </p:spTree>
    <p:extLst>
      <p:ext uri="{BB962C8B-B14F-4D97-AF65-F5344CB8AC3E}">
        <p14:creationId xmlns:p14="http://schemas.microsoft.com/office/powerpoint/2010/main" val="3225188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2499BA8-CEC8-4A74-8051-77F1F866B74F}" type="datetimeFigureOut">
              <a:rPr lang="en-US" smtClean="0"/>
              <a:t>12/14/2022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162A60-59D7-447D-AEB1-6D833149AB2F}" type="slidenum">
              <a:rPr lang="en-US" smtClean="0"/>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2724710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99BA8-CEC8-4A74-8051-77F1F866B74F}" type="datetimeFigureOut">
              <a:rPr lang="en-US" smtClean="0"/>
              <a:t>12/14/2022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162A60-59D7-447D-AEB1-6D833149AB2F}" type="slidenum">
              <a:rPr lang="en-US" smtClean="0"/>
              <a:t>‹#›</a:t>
            </a:fld>
            <a:endParaRPr lang="en-US"/>
          </a:p>
        </p:txBody>
      </p:sp>
    </p:spTree>
    <p:extLst>
      <p:ext uri="{BB962C8B-B14F-4D97-AF65-F5344CB8AC3E}">
        <p14:creationId xmlns:p14="http://schemas.microsoft.com/office/powerpoint/2010/main" val="28473831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2499BA8-CEC8-4A74-8051-77F1F866B74F}" type="datetimeFigureOut">
              <a:rPr lang="en-US" smtClean="0"/>
              <a:t>12/14/2022</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D162A60-59D7-447D-AEB1-6D833149AB2F}" type="slidenum">
              <a:rPr lang="en-US" smtClean="0"/>
              <a:t>‹#›</a:t>
            </a:fld>
            <a:endParaRPr lang="en-US"/>
          </a:p>
        </p:txBody>
      </p:sp>
    </p:spTree>
    <p:extLst>
      <p:ext uri="{BB962C8B-B14F-4D97-AF65-F5344CB8AC3E}">
        <p14:creationId xmlns:p14="http://schemas.microsoft.com/office/powerpoint/2010/main" val="208951143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2499BA8-CEC8-4A74-8051-77F1F866B74F}" type="datetimeFigureOut">
              <a:rPr lang="en-US" smtClean="0"/>
              <a:t>12/14/2022</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62A60-59D7-447D-AEB1-6D833149AB2F}" type="slidenum">
              <a:rPr lang="en-US" smtClean="0"/>
              <a:t>‹#›</a:t>
            </a:fld>
            <a:endParaRPr lang="en-US"/>
          </a:p>
        </p:txBody>
      </p:sp>
    </p:spTree>
    <p:extLst>
      <p:ext uri="{BB962C8B-B14F-4D97-AF65-F5344CB8AC3E}">
        <p14:creationId xmlns:p14="http://schemas.microsoft.com/office/powerpoint/2010/main" val="1194406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2499BA8-CEC8-4A74-8051-77F1F866B74F}" type="datetimeFigureOut">
              <a:rPr lang="en-US" smtClean="0"/>
              <a:t>12/14/2022</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D162A60-59D7-447D-AEB1-6D833149AB2F}"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442928266"/>
      </p:ext>
    </p:extLst>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lege5.ro/App/Document/gu3tanbq/legea-recuno-tin-ei-pentru-victoria-revolu-iei-rom-ne-din-decembrie-1989-i-pentru-revolta-muncitoreasc-anticomunist-de-la-bra-ov-din-noiembrie-1987-nr-341-2004?pid=210892785&amp;d=2015-07-20#p-210892785" TargetMode="External"/><Relationship Id="rId2" Type="http://schemas.openxmlformats.org/officeDocument/2006/relationships/hyperlink" Target="http://lege5.ro/App/Document/gu3tanbq/legea-recuno-tin-ei-pentru-victoria-revolu-iei-rom-ne-din-decembrie-1989-i-pentru-revolta-muncitoreasc-anticomunist-de-la-bra-ov-din-noiembrie-1987-nr-341-2004?pid=210892756&amp;d=2015-07-20#p-210892756" TargetMode="External"/><Relationship Id="rId1" Type="http://schemas.openxmlformats.org/officeDocument/2006/relationships/slideLayout" Target="../slideLayouts/slideLayout2.xml"/><Relationship Id="rId4" Type="http://schemas.openxmlformats.org/officeDocument/2006/relationships/hyperlink" Target="http://lege5.ro/App/Document/gu3tanbq/legea-recuno-tin-ei-pentru-victoria-revolu-iei-rom-ne-din-decembrie-1989-i-pentru-revolta-muncitoreasc-anticomunist-de-la-bra-ov-din-noiembrie-1987-nr-341-2004?pid=&amp;d=2015-07-20"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0446" y="746234"/>
            <a:ext cx="11586754" cy="2234472"/>
          </a:xfrm>
        </p:spPr>
        <p:txBody>
          <a:bodyPr anchor="ctr"/>
          <a:lstStyle/>
          <a:p>
            <a:pPr algn="l"/>
            <a:r>
              <a:rPr lang="en-US" sz="2400" b="1" dirty="0" err="1">
                <a:solidFill>
                  <a:schemeClr val="accent1">
                    <a:lumMod val="75000"/>
                  </a:schemeClr>
                </a:solidFill>
                <a:latin typeface="Times New Roman" panose="02020603050405020304" pitchFamily="18" charset="0"/>
                <a:cs typeface="Times New Roman" panose="02020603050405020304" pitchFamily="18" charset="0"/>
              </a:rPr>
              <a:t>Municipiul</a:t>
            </a:r>
            <a:r>
              <a:rPr lang="en-US" sz="2400" b="1" dirty="0">
                <a:solidFill>
                  <a:schemeClr val="accent1">
                    <a:lumMod val="75000"/>
                  </a:schemeClr>
                </a:solidFill>
                <a:latin typeface="Times New Roman" panose="02020603050405020304" pitchFamily="18" charset="0"/>
                <a:cs typeface="Times New Roman" panose="02020603050405020304" pitchFamily="18" charset="0"/>
              </a:rPr>
              <a:t> </a:t>
            </a:r>
            <a:r>
              <a:rPr lang="en-US" sz="2400" b="1" dirty="0" err="1">
                <a:solidFill>
                  <a:schemeClr val="accent1">
                    <a:lumMod val="75000"/>
                  </a:schemeClr>
                </a:solidFill>
                <a:latin typeface="Times New Roman" panose="02020603050405020304" pitchFamily="18" charset="0"/>
                <a:cs typeface="Times New Roman" panose="02020603050405020304" pitchFamily="18" charset="0"/>
              </a:rPr>
              <a:t>ploie</a:t>
            </a:r>
            <a:r>
              <a:rPr lang="ro-RO" sz="2400" b="1" dirty="0">
                <a:solidFill>
                  <a:schemeClr val="accent1">
                    <a:lumMod val="75000"/>
                  </a:schemeClr>
                </a:solidFill>
                <a:latin typeface="Times New Roman" panose="02020603050405020304" pitchFamily="18" charset="0"/>
                <a:cs typeface="Times New Roman" panose="02020603050405020304" pitchFamily="18" charset="0"/>
              </a:rPr>
              <a:t>ști</a:t>
            </a:r>
            <a:br>
              <a:rPr lang="ro-RO" sz="2400" b="1" dirty="0">
                <a:solidFill>
                  <a:schemeClr val="accent1">
                    <a:lumMod val="75000"/>
                  </a:schemeClr>
                </a:solidFill>
                <a:latin typeface="Times New Roman" panose="02020603050405020304" pitchFamily="18" charset="0"/>
                <a:cs typeface="Times New Roman" panose="02020603050405020304" pitchFamily="18" charset="0"/>
              </a:rPr>
            </a:br>
            <a:r>
              <a:rPr lang="ro-RO" sz="2400" b="1" dirty="0">
                <a:solidFill>
                  <a:schemeClr val="accent1">
                    <a:lumMod val="75000"/>
                  </a:schemeClr>
                </a:solidFill>
                <a:latin typeface="Times New Roman" panose="02020603050405020304" pitchFamily="18" charset="0"/>
                <a:cs typeface="Times New Roman" panose="02020603050405020304" pitchFamily="18" charset="0"/>
              </a:rPr>
              <a:t>serviciul public finanțe locale </a:t>
            </a:r>
            <a:br>
              <a:rPr lang="ro-RO" sz="2400" b="1" dirty="0">
                <a:solidFill>
                  <a:schemeClr val="accent1">
                    <a:lumMod val="75000"/>
                  </a:schemeClr>
                </a:solidFill>
                <a:latin typeface="Times New Roman" panose="02020603050405020304" pitchFamily="18" charset="0"/>
                <a:cs typeface="Times New Roman" panose="02020603050405020304" pitchFamily="18" charset="0"/>
              </a:rPr>
            </a:br>
            <a:r>
              <a:rPr lang="ro-RO" sz="2400" b="1" dirty="0">
                <a:solidFill>
                  <a:schemeClr val="accent1">
                    <a:lumMod val="75000"/>
                  </a:schemeClr>
                </a:solidFill>
                <a:latin typeface="Times New Roman" panose="02020603050405020304" pitchFamily="18" charset="0"/>
                <a:cs typeface="Times New Roman" panose="02020603050405020304" pitchFamily="18" charset="0"/>
              </a:rPr>
              <a:t>b-dul </a:t>
            </a:r>
            <a:r>
              <a:rPr lang="en-US" sz="2400" b="1" dirty="0" err="1">
                <a:solidFill>
                  <a:schemeClr val="accent1">
                    <a:lumMod val="75000"/>
                  </a:schemeClr>
                </a:solidFill>
                <a:latin typeface="Times New Roman" panose="02020603050405020304" pitchFamily="18" charset="0"/>
                <a:cs typeface="Times New Roman" panose="02020603050405020304" pitchFamily="18" charset="0"/>
              </a:rPr>
              <a:t>independentei</a:t>
            </a:r>
            <a:r>
              <a:rPr lang="ro-RO" sz="2400" b="1" dirty="0">
                <a:solidFill>
                  <a:schemeClr val="accent1">
                    <a:lumMod val="75000"/>
                  </a:schemeClr>
                </a:solidFill>
                <a:latin typeface="Times New Roman" panose="02020603050405020304" pitchFamily="18" charset="0"/>
                <a:cs typeface="Times New Roman" panose="02020603050405020304" pitchFamily="18" charset="0"/>
              </a:rPr>
              <a:t> nr.16</a:t>
            </a:r>
            <a:endParaRPr lang="en-US" sz="24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09903" y="3080168"/>
            <a:ext cx="11281353" cy="3436246"/>
          </a:xfrm>
          <a:solidFill>
            <a:schemeClr val="accent1">
              <a:lumMod val="75000"/>
            </a:schemeClr>
          </a:solidFill>
          <a:ln>
            <a:solidFill>
              <a:schemeClr val="accent3"/>
            </a:solidFill>
          </a:ln>
        </p:spPr>
        <p:txBody>
          <a:bodyPr>
            <a:normAutofit/>
          </a:bodyPr>
          <a:lstStyle/>
          <a:p>
            <a:endParaRPr lang="ro-RO" b="1" dirty="0">
              <a:solidFill>
                <a:schemeClr val="accent5">
                  <a:lumMod val="50000"/>
                </a:schemeClr>
              </a:solidFill>
            </a:endParaRPr>
          </a:p>
          <a:p>
            <a:pPr algn="ctr"/>
            <a:endParaRPr lang="en-US" sz="2400" b="1" dirty="0">
              <a:solidFill>
                <a:schemeClr val="tx2">
                  <a:lumMod val="60000"/>
                  <a:lumOff val="40000"/>
                </a:schemeClr>
              </a:solidFill>
              <a:latin typeface="Times New Roman" panose="02020603050405020304" pitchFamily="18" charset="0"/>
              <a:ea typeface="+mj-ea"/>
              <a:cs typeface="Times New Roman" panose="02020603050405020304" pitchFamily="18" charset="0"/>
            </a:endParaRPr>
          </a:p>
          <a:p>
            <a:pPr algn="ctr"/>
            <a:r>
              <a:rPr lang="ro-RO" sz="2400" b="1" dirty="0">
                <a:solidFill>
                  <a:schemeClr val="bg1"/>
                </a:solidFill>
                <a:latin typeface="Times New Roman" panose="02020603050405020304" pitchFamily="18" charset="0"/>
                <a:cs typeface="Times New Roman" panose="02020603050405020304" pitchFamily="18" charset="0"/>
              </a:rPr>
              <a:t>Dezbatere publică</a:t>
            </a:r>
          </a:p>
          <a:p>
            <a:pPr algn="ctr"/>
            <a:r>
              <a:rPr lang="ro-RO" sz="2400" b="1" dirty="0">
                <a:solidFill>
                  <a:schemeClr val="bg1"/>
                </a:solidFill>
                <a:latin typeface="Times New Roman" panose="02020603050405020304" pitchFamily="18" charset="0"/>
                <a:cs typeface="Times New Roman" panose="02020603050405020304" pitchFamily="18" charset="0"/>
              </a:rPr>
              <a:t>Proiectul de hotărâre privind stabilirea impozitelor și taxelor locale pentru anul 202</a:t>
            </a:r>
            <a:r>
              <a:rPr lang="en-US" sz="2400" b="1" dirty="0">
                <a:solidFill>
                  <a:schemeClr val="bg1"/>
                </a:solidFill>
                <a:latin typeface="Times New Roman" panose="02020603050405020304" pitchFamily="18" charset="0"/>
                <a:cs typeface="Times New Roman" panose="02020603050405020304" pitchFamily="18" charset="0"/>
              </a:rPr>
              <a:t>3</a:t>
            </a:r>
          </a:p>
        </p:txBody>
      </p:sp>
      <p:pic>
        <p:nvPicPr>
          <p:cNvPr id="5" name="Picture 4">
            <a:extLst>
              <a:ext uri="{FF2B5EF4-FFF2-40B4-BE49-F238E27FC236}">
                <a16:creationId xmlns:a16="http://schemas.microsoft.com/office/drawing/2014/main" id="{98BD4B66-64FE-505F-3DC5-1B1870213C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56190" y="662219"/>
            <a:ext cx="1638566" cy="2318487"/>
          </a:xfrm>
          <a:prstGeom prst="rect">
            <a:avLst/>
          </a:prstGeom>
        </p:spPr>
      </p:pic>
    </p:spTree>
    <p:extLst>
      <p:ext uri="{BB962C8B-B14F-4D97-AF65-F5344CB8AC3E}">
        <p14:creationId xmlns:p14="http://schemas.microsoft.com/office/powerpoint/2010/main" val="219335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a:r>
              <a:rPr lang="ro-RO" sz="2400" b="1" dirty="0">
                <a:latin typeface="Times New Roman" panose="02020603050405020304" pitchFamily="18" charset="0"/>
                <a:cs typeface="Times New Roman" panose="02020603050405020304" pitchFamily="18" charset="0"/>
              </a:rPr>
              <a:t>AN</a:t>
            </a:r>
            <a:r>
              <a:rPr lang="en-US" sz="2400" b="1" dirty="0">
                <a:latin typeface="Times New Roman" panose="02020603050405020304" pitchFamily="18" charset="0"/>
                <a:cs typeface="Times New Roman" panose="02020603050405020304" pitchFamily="18" charset="0"/>
              </a:rPr>
              <a:t>ALIZA  </a:t>
            </a:r>
            <a:r>
              <a:rPr lang="ro-RO" sz="2400" b="1" dirty="0">
                <a:latin typeface="Times New Roman" panose="02020603050405020304" pitchFamily="18" charset="0"/>
                <a:cs typeface="Times New Roman" panose="02020603050405020304" pitchFamily="18" charset="0"/>
              </a:rPr>
              <a:t>Î</a:t>
            </a:r>
            <a:r>
              <a:rPr lang="en-US" sz="2400" b="1" dirty="0">
                <a:latin typeface="Times New Roman" panose="02020603050405020304" pitchFamily="18" charset="0"/>
                <a:cs typeface="Times New Roman" panose="02020603050405020304" pitchFamily="18" charset="0"/>
              </a:rPr>
              <a:t>NCAS</a:t>
            </a:r>
            <a:r>
              <a:rPr lang="ro-RO" sz="2400" b="1" dirty="0">
                <a:latin typeface="Times New Roman" panose="02020603050405020304" pitchFamily="18" charset="0"/>
                <a:cs typeface="Times New Roman" panose="02020603050405020304" pitchFamily="18" charset="0"/>
              </a:rPr>
              <a:t>ă</a:t>
            </a:r>
            <a:r>
              <a:rPr lang="en-US" sz="2400" b="1" dirty="0">
                <a:latin typeface="Times New Roman" panose="02020603050405020304" pitchFamily="18" charset="0"/>
                <a:cs typeface="Times New Roman" panose="02020603050405020304" pitchFamily="18" charset="0"/>
              </a:rPr>
              <a:t>R</a:t>
            </a:r>
            <a:r>
              <a:rPr lang="ro-RO" sz="2400" b="1" dirty="0">
                <a:latin typeface="Times New Roman" panose="02020603050405020304" pitchFamily="18" charset="0"/>
                <a:cs typeface="Times New Roman" panose="02020603050405020304" pitchFamily="18" charset="0"/>
              </a:rPr>
              <a:t>ilor, </a:t>
            </a:r>
            <a:br>
              <a:rPr lang="ro-RO" sz="2400" b="1" dirty="0">
                <a:latin typeface="Times New Roman" panose="02020603050405020304" pitchFamily="18" charset="0"/>
                <a:cs typeface="Times New Roman" panose="02020603050405020304" pitchFamily="18" charset="0"/>
              </a:rPr>
            </a:br>
            <a:r>
              <a:rPr lang="ro-RO" sz="2400" b="1" dirty="0">
                <a:latin typeface="Times New Roman" panose="02020603050405020304" pitchFamily="18" charset="0"/>
                <a:cs typeface="Times New Roman" panose="02020603050405020304" pitchFamily="18" charset="0"/>
              </a:rPr>
              <a:t>în funcție de modalitatea de încasare</a:t>
            </a:r>
            <a:br>
              <a:rPr lang="ro-RO" b="1"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581192" y="2180496"/>
            <a:ext cx="11029615" cy="4108337"/>
          </a:xfrm>
        </p:spPr>
        <p:txBody>
          <a:bodyPr anchor="t">
            <a:normAutofit/>
          </a:bodyPr>
          <a:lstStyle/>
          <a:p>
            <a:pPr marL="0" indent="0" algn="just">
              <a:buNone/>
            </a:pPr>
            <a:r>
              <a:rPr lang="en-US" sz="2400" b="1" dirty="0">
                <a:solidFill>
                  <a:schemeClr val="accent1">
                    <a:lumMod val="75000"/>
                  </a:schemeClr>
                </a:solidFill>
                <a:latin typeface="Times New Roman" panose="02020603050405020304" pitchFamily="18" charset="0"/>
                <a:cs typeface="Times New Roman" panose="02020603050405020304" pitchFamily="18" charset="0"/>
              </a:rPr>
              <a:t>Din </a:t>
            </a:r>
            <a:r>
              <a:rPr lang="ro-RO" sz="2400" b="1" dirty="0">
                <a:solidFill>
                  <a:schemeClr val="accent1">
                    <a:lumMod val="75000"/>
                  </a:schemeClr>
                </a:solidFill>
                <a:latin typeface="Times New Roman" panose="02020603050405020304" pitchFamily="18" charset="0"/>
                <a:cs typeface="Times New Roman" panose="02020603050405020304" pitchFamily="18" charset="0"/>
              </a:rPr>
              <a:t>această analiză rezultă foarte clar faptul că ploieștenii preferă, în continuare, plata în numerar, la ghișeele noastre și prin intermediul băncilor (persoanele juridice).</a:t>
            </a:r>
            <a:endParaRPr lang="en-US" sz="2400" b="1"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buNone/>
            </a:pPr>
            <a:r>
              <a:rPr lang="en-US" sz="2400" b="1" dirty="0">
                <a:solidFill>
                  <a:schemeClr val="accent1">
                    <a:lumMod val="75000"/>
                  </a:schemeClr>
                </a:solidFill>
                <a:latin typeface="Times New Roman" panose="02020603050405020304" pitchFamily="18" charset="0"/>
                <a:cs typeface="Times New Roman" panose="02020603050405020304" pitchFamily="18" charset="0"/>
              </a:rPr>
              <a:t>De </a:t>
            </a:r>
            <a:r>
              <a:rPr lang="en-US" sz="2400" b="1" dirty="0" err="1">
                <a:solidFill>
                  <a:schemeClr val="accent1">
                    <a:lumMod val="75000"/>
                  </a:schemeClr>
                </a:solidFill>
                <a:latin typeface="Times New Roman" panose="02020603050405020304" pitchFamily="18" charset="0"/>
                <a:cs typeface="Times New Roman" panose="02020603050405020304" pitchFamily="18" charset="0"/>
              </a:rPr>
              <a:t>asemenea</a:t>
            </a:r>
            <a:r>
              <a:rPr lang="ro-RO" sz="2400" b="1" dirty="0">
                <a:solidFill>
                  <a:schemeClr val="accent1">
                    <a:lumMod val="75000"/>
                  </a:schemeClr>
                </a:solidFill>
                <a:latin typeface="Times New Roman" panose="02020603050405020304" pitchFamily="18" charset="0"/>
                <a:cs typeface="Times New Roman" panose="02020603050405020304" pitchFamily="18" charset="0"/>
              </a:rPr>
              <a:t>,</a:t>
            </a:r>
            <a:r>
              <a:rPr lang="en-US" sz="2400" b="1" dirty="0">
                <a:solidFill>
                  <a:schemeClr val="accent1">
                    <a:lumMod val="75000"/>
                  </a:schemeClr>
                </a:solidFill>
                <a:latin typeface="Times New Roman" panose="02020603050405020304" pitchFamily="18" charset="0"/>
                <a:cs typeface="Times New Roman" panose="02020603050405020304" pitchFamily="18" charset="0"/>
              </a:rPr>
              <a:t> se </a:t>
            </a:r>
            <a:r>
              <a:rPr lang="ro-RO" sz="2400" b="1" dirty="0">
                <a:solidFill>
                  <a:schemeClr val="accent1">
                    <a:lumMod val="75000"/>
                  </a:schemeClr>
                </a:solidFill>
                <a:latin typeface="Times New Roman" panose="02020603050405020304" pitchFamily="18" charset="0"/>
                <a:cs typeface="Times New Roman" panose="02020603050405020304" pitchFamily="18" charset="0"/>
              </a:rPr>
              <a:t>înregistrează o creștere a plăților prin mijloace electronice:</a:t>
            </a:r>
          </a:p>
          <a:p>
            <a:pPr marL="0" indent="0" algn="just">
              <a:buNone/>
            </a:pPr>
            <a:r>
              <a:rPr lang="ro-RO" sz="2400" b="1" dirty="0">
                <a:solidFill>
                  <a:schemeClr val="accent1">
                    <a:lumMod val="75000"/>
                  </a:schemeClr>
                </a:solidFill>
                <a:latin typeface="Times New Roman" panose="02020603050405020304" pitchFamily="18" charset="0"/>
                <a:cs typeface="Times New Roman" panose="02020603050405020304" pitchFamily="18" charset="0"/>
              </a:rPr>
              <a:t>-prin ghiseul.ro s-a încasat suma de </a:t>
            </a:r>
            <a:r>
              <a:rPr lang="en-US" sz="2400" b="1" dirty="0">
                <a:solidFill>
                  <a:schemeClr val="accent1">
                    <a:lumMod val="75000"/>
                  </a:schemeClr>
                </a:solidFill>
                <a:latin typeface="Times New Roman" panose="02020603050405020304" pitchFamily="18" charset="0"/>
                <a:cs typeface="Times New Roman" panose="02020603050405020304" pitchFamily="18" charset="0"/>
              </a:rPr>
              <a:t>5</a:t>
            </a:r>
            <a:r>
              <a:rPr lang="ro-RO" sz="2400" b="1" dirty="0">
                <a:solidFill>
                  <a:schemeClr val="accent1">
                    <a:lumMod val="75000"/>
                  </a:schemeClr>
                </a:solidFill>
                <a:latin typeface="Times New Roman" panose="02020603050405020304" pitchFamily="18" charset="0"/>
                <a:cs typeface="Times New Roman" panose="02020603050405020304" pitchFamily="18" charset="0"/>
              </a:rPr>
              <a:t>.</a:t>
            </a:r>
            <a:r>
              <a:rPr lang="en-US" sz="2400" b="1" dirty="0">
                <a:solidFill>
                  <a:schemeClr val="accent1">
                    <a:lumMod val="75000"/>
                  </a:schemeClr>
                </a:solidFill>
                <a:latin typeface="Times New Roman" panose="02020603050405020304" pitchFamily="18" charset="0"/>
                <a:cs typeface="Times New Roman" panose="02020603050405020304" pitchFamily="18" charset="0"/>
              </a:rPr>
              <a:t>803</a:t>
            </a:r>
            <a:r>
              <a:rPr lang="ro-RO" sz="2400" b="1" dirty="0">
                <a:solidFill>
                  <a:schemeClr val="accent1">
                    <a:lumMod val="75000"/>
                  </a:schemeClr>
                </a:solidFill>
                <a:latin typeface="Times New Roman" panose="02020603050405020304" pitchFamily="18" charset="0"/>
                <a:cs typeface="Times New Roman" panose="02020603050405020304" pitchFamily="18" charset="0"/>
              </a:rPr>
              <a:t>.</a:t>
            </a:r>
            <a:r>
              <a:rPr lang="en-US" sz="2400" b="1" dirty="0">
                <a:solidFill>
                  <a:schemeClr val="accent1">
                    <a:lumMod val="75000"/>
                  </a:schemeClr>
                </a:solidFill>
                <a:latin typeface="Times New Roman" panose="02020603050405020304" pitchFamily="18" charset="0"/>
                <a:cs typeface="Times New Roman" panose="02020603050405020304" pitchFamily="18" charset="0"/>
              </a:rPr>
              <a:t>241</a:t>
            </a:r>
            <a:r>
              <a:rPr lang="ro-RO" sz="2400" b="1" dirty="0">
                <a:solidFill>
                  <a:schemeClr val="accent1">
                    <a:lumMod val="75000"/>
                  </a:schemeClr>
                </a:solidFill>
                <a:latin typeface="Times New Roman" panose="02020603050405020304" pitchFamily="18" charset="0"/>
                <a:cs typeface="Times New Roman" panose="02020603050405020304" pitchFamily="18" charset="0"/>
              </a:rPr>
              <a:t>,</a:t>
            </a:r>
            <a:r>
              <a:rPr lang="en-US" sz="2400" b="1" dirty="0">
                <a:solidFill>
                  <a:schemeClr val="accent1">
                    <a:lumMod val="75000"/>
                  </a:schemeClr>
                </a:solidFill>
                <a:latin typeface="Times New Roman" panose="02020603050405020304" pitchFamily="18" charset="0"/>
                <a:cs typeface="Times New Roman" panose="02020603050405020304" pitchFamily="18" charset="0"/>
              </a:rPr>
              <a:t>99</a:t>
            </a:r>
            <a:r>
              <a:rPr lang="ro-RO" sz="2400" b="1" dirty="0">
                <a:solidFill>
                  <a:schemeClr val="accent1">
                    <a:lumMod val="75000"/>
                  </a:schemeClr>
                </a:solidFill>
                <a:latin typeface="Times New Roman" panose="02020603050405020304" pitchFamily="18" charset="0"/>
                <a:cs typeface="Times New Roman" panose="02020603050405020304" pitchFamily="18" charset="0"/>
              </a:rPr>
              <a:t> lei ;</a:t>
            </a:r>
          </a:p>
          <a:p>
            <a:pPr marL="0" indent="0" algn="just">
              <a:buNone/>
            </a:pPr>
            <a:r>
              <a:rPr lang="ro-RO" sz="2400" b="1" dirty="0">
                <a:solidFill>
                  <a:schemeClr val="accent1">
                    <a:lumMod val="75000"/>
                  </a:schemeClr>
                </a:solidFill>
                <a:latin typeface="Times New Roman" panose="02020603050405020304" pitchFamily="18" charset="0"/>
                <a:cs typeface="Times New Roman" panose="02020603050405020304" pitchFamily="18" charset="0"/>
              </a:rPr>
              <a:t>- prin intermediul aplicației, disponibilă din anul 2020, instalată pe telefonul mobil web –mobile </a:t>
            </a:r>
            <a:r>
              <a:rPr lang="en-US" sz="2400" b="1" dirty="0">
                <a:solidFill>
                  <a:schemeClr val="accent1">
                    <a:lumMod val="75000"/>
                  </a:schemeClr>
                </a:solidFill>
                <a:latin typeface="Times New Roman" panose="02020603050405020304" pitchFamily="18" charset="0"/>
                <a:cs typeface="Times New Roman" panose="02020603050405020304" pitchFamily="18" charset="0"/>
              </a:rPr>
              <a:t>in </a:t>
            </a:r>
            <a:r>
              <a:rPr lang="en-US" sz="2400" b="1" dirty="0" err="1">
                <a:solidFill>
                  <a:schemeClr val="accent1">
                    <a:lumMod val="75000"/>
                  </a:schemeClr>
                </a:solidFill>
                <a:latin typeface="Times New Roman" panose="02020603050405020304" pitchFamily="18" charset="0"/>
                <a:cs typeface="Times New Roman" panose="02020603050405020304" pitchFamily="18" charset="0"/>
              </a:rPr>
              <a:t>anul</a:t>
            </a:r>
            <a:r>
              <a:rPr lang="en-US" sz="2400" b="1" dirty="0">
                <a:solidFill>
                  <a:schemeClr val="accent1">
                    <a:lumMod val="75000"/>
                  </a:schemeClr>
                </a:solidFill>
                <a:latin typeface="Times New Roman" panose="02020603050405020304" pitchFamily="18" charset="0"/>
                <a:cs typeface="Times New Roman" panose="02020603050405020304" pitchFamily="18" charset="0"/>
              </a:rPr>
              <a:t> 2022 </a:t>
            </a:r>
            <a:r>
              <a:rPr lang="ro-RO" sz="2400" b="1" dirty="0">
                <a:solidFill>
                  <a:schemeClr val="accent1">
                    <a:lumMod val="75000"/>
                  </a:schemeClr>
                </a:solidFill>
                <a:latin typeface="Times New Roman" panose="02020603050405020304" pitchFamily="18" charset="0"/>
                <a:cs typeface="Times New Roman" panose="02020603050405020304" pitchFamily="18" charset="0"/>
              </a:rPr>
              <a:t>s-au efectuat un număr de 2.</a:t>
            </a:r>
            <a:r>
              <a:rPr lang="en-US" sz="2400" b="1" dirty="0">
                <a:solidFill>
                  <a:schemeClr val="accent1">
                    <a:lumMod val="75000"/>
                  </a:schemeClr>
                </a:solidFill>
                <a:latin typeface="Times New Roman" panose="02020603050405020304" pitchFamily="18" charset="0"/>
                <a:cs typeface="Times New Roman" panose="02020603050405020304" pitchFamily="18" charset="0"/>
              </a:rPr>
              <a:t>481</a:t>
            </a:r>
            <a:r>
              <a:rPr lang="ro-RO" sz="2400" b="1" dirty="0">
                <a:solidFill>
                  <a:schemeClr val="accent1">
                    <a:lumMod val="75000"/>
                  </a:schemeClr>
                </a:solidFill>
                <a:latin typeface="Times New Roman" panose="02020603050405020304" pitchFamily="18" charset="0"/>
                <a:cs typeface="Times New Roman" panose="02020603050405020304" pitchFamily="18" charset="0"/>
              </a:rPr>
              <a:t> plăți, suma achitată fiind de </a:t>
            </a:r>
            <a:r>
              <a:rPr lang="en-US" sz="2400" b="1" dirty="0">
                <a:solidFill>
                  <a:schemeClr val="accent1">
                    <a:lumMod val="75000"/>
                  </a:schemeClr>
                </a:solidFill>
                <a:latin typeface="Times New Roman" panose="02020603050405020304" pitchFamily="18" charset="0"/>
                <a:cs typeface="Times New Roman" panose="02020603050405020304" pitchFamily="18" charset="0"/>
              </a:rPr>
              <a:t>901</a:t>
            </a:r>
            <a:r>
              <a:rPr lang="ro-RO" sz="2400" b="1" dirty="0">
                <a:solidFill>
                  <a:schemeClr val="accent1">
                    <a:lumMod val="75000"/>
                  </a:schemeClr>
                </a:solidFill>
                <a:latin typeface="Times New Roman" panose="02020603050405020304" pitchFamily="18" charset="0"/>
                <a:cs typeface="Times New Roman" panose="02020603050405020304" pitchFamily="18" charset="0"/>
              </a:rPr>
              <a:t>.</a:t>
            </a:r>
            <a:r>
              <a:rPr lang="en-US" sz="2400" b="1" dirty="0">
                <a:solidFill>
                  <a:schemeClr val="accent1">
                    <a:lumMod val="75000"/>
                  </a:schemeClr>
                </a:solidFill>
                <a:latin typeface="Times New Roman" panose="02020603050405020304" pitchFamily="18" charset="0"/>
                <a:cs typeface="Times New Roman" panose="02020603050405020304" pitchFamily="18" charset="0"/>
              </a:rPr>
              <a:t>735</a:t>
            </a:r>
            <a:r>
              <a:rPr lang="ro-RO" sz="2400" b="1" dirty="0">
                <a:solidFill>
                  <a:schemeClr val="accent1">
                    <a:lumMod val="75000"/>
                  </a:schemeClr>
                </a:solidFill>
                <a:latin typeface="Times New Roman" panose="02020603050405020304" pitchFamily="18" charset="0"/>
                <a:cs typeface="Times New Roman" panose="02020603050405020304" pitchFamily="18" charset="0"/>
              </a:rPr>
              <a:t>,</a:t>
            </a:r>
            <a:r>
              <a:rPr lang="en-US" sz="2400" b="1" dirty="0">
                <a:solidFill>
                  <a:schemeClr val="accent1">
                    <a:lumMod val="75000"/>
                  </a:schemeClr>
                </a:solidFill>
                <a:latin typeface="Times New Roman" panose="02020603050405020304" pitchFamily="18" charset="0"/>
                <a:cs typeface="Times New Roman" panose="02020603050405020304" pitchFamily="18" charset="0"/>
              </a:rPr>
              <a:t>33</a:t>
            </a:r>
            <a:r>
              <a:rPr lang="ro-RO" sz="2400" b="1" dirty="0">
                <a:solidFill>
                  <a:schemeClr val="accent1">
                    <a:lumMod val="75000"/>
                  </a:schemeClr>
                </a:solidFill>
                <a:latin typeface="Times New Roman" panose="02020603050405020304" pitchFamily="18" charset="0"/>
                <a:cs typeface="Times New Roman" panose="02020603050405020304" pitchFamily="18" charset="0"/>
              </a:rPr>
              <a:t> lei.</a:t>
            </a:r>
            <a:endParaRPr lang="en-US" sz="24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1416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ro-RO" sz="2400" b="1" dirty="0">
                <a:latin typeface="Times New Roman" panose="02020603050405020304" pitchFamily="18" charset="0"/>
                <a:cs typeface="Times New Roman" panose="02020603050405020304" pitchFamily="18" charset="0"/>
              </a:rPr>
              <a:t>Raport de activitate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193" y="1943100"/>
            <a:ext cx="11369507" cy="4487199"/>
          </a:xfrm>
        </p:spPr>
        <p:txBody>
          <a:bodyPr anchor="t">
            <a:normAutofit/>
          </a:bodyPr>
          <a:lstStyle/>
          <a:p>
            <a:pPr marL="0" indent="0">
              <a:buNone/>
            </a:pPr>
            <a:r>
              <a:rPr lang="ro-RO" sz="2000" dirty="0">
                <a:solidFill>
                  <a:schemeClr val="accent1">
                    <a:lumMod val="75000"/>
                  </a:schemeClr>
                </a:solidFill>
                <a:latin typeface="Times New Roman" panose="02020603050405020304" pitchFamily="18" charset="0"/>
                <a:cs typeface="Times New Roman" panose="02020603050405020304" pitchFamily="18" charset="0"/>
              </a:rPr>
              <a:t>Până </a:t>
            </a:r>
            <a:r>
              <a:rPr lang="en-US" sz="2000" dirty="0">
                <a:solidFill>
                  <a:schemeClr val="accent1">
                    <a:lumMod val="75000"/>
                  </a:schemeClr>
                </a:solidFill>
                <a:latin typeface="Times New Roman" panose="02020603050405020304" pitchFamily="18" charset="0"/>
                <a:cs typeface="Times New Roman" panose="02020603050405020304" pitchFamily="18" charset="0"/>
              </a:rPr>
              <a:t>la data de </a:t>
            </a:r>
            <a:r>
              <a:rPr lang="ro-RO" sz="2000" dirty="0">
                <a:solidFill>
                  <a:schemeClr val="accent1">
                    <a:lumMod val="75000"/>
                  </a:schemeClr>
                </a:solidFill>
                <a:latin typeface="Times New Roman" panose="02020603050405020304" pitchFamily="18" charset="0"/>
                <a:cs typeface="Times New Roman" panose="02020603050405020304" pitchFamily="18" charset="0"/>
              </a:rPr>
              <a:t>01</a:t>
            </a:r>
            <a:r>
              <a:rPr lang="en-US" sz="2000" dirty="0">
                <a:solidFill>
                  <a:schemeClr val="accent1">
                    <a:lumMod val="75000"/>
                  </a:schemeClr>
                </a:solidFill>
                <a:latin typeface="Times New Roman" panose="02020603050405020304" pitchFamily="18" charset="0"/>
                <a:cs typeface="Times New Roman" panose="02020603050405020304" pitchFamily="18" charset="0"/>
              </a:rPr>
              <a:t>.1</a:t>
            </a:r>
            <a:r>
              <a:rPr lang="ro-RO" sz="2000" dirty="0">
                <a:solidFill>
                  <a:schemeClr val="accent1">
                    <a:lumMod val="75000"/>
                  </a:schemeClr>
                </a:solidFill>
                <a:latin typeface="Times New Roman" panose="02020603050405020304" pitchFamily="18" charset="0"/>
                <a:cs typeface="Times New Roman" panose="02020603050405020304" pitchFamily="18" charset="0"/>
              </a:rPr>
              <a:t>1</a:t>
            </a:r>
            <a:r>
              <a:rPr lang="en-US" sz="2000" dirty="0">
                <a:solidFill>
                  <a:schemeClr val="accent1">
                    <a:lumMod val="75000"/>
                  </a:schemeClr>
                </a:solidFill>
                <a:latin typeface="Times New Roman" panose="02020603050405020304" pitchFamily="18" charset="0"/>
                <a:cs typeface="Times New Roman" panose="02020603050405020304" pitchFamily="18" charset="0"/>
              </a:rPr>
              <a:t>.2022</a:t>
            </a:r>
            <a:r>
              <a:rPr lang="ro-RO" sz="2000" dirty="0">
                <a:solidFill>
                  <a:schemeClr val="accent1">
                    <a:lumMod val="75000"/>
                  </a:schemeClr>
                </a:solidFill>
                <a:latin typeface="Times New Roman" panose="02020603050405020304" pitchFamily="18" charset="0"/>
                <a:cs typeface="Times New Roman" panose="02020603050405020304" pitchFamily="18" charset="0"/>
              </a:rPr>
              <a:t>, în cadrul Serviciului Public Finanțe Locale Ploiești au fost efectuate următoarele lucrări:</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r>
              <a:rPr lang="ro-RO" sz="2000" dirty="0">
                <a:solidFill>
                  <a:schemeClr val="accent1"/>
                </a:solidFill>
                <a:latin typeface="Times New Roman" panose="02020603050405020304" pitchFamily="18" charset="0"/>
                <a:cs typeface="Times New Roman" panose="02020603050405020304" pitchFamily="18" charset="0"/>
              </a:rPr>
              <a:t>Au fost emise un număr de </a:t>
            </a:r>
            <a:r>
              <a:rPr lang="en-US" sz="2000" b="1" dirty="0">
                <a:solidFill>
                  <a:schemeClr val="accent1"/>
                </a:solidFill>
                <a:latin typeface="Times New Roman" panose="02020603050405020304" pitchFamily="18" charset="0"/>
                <a:cs typeface="Times New Roman" panose="02020603050405020304" pitchFamily="18" charset="0"/>
              </a:rPr>
              <a:t>2</a:t>
            </a:r>
            <a:r>
              <a:rPr lang="ro-RO" sz="2000" b="1" dirty="0">
                <a:solidFill>
                  <a:schemeClr val="accent1"/>
                </a:solidFill>
                <a:latin typeface="Times New Roman" panose="02020603050405020304" pitchFamily="18" charset="0"/>
                <a:cs typeface="Times New Roman" panose="02020603050405020304" pitchFamily="18" charset="0"/>
              </a:rPr>
              <a:t>0.</a:t>
            </a:r>
            <a:r>
              <a:rPr lang="en-US" sz="2000" b="1" dirty="0">
                <a:solidFill>
                  <a:schemeClr val="accent1"/>
                </a:solidFill>
                <a:latin typeface="Times New Roman" panose="02020603050405020304" pitchFamily="18" charset="0"/>
                <a:cs typeface="Times New Roman" panose="02020603050405020304" pitchFamily="18" charset="0"/>
              </a:rPr>
              <a:t>875</a:t>
            </a:r>
            <a:r>
              <a:rPr lang="ro-RO" sz="2000" b="1" dirty="0">
                <a:solidFill>
                  <a:schemeClr val="accent1"/>
                </a:solidFill>
                <a:latin typeface="Times New Roman" panose="02020603050405020304" pitchFamily="18" charset="0"/>
                <a:cs typeface="Times New Roman" panose="02020603050405020304" pitchFamily="18" charset="0"/>
              </a:rPr>
              <a:t> somaţii</a:t>
            </a:r>
            <a:r>
              <a:rPr lang="ro-RO" sz="2000" dirty="0">
                <a:solidFill>
                  <a:schemeClr val="accent1"/>
                </a:solidFill>
                <a:latin typeface="Times New Roman" panose="02020603050405020304" pitchFamily="18" charset="0"/>
                <a:cs typeface="Times New Roman" panose="02020603050405020304" pitchFamily="18" charset="0"/>
              </a:rPr>
              <a:t> pentru persoane fizice în valoare de </a:t>
            </a:r>
            <a:r>
              <a:rPr lang="en-US" sz="2000" b="1" dirty="0">
                <a:solidFill>
                  <a:schemeClr val="accent1"/>
                </a:solidFill>
                <a:latin typeface="Times New Roman" panose="02020603050405020304" pitchFamily="18" charset="0"/>
                <a:cs typeface="Times New Roman" panose="02020603050405020304" pitchFamily="18" charset="0"/>
              </a:rPr>
              <a:t>19</a:t>
            </a:r>
            <a:r>
              <a:rPr lang="ro-RO" sz="2000" b="1" dirty="0">
                <a:solidFill>
                  <a:schemeClr val="accent1"/>
                </a:solidFill>
                <a:latin typeface="Times New Roman" panose="02020603050405020304" pitchFamily="18" charset="0"/>
                <a:cs typeface="Times New Roman" panose="02020603050405020304" pitchFamily="18" charset="0"/>
              </a:rPr>
              <a:t>.</a:t>
            </a:r>
            <a:r>
              <a:rPr lang="en-US" sz="2000" b="1" dirty="0">
                <a:solidFill>
                  <a:schemeClr val="accent1"/>
                </a:solidFill>
                <a:latin typeface="Times New Roman" panose="02020603050405020304" pitchFamily="18" charset="0"/>
                <a:cs typeface="Times New Roman" panose="02020603050405020304" pitchFamily="18" charset="0"/>
              </a:rPr>
              <a:t>974</a:t>
            </a:r>
            <a:r>
              <a:rPr lang="ro-RO" sz="2000" b="1" dirty="0">
                <a:solidFill>
                  <a:schemeClr val="accent1"/>
                </a:solidFill>
                <a:latin typeface="Times New Roman" panose="02020603050405020304" pitchFamily="18" charset="0"/>
                <a:cs typeface="Times New Roman" panose="02020603050405020304" pitchFamily="18" charset="0"/>
              </a:rPr>
              <a:t>.</a:t>
            </a:r>
            <a:r>
              <a:rPr lang="en-US" sz="2000" b="1" dirty="0">
                <a:solidFill>
                  <a:schemeClr val="accent1"/>
                </a:solidFill>
                <a:latin typeface="Times New Roman" panose="02020603050405020304" pitchFamily="18" charset="0"/>
                <a:cs typeface="Times New Roman" panose="02020603050405020304" pitchFamily="18" charset="0"/>
              </a:rPr>
              <a:t>748</a:t>
            </a:r>
            <a:r>
              <a:rPr lang="ro-RO" sz="2000" b="1" dirty="0">
                <a:solidFill>
                  <a:schemeClr val="accent1"/>
                </a:solidFill>
                <a:latin typeface="Times New Roman" panose="02020603050405020304" pitchFamily="18" charset="0"/>
                <a:cs typeface="Times New Roman" panose="02020603050405020304" pitchFamily="18" charset="0"/>
              </a:rPr>
              <a:t> lei,</a:t>
            </a:r>
            <a:r>
              <a:rPr lang="ro-RO" sz="2000" dirty="0">
                <a:solidFill>
                  <a:schemeClr val="accent1"/>
                </a:solidFill>
                <a:latin typeface="Times New Roman" panose="02020603050405020304" pitchFamily="18" charset="0"/>
                <a:cs typeface="Times New Roman" panose="02020603050405020304" pitchFamily="18" charset="0"/>
              </a:rPr>
              <a:t> iar pentru persoanele juridice s-au emis </a:t>
            </a:r>
            <a:r>
              <a:rPr lang="en-US" sz="2000" b="1" dirty="0">
                <a:solidFill>
                  <a:schemeClr val="accent1"/>
                </a:solidFill>
                <a:latin typeface="Times New Roman" panose="02020603050405020304" pitchFamily="18" charset="0"/>
                <a:cs typeface="Times New Roman" panose="02020603050405020304" pitchFamily="18" charset="0"/>
              </a:rPr>
              <a:t>1683</a:t>
            </a:r>
            <a:r>
              <a:rPr lang="ro-RO" sz="2000" b="1" dirty="0">
                <a:solidFill>
                  <a:schemeClr val="accent1"/>
                </a:solidFill>
                <a:latin typeface="Times New Roman" panose="02020603050405020304" pitchFamily="18" charset="0"/>
                <a:cs typeface="Times New Roman" panose="02020603050405020304" pitchFamily="18" charset="0"/>
              </a:rPr>
              <a:t> somaţii</a:t>
            </a:r>
            <a:r>
              <a:rPr lang="ro-RO" sz="2000" dirty="0">
                <a:solidFill>
                  <a:schemeClr val="accent1"/>
                </a:solidFill>
                <a:latin typeface="Times New Roman" panose="02020603050405020304" pitchFamily="18" charset="0"/>
                <a:cs typeface="Times New Roman" panose="02020603050405020304" pitchFamily="18" charset="0"/>
              </a:rPr>
              <a:t> în valoare de </a:t>
            </a:r>
            <a:r>
              <a:rPr lang="en-US" sz="2000" b="1" dirty="0">
                <a:solidFill>
                  <a:schemeClr val="accent1"/>
                </a:solidFill>
                <a:latin typeface="Times New Roman" panose="02020603050405020304" pitchFamily="18" charset="0"/>
                <a:cs typeface="Times New Roman" panose="02020603050405020304" pitchFamily="18" charset="0"/>
              </a:rPr>
              <a:t>7</a:t>
            </a:r>
            <a:r>
              <a:rPr lang="ro-RO" sz="2000" b="1" dirty="0">
                <a:solidFill>
                  <a:schemeClr val="accent1"/>
                </a:solidFill>
                <a:latin typeface="Times New Roman" panose="02020603050405020304" pitchFamily="18" charset="0"/>
                <a:cs typeface="Times New Roman" panose="02020603050405020304" pitchFamily="18" charset="0"/>
              </a:rPr>
              <a:t>.</a:t>
            </a:r>
            <a:r>
              <a:rPr lang="en-US" sz="2000" b="1" dirty="0">
                <a:solidFill>
                  <a:schemeClr val="accent1"/>
                </a:solidFill>
                <a:latin typeface="Times New Roman" panose="02020603050405020304" pitchFamily="18" charset="0"/>
                <a:cs typeface="Times New Roman" panose="02020603050405020304" pitchFamily="18" charset="0"/>
              </a:rPr>
              <a:t>490</a:t>
            </a:r>
            <a:r>
              <a:rPr lang="ro-RO" sz="2000" b="1" dirty="0">
                <a:solidFill>
                  <a:schemeClr val="accent1"/>
                </a:solidFill>
                <a:latin typeface="Times New Roman" panose="02020603050405020304" pitchFamily="18" charset="0"/>
                <a:cs typeface="Times New Roman" panose="02020603050405020304" pitchFamily="18" charset="0"/>
              </a:rPr>
              <a:t>.</a:t>
            </a:r>
            <a:r>
              <a:rPr lang="en-US" sz="2000" b="1" dirty="0">
                <a:solidFill>
                  <a:schemeClr val="accent1"/>
                </a:solidFill>
                <a:latin typeface="Times New Roman" panose="02020603050405020304" pitchFamily="18" charset="0"/>
                <a:cs typeface="Times New Roman" panose="02020603050405020304" pitchFamily="18" charset="0"/>
              </a:rPr>
              <a:t>056</a:t>
            </a:r>
            <a:r>
              <a:rPr lang="ro-RO" sz="2000" b="1" dirty="0">
                <a:solidFill>
                  <a:schemeClr val="accent1"/>
                </a:solidFill>
                <a:latin typeface="Times New Roman" panose="02020603050405020304" pitchFamily="18" charset="0"/>
                <a:cs typeface="Times New Roman" panose="02020603050405020304" pitchFamily="18" charset="0"/>
              </a:rPr>
              <a:t> lei</a:t>
            </a:r>
            <a:r>
              <a:rPr lang="ro-RO" sz="2000" dirty="0">
                <a:solidFill>
                  <a:schemeClr val="accent1"/>
                </a:solidFill>
                <a:latin typeface="Times New Roman" panose="02020603050405020304" pitchFamily="18" charset="0"/>
                <a:cs typeface="Times New Roman" panose="02020603050405020304" pitchFamily="18" charset="0"/>
              </a:rPr>
              <a:t>.</a:t>
            </a:r>
          </a:p>
          <a:p>
            <a:r>
              <a:rPr lang="en-US" sz="2000" dirty="0">
                <a:solidFill>
                  <a:srgbClr val="002060"/>
                </a:solidFill>
                <a:latin typeface="Times New Roman" panose="02020603050405020304" pitchFamily="18" charset="0"/>
                <a:cs typeface="Times New Roman" panose="02020603050405020304" pitchFamily="18" charset="0"/>
              </a:rPr>
              <a:t>Pana la data de </a:t>
            </a:r>
            <a:r>
              <a:rPr lang="ro-RO" sz="2000" dirty="0">
                <a:solidFill>
                  <a:srgbClr val="002060"/>
                </a:solidFill>
                <a:latin typeface="Times New Roman" panose="02020603050405020304" pitchFamily="18" charset="0"/>
                <a:cs typeface="Times New Roman" panose="02020603050405020304" pitchFamily="18" charset="0"/>
              </a:rPr>
              <a:t>01</a:t>
            </a:r>
            <a:r>
              <a:rPr lang="en-US" sz="2000" dirty="0">
                <a:solidFill>
                  <a:srgbClr val="002060"/>
                </a:solidFill>
                <a:latin typeface="Times New Roman" panose="02020603050405020304" pitchFamily="18" charset="0"/>
                <a:cs typeface="Times New Roman" panose="02020603050405020304" pitchFamily="18" charset="0"/>
              </a:rPr>
              <a:t>.11.</a:t>
            </a:r>
            <a:r>
              <a:rPr lang="ro-RO" sz="2000" dirty="0">
                <a:solidFill>
                  <a:srgbClr val="002060"/>
                </a:solidFill>
                <a:latin typeface="Times New Roman" panose="02020603050405020304" pitchFamily="18" charset="0"/>
                <a:cs typeface="Times New Roman" panose="02020603050405020304" pitchFamily="18" charset="0"/>
              </a:rPr>
              <a:t> 202</a:t>
            </a:r>
            <a:r>
              <a:rPr lang="en-US" sz="2000" dirty="0">
                <a:solidFill>
                  <a:srgbClr val="002060"/>
                </a:solidFill>
                <a:latin typeface="Times New Roman" panose="02020603050405020304" pitchFamily="18" charset="0"/>
                <a:cs typeface="Times New Roman" panose="02020603050405020304" pitchFamily="18" charset="0"/>
              </a:rPr>
              <a:t>2 </a:t>
            </a:r>
            <a:r>
              <a:rPr lang="ro-RO" sz="2000" dirty="0">
                <a:solidFill>
                  <a:srgbClr val="002060"/>
                </a:solidFill>
                <a:latin typeface="Times New Roman" panose="02020603050405020304" pitchFamily="18" charset="0"/>
                <a:cs typeface="Times New Roman" panose="02020603050405020304" pitchFamily="18" charset="0"/>
              </a:rPr>
              <a:t>s-au  primit, înregistrat, evidenţiat, repartizat spre soluţionare  sau eliberare către solicitant un numar de </a:t>
            </a:r>
            <a:r>
              <a:rPr lang="en-US" sz="2000" b="1" u="sng" dirty="0">
                <a:solidFill>
                  <a:srgbClr val="002060"/>
                </a:solidFill>
                <a:latin typeface="Times New Roman" panose="02020603050405020304" pitchFamily="18" charset="0"/>
                <a:cs typeface="Times New Roman" panose="02020603050405020304" pitchFamily="18" charset="0"/>
              </a:rPr>
              <a:t>62</a:t>
            </a:r>
            <a:r>
              <a:rPr lang="ro-RO" sz="2000" b="1" u="sng" dirty="0">
                <a:solidFill>
                  <a:srgbClr val="002060"/>
                </a:solidFill>
                <a:latin typeface="Times New Roman" panose="02020603050405020304" pitchFamily="18" charset="0"/>
                <a:cs typeface="Times New Roman" panose="02020603050405020304" pitchFamily="18" charset="0"/>
              </a:rPr>
              <a:t>.</a:t>
            </a:r>
            <a:r>
              <a:rPr lang="en-US" sz="2000" b="1" u="sng" dirty="0">
                <a:solidFill>
                  <a:srgbClr val="002060"/>
                </a:solidFill>
                <a:latin typeface="Times New Roman" panose="02020603050405020304" pitchFamily="18" charset="0"/>
                <a:cs typeface="Times New Roman" panose="02020603050405020304" pitchFamily="18" charset="0"/>
              </a:rPr>
              <a:t>003</a:t>
            </a:r>
            <a:r>
              <a:rPr lang="ro-RO" sz="2000" b="1" u="sng" dirty="0">
                <a:solidFill>
                  <a:srgbClr val="002060"/>
                </a:solidFill>
                <a:latin typeface="Times New Roman" panose="02020603050405020304" pitchFamily="18" charset="0"/>
                <a:cs typeface="Times New Roman" panose="02020603050405020304" pitchFamily="18" charset="0"/>
              </a:rPr>
              <a:t> lucrări</a:t>
            </a:r>
            <a:r>
              <a:rPr lang="ro-RO" sz="2000" dirty="0">
                <a:solidFill>
                  <a:srgbClr val="002060"/>
                </a:solidFill>
                <a:latin typeface="Times New Roman" panose="02020603050405020304" pitchFamily="18" charset="0"/>
                <a:cs typeface="Times New Roman" panose="02020603050405020304" pitchFamily="18" charset="0"/>
              </a:rPr>
              <a:t>, după cum urmează:</a:t>
            </a:r>
          </a:p>
          <a:p>
            <a:r>
              <a:rPr lang="ro-RO" sz="2000" b="1" u="sng" dirty="0">
                <a:solidFill>
                  <a:srgbClr val="002060"/>
                </a:solidFill>
                <a:latin typeface="Times New Roman" panose="02020603050405020304" pitchFamily="18" charset="0"/>
                <a:cs typeface="Times New Roman" panose="02020603050405020304" pitchFamily="18" charset="0"/>
              </a:rPr>
              <a:t>Declarații fiscale :</a:t>
            </a:r>
          </a:p>
          <a:p>
            <a:r>
              <a:rPr lang="ro-RO" sz="2000" b="1" dirty="0">
                <a:solidFill>
                  <a:srgbClr val="002060"/>
                </a:solidFill>
                <a:latin typeface="Times New Roman" panose="02020603050405020304" pitchFamily="18" charset="0"/>
                <a:cs typeface="Times New Roman" panose="02020603050405020304" pitchFamily="18" charset="0"/>
              </a:rPr>
              <a:t>- pentru dobândire proprietate=</a:t>
            </a:r>
            <a:r>
              <a:rPr lang="en-US" sz="2000" b="1" dirty="0">
                <a:solidFill>
                  <a:srgbClr val="002060"/>
                </a:solidFill>
                <a:latin typeface="Times New Roman" panose="02020603050405020304" pitchFamily="18" charset="0"/>
                <a:cs typeface="Times New Roman" panose="02020603050405020304" pitchFamily="18" charset="0"/>
              </a:rPr>
              <a:t>17</a:t>
            </a:r>
            <a:r>
              <a:rPr lang="ro-RO" sz="2000" b="1" dirty="0">
                <a:solidFill>
                  <a:srgbClr val="002060"/>
                </a:solidFill>
                <a:latin typeface="Times New Roman" panose="02020603050405020304" pitchFamily="18" charset="0"/>
                <a:cs typeface="Times New Roman" panose="02020603050405020304" pitchFamily="18" charset="0"/>
              </a:rPr>
              <a:t>.</a:t>
            </a:r>
            <a:r>
              <a:rPr lang="en-US" sz="2000" b="1" dirty="0">
                <a:solidFill>
                  <a:srgbClr val="002060"/>
                </a:solidFill>
                <a:latin typeface="Times New Roman" panose="02020603050405020304" pitchFamily="18" charset="0"/>
                <a:cs typeface="Times New Roman" panose="02020603050405020304" pitchFamily="18" charset="0"/>
              </a:rPr>
              <a:t>027</a:t>
            </a:r>
            <a:r>
              <a:rPr lang="ro-RO" sz="2000" dirty="0">
                <a:solidFill>
                  <a:srgbClr val="002060"/>
                </a:solidFill>
                <a:latin typeface="Times New Roman" panose="02020603050405020304" pitchFamily="18" charset="0"/>
                <a:cs typeface="Times New Roman" panose="02020603050405020304" pitchFamily="18" charset="0"/>
              </a:rPr>
              <a:t>, din care: clădiri- </a:t>
            </a:r>
            <a:r>
              <a:rPr lang="en-US" sz="2000" dirty="0">
                <a:solidFill>
                  <a:srgbClr val="002060"/>
                </a:solidFill>
                <a:latin typeface="Times New Roman" panose="02020603050405020304" pitchFamily="18" charset="0"/>
                <a:cs typeface="Times New Roman" panose="02020603050405020304" pitchFamily="18" charset="0"/>
              </a:rPr>
              <a:t>4</a:t>
            </a:r>
            <a:r>
              <a:rPr lang="ro-RO" sz="2000" dirty="0">
                <a:solidFill>
                  <a:srgbClr val="002060"/>
                </a:solidFill>
                <a:latin typeface="Times New Roman" panose="02020603050405020304" pitchFamily="18" charset="0"/>
                <a:cs typeface="Times New Roman" panose="02020603050405020304" pitchFamily="18" charset="0"/>
              </a:rPr>
              <a:t>.</a:t>
            </a:r>
            <a:r>
              <a:rPr lang="en-US" sz="2000" dirty="0">
                <a:solidFill>
                  <a:srgbClr val="002060"/>
                </a:solidFill>
                <a:latin typeface="Times New Roman" panose="02020603050405020304" pitchFamily="18" charset="0"/>
                <a:cs typeface="Times New Roman" panose="02020603050405020304" pitchFamily="18" charset="0"/>
              </a:rPr>
              <a:t>296</a:t>
            </a:r>
            <a:r>
              <a:rPr lang="ro-RO" sz="2000" dirty="0">
                <a:solidFill>
                  <a:srgbClr val="002060"/>
                </a:solidFill>
                <a:latin typeface="Times New Roman" panose="02020603050405020304" pitchFamily="18" charset="0"/>
                <a:cs typeface="Times New Roman" panose="02020603050405020304" pitchFamily="18" charset="0"/>
              </a:rPr>
              <a:t>; auto = </a:t>
            </a:r>
            <a:r>
              <a:rPr lang="en-US" sz="2000" dirty="0">
                <a:solidFill>
                  <a:srgbClr val="002060"/>
                </a:solidFill>
                <a:latin typeface="Times New Roman" panose="02020603050405020304" pitchFamily="18" charset="0"/>
                <a:cs typeface="Times New Roman" panose="02020603050405020304" pitchFamily="18" charset="0"/>
              </a:rPr>
              <a:t>12.124</a:t>
            </a:r>
            <a:r>
              <a:rPr lang="ro-RO" sz="2000" dirty="0">
                <a:solidFill>
                  <a:srgbClr val="002060"/>
                </a:solidFill>
                <a:latin typeface="Times New Roman" panose="02020603050405020304" pitchFamily="18" charset="0"/>
                <a:cs typeface="Times New Roman" panose="02020603050405020304" pitchFamily="18" charset="0"/>
              </a:rPr>
              <a:t>; teren = </a:t>
            </a:r>
            <a:r>
              <a:rPr lang="en-US" sz="2000" dirty="0">
                <a:solidFill>
                  <a:srgbClr val="002060"/>
                </a:solidFill>
                <a:latin typeface="Times New Roman" panose="02020603050405020304" pitchFamily="18" charset="0"/>
                <a:cs typeface="Times New Roman" panose="02020603050405020304" pitchFamily="18" charset="0"/>
              </a:rPr>
              <a:t>296</a:t>
            </a:r>
            <a:r>
              <a:rPr lang="ro-RO" sz="2000" dirty="0">
                <a:solidFill>
                  <a:srgbClr val="002060"/>
                </a:solidFill>
                <a:latin typeface="Times New Roman" panose="02020603050405020304" pitchFamily="18" charset="0"/>
                <a:cs typeface="Times New Roman" panose="02020603050405020304" pitchFamily="18" charset="0"/>
              </a:rPr>
              <a:t>; taxe firmă/reclamă/ publicitate =</a:t>
            </a:r>
            <a:r>
              <a:rPr lang="en-US" sz="2000" dirty="0">
                <a:solidFill>
                  <a:srgbClr val="002060"/>
                </a:solidFill>
                <a:latin typeface="Times New Roman" panose="02020603050405020304" pitchFamily="18" charset="0"/>
                <a:cs typeface="Times New Roman" panose="02020603050405020304" pitchFamily="18" charset="0"/>
              </a:rPr>
              <a:t>271</a:t>
            </a:r>
            <a:r>
              <a:rPr lang="ro-RO" sz="2000" dirty="0">
                <a:solidFill>
                  <a:srgbClr val="002060"/>
                </a:solidFill>
                <a:latin typeface="Times New Roman" panose="02020603050405020304" pitchFamily="18" charset="0"/>
                <a:cs typeface="Times New Roman" panose="02020603050405020304" pitchFamily="18" charset="0"/>
              </a:rPr>
              <a:t>; </a:t>
            </a:r>
            <a:r>
              <a:rPr lang="en-US" sz="2000" dirty="0" err="1">
                <a:solidFill>
                  <a:srgbClr val="002060"/>
                </a:solidFill>
                <a:latin typeface="Times New Roman" panose="02020603050405020304" pitchFamily="18" charset="0"/>
                <a:cs typeface="Times New Roman" panose="02020603050405020304" pitchFamily="18" charset="0"/>
              </a:rPr>
              <a:t>impozit</a:t>
            </a:r>
            <a:r>
              <a:rPr lang="ro-RO" sz="2000" dirty="0">
                <a:solidFill>
                  <a:srgbClr val="002060"/>
                </a:solidFill>
                <a:latin typeface="Times New Roman" panose="02020603050405020304" pitchFamily="18" charset="0"/>
                <a:cs typeface="Times New Roman" panose="02020603050405020304" pitchFamily="18" charset="0"/>
              </a:rPr>
              <a:t> spectacol = 6; taxa salubrizare </a:t>
            </a:r>
            <a:r>
              <a:rPr lang="en-US" sz="2000" dirty="0">
                <a:solidFill>
                  <a:srgbClr val="002060"/>
                </a:solidFill>
                <a:latin typeface="Times New Roman" panose="02020603050405020304" pitchFamily="18" charset="0"/>
                <a:cs typeface="Times New Roman" panose="02020603050405020304" pitchFamily="18" charset="0"/>
              </a:rPr>
              <a:t>3</a:t>
            </a:r>
            <a:r>
              <a:rPr lang="ro-RO" sz="2000" dirty="0">
                <a:solidFill>
                  <a:srgbClr val="002060"/>
                </a:solidFill>
                <a:latin typeface="Times New Roman" panose="02020603050405020304" pitchFamily="18" charset="0"/>
                <a:cs typeface="Times New Roman" panose="02020603050405020304" pitchFamily="18" charset="0"/>
              </a:rPr>
              <a:t>4.</a:t>
            </a:r>
            <a:endParaRPr lang="en-US" sz="2000" dirty="0">
              <a:solidFill>
                <a:srgbClr val="002060"/>
              </a:solidFill>
              <a:latin typeface="Times New Roman" panose="02020603050405020304" pitchFamily="18" charset="0"/>
              <a:cs typeface="Times New Roman" panose="02020603050405020304" pitchFamily="18" charset="0"/>
            </a:endParaRPr>
          </a:p>
          <a:p>
            <a:pPr marL="0" lvl="0" indent="0">
              <a:buNone/>
            </a:pPr>
            <a:r>
              <a:rPr lang="ro-RO" sz="2000" dirty="0">
                <a:solidFill>
                  <a:srgbClr val="FF0000"/>
                </a:solidFill>
                <a:latin typeface="Times New Roman" panose="02020603050405020304" pitchFamily="18" charset="0"/>
                <a:cs typeface="Times New Roman" panose="02020603050405020304" pitchFamily="18" charset="0"/>
              </a:rPr>
              <a:t> </a:t>
            </a:r>
            <a:r>
              <a:rPr lang="ro-RO" sz="2000" b="1" dirty="0">
                <a:solidFill>
                  <a:srgbClr val="002060"/>
                </a:solidFill>
                <a:latin typeface="Times New Roman" panose="02020603050405020304" pitchFamily="18" charset="0"/>
                <a:cs typeface="Times New Roman" panose="02020603050405020304" pitchFamily="18" charset="0"/>
              </a:rPr>
              <a:t>-pentru incetare rol/radiere proprietate = </a:t>
            </a:r>
            <a:r>
              <a:rPr lang="en-US" sz="2000" b="1" dirty="0">
                <a:solidFill>
                  <a:srgbClr val="002060"/>
                </a:solidFill>
                <a:latin typeface="Times New Roman" panose="02020603050405020304" pitchFamily="18" charset="0"/>
                <a:cs typeface="Times New Roman" panose="02020603050405020304" pitchFamily="18" charset="0"/>
              </a:rPr>
              <a:t>3</a:t>
            </a:r>
            <a:r>
              <a:rPr lang="ro-RO" sz="2000" b="1" dirty="0">
                <a:solidFill>
                  <a:srgbClr val="002060"/>
                </a:solidFill>
                <a:latin typeface="Times New Roman" panose="02020603050405020304" pitchFamily="18" charset="0"/>
                <a:cs typeface="Times New Roman" panose="02020603050405020304" pitchFamily="18" charset="0"/>
              </a:rPr>
              <a:t>.</a:t>
            </a:r>
            <a:r>
              <a:rPr lang="en-US" sz="2000" b="1" dirty="0">
                <a:solidFill>
                  <a:srgbClr val="002060"/>
                </a:solidFill>
                <a:latin typeface="Times New Roman" panose="02020603050405020304" pitchFamily="18" charset="0"/>
                <a:cs typeface="Times New Roman" panose="02020603050405020304" pitchFamily="18" charset="0"/>
              </a:rPr>
              <a:t>027</a:t>
            </a:r>
            <a:r>
              <a:rPr lang="ro-RO" sz="2000" dirty="0">
                <a:solidFill>
                  <a:srgbClr val="002060"/>
                </a:solidFill>
                <a:latin typeface="Times New Roman" panose="02020603050405020304" pitchFamily="18" charset="0"/>
                <a:cs typeface="Times New Roman" panose="02020603050405020304" pitchFamily="18" charset="0"/>
              </a:rPr>
              <a:t>, dintre care: clădiri : </a:t>
            </a:r>
            <a:r>
              <a:rPr lang="en-US" sz="2000" dirty="0">
                <a:solidFill>
                  <a:srgbClr val="002060"/>
                </a:solidFill>
                <a:latin typeface="Times New Roman" panose="02020603050405020304" pitchFamily="18" charset="0"/>
                <a:cs typeface="Times New Roman" panose="02020603050405020304" pitchFamily="18" charset="0"/>
              </a:rPr>
              <a:t>716</a:t>
            </a:r>
            <a:r>
              <a:rPr lang="ro-RO" sz="2000" dirty="0">
                <a:solidFill>
                  <a:srgbClr val="002060"/>
                </a:solidFill>
                <a:latin typeface="Times New Roman" panose="02020603050405020304" pitchFamily="18" charset="0"/>
                <a:cs typeface="Times New Roman" panose="02020603050405020304" pitchFamily="18" charset="0"/>
              </a:rPr>
              <a:t>; auto = </a:t>
            </a:r>
            <a:r>
              <a:rPr lang="en-US" sz="2000" dirty="0">
                <a:solidFill>
                  <a:srgbClr val="002060"/>
                </a:solidFill>
                <a:latin typeface="Times New Roman" panose="02020603050405020304" pitchFamily="18" charset="0"/>
                <a:cs typeface="Times New Roman" panose="02020603050405020304" pitchFamily="18" charset="0"/>
              </a:rPr>
              <a:t>2</a:t>
            </a:r>
            <a:r>
              <a:rPr lang="ro-RO" sz="2000" dirty="0">
                <a:solidFill>
                  <a:srgbClr val="002060"/>
                </a:solidFill>
                <a:latin typeface="Times New Roman" panose="02020603050405020304" pitchFamily="18" charset="0"/>
                <a:cs typeface="Times New Roman" panose="02020603050405020304" pitchFamily="18" charset="0"/>
              </a:rPr>
              <a:t>.</a:t>
            </a:r>
            <a:r>
              <a:rPr lang="en-US" sz="2000" dirty="0">
                <a:solidFill>
                  <a:srgbClr val="002060"/>
                </a:solidFill>
                <a:latin typeface="Times New Roman" panose="02020603050405020304" pitchFamily="18" charset="0"/>
                <a:cs typeface="Times New Roman" panose="02020603050405020304" pitchFamily="18" charset="0"/>
              </a:rPr>
              <a:t>311</a:t>
            </a:r>
            <a:r>
              <a:rPr lang="ro-RO" sz="2000" dirty="0">
                <a:solidFill>
                  <a:srgbClr val="002060"/>
                </a:solidFill>
                <a:latin typeface="Times New Roman" panose="02020603050405020304" pitchFamily="18" charset="0"/>
                <a:cs typeface="Times New Roman" panose="02020603050405020304" pitchFamily="18" charset="0"/>
              </a:rPr>
              <a:t>.</a:t>
            </a:r>
            <a:endParaRPr lang="en-US"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231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ro-RO" sz="2400" b="1" dirty="0">
                <a:latin typeface="Times New Roman" panose="02020603050405020304" pitchFamily="18" charset="0"/>
                <a:cs typeface="Times New Roman" panose="02020603050405020304" pitchFamily="18" charset="0"/>
              </a:rPr>
              <a:t>Raport de activitate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193" y="1943100"/>
            <a:ext cx="11369507" cy="4487199"/>
          </a:xfrm>
        </p:spPr>
        <p:txBody>
          <a:bodyPr anchor="t">
            <a:normAutofit/>
          </a:bodyPr>
          <a:lstStyle/>
          <a:p>
            <a:r>
              <a:rPr lang="ro-RO" sz="2800" b="1" u="sng" dirty="0">
                <a:solidFill>
                  <a:schemeClr val="accent1"/>
                </a:solidFill>
                <a:latin typeface="Times New Roman" panose="02020603050405020304" pitchFamily="18" charset="0"/>
                <a:cs typeface="Times New Roman" panose="02020603050405020304" pitchFamily="18" charset="0"/>
              </a:rPr>
              <a:t>Cereri diferite</a:t>
            </a:r>
            <a:r>
              <a:rPr lang="ro-RO" sz="2800" b="1" dirty="0">
                <a:solidFill>
                  <a:schemeClr val="accent1"/>
                </a:solidFill>
                <a:latin typeface="Times New Roman" panose="02020603050405020304" pitchFamily="18" charset="0"/>
                <a:cs typeface="Times New Roman" panose="02020603050405020304" pitchFamily="18" charset="0"/>
              </a:rPr>
              <a:t>: </a:t>
            </a:r>
            <a:r>
              <a:rPr lang="en-US" sz="2800" b="1" dirty="0">
                <a:solidFill>
                  <a:schemeClr val="accent1"/>
                </a:solidFill>
                <a:latin typeface="Times New Roman" panose="02020603050405020304" pitchFamily="18" charset="0"/>
                <a:cs typeface="Times New Roman" panose="02020603050405020304" pitchFamily="18" charset="0"/>
              </a:rPr>
              <a:t>3</a:t>
            </a:r>
            <a:r>
              <a:rPr lang="ro-RO" sz="2800" b="1" dirty="0">
                <a:solidFill>
                  <a:schemeClr val="accent1"/>
                </a:solidFill>
                <a:latin typeface="Times New Roman" panose="02020603050405020304" pitchFamily="18" charset="0"/>
                <a:cs typeface="Times New Roman" panose="02020603050405020304" pitchFamily="18" charset="0"/>
              </a:rPr>
              <a:t>.</a:t>
            </a:r>
            <a:r>
              <a:rPr lang="en-US" sz="2800" b="1" dirty="0">
                <a:solidFill>
                  <a:schemeClr val="accent1"/>
                </a:solidFill>
                <a:latin typeface="Times New Roman" panose="02020603050405020304" pitchFamily="18" charset="0"/>
                <a:cs typeface="Times New Roman" panose="02020603050405020304" pitchFamily="18" charset="0"/>
              </a:rPr>
              <a:t>016</a:t>
            </a:r>
            <a:r>
              <a:rPr lang="ro-RO" sz="2800" dirty="0">
                <a:solidFill>
                  <a:schemeClr val="accent1"/>
                </a:solidFill>
                <a:latin typeface="Times New Roman" panose="02020603050405020304" pitchFamily="18" charset="0"/>
                <a:cs typeface="Times New Roman" panose="02020603050405020304" pitchFamily="18" charset="0"/>
              </a:rPr>
              <a:t>, din care: scutire/reducere impozit = 1.</a:t>
            </a:r>
            <a:r>
              <a:rPr lang="en-US" sz="2800" dirty="0">
                <a:solidFill>
                  <a:schemeClr val="accent1"/>
                </a:solidFill>
                <a:latin typeface="Times New Roman" panose="02020603050405020304" pitchFamily="18" charset="0"/>
                <a:cs typeface="Times New Roman" panose="02020603050405020304" pitchFamily="18" charset="0"/>
              </a:rPr>
              <a:t>8</a:t>
            </a:r>
            <a:r>
              <a:rPr lang="ro-RO" sz="2800" dirty="0">
                <a:solidFill>
                  <a:schemeClr val="accent1"/>
                </a:solidFill>
                <a:latin typeface="Times New Roman" panose="02020603050405020304" pitchFamily="18" charset="0"/>
                <a:cs typeface="Times New Roman" panose="02020603050405020304" pitchFamily="18" charset="0"/>
              </a:rPr>
              <a:t>53; restituiri, virări, compensări : 1</a:t>
            </a:r>
            <a:r>
              <a:rPr lang="en-US" sz="2800" dirty="0">
                <a:solidFill>
                  <a:schemeClr val="accent1"/>
                </a:solidFill>
                <a:latin typeface="Times New Roman" panose="02020603050405020304" pitchFamily="18" charset="0"/>
                <a:cs typeface="Times New Roman" panose="02020603050405020304" pitchFamily="18" charset="0"/>
              </a:rPr>
              <a:t>001; </a:t>
            </a:r>
            <a:r>
              <a:rPr lang="en-US" sz="2800" dirty="0" err="1">
                <a:solidFill>
                  <a:schemeClr val="accent1"/>
                </a:solidFill>
                <a:latin typeface="Times New Roman" panose="02020603050405020304" pitchFamily="18" charset="0"/>
                <a:cs typeface="Times New Roman" panose="02020603050405020304" pitchFamily="18" charset="0"/>
              </a:rPr>
              <a:t>alte</a:t>
            </a:r>
            <a:r>
              <a:rPr lang="en-US" sz="2800" dirty="0">
                <a:solidFill>
                  <a:schemeClr val="accent1"/>
                </a:solidFill>
                <a:latin typeface="Times New Roman" panose="02020603050405020304" pitchFamily="18" charset="0"/>
                <a:cs typeface="Times New Roman" panose="02020603050405020304" pitchFamily="18" charset="0"/>
              </a:rPr>
              <a:t> </a:t>
            </a:r>
            <a:r>
              <a:rPr lang="en-US" sz="2800" dirty="0" err="1">
                <a:solidFill>
                  <a:schemeClr val="accent1"/>
                </a:solidFill>
                <a:latin typeface="Times New Roman" panose="02020603050405020304" pitchFamily="18" charset="0"/>
                <a:cs typeface="Times New Roman" panose="02020603050405020304" pitchFamily="18" charset="0"/>
              </a:rPr>
              <a:t>cereri</a:t>
            </a:r>
            <a:r>
              <a:rPr lang="en-US" sz="2800" dirty="0">
                <a:solidFill>
                  <a:schemeClr val="accent1"/>
                </a:solidFill>
                <a:latin typeface="Times New Roman" panose="02020603050405020304" pitchFamily="18" charset="0"/>
                <a:cs typeface="Times New Roman" panose="02020603050405020304" pitchFamily="18" charset="0"/>
              </a:rPr>
              <a:t> 162</a:t>
            </a:r>
            <a:r>
              <a:rPr lang="ro-RO" sz="2800" dirty="0">
                <a:solidFill>
                  <a:schemeClr val="accent1"/>
                </a:solidFill>
                <a:latin typeface="Times New Roman" panose="02020603050405020304" pitchFamily="18" charset="0"/>
                <a:cs typeface="Times New Roman" panose="02020603050405020304" pitchFamily="18" charset="0"/>
              </a:rPr>
              <a:t>.</a:t>
            </a:r>
            <a:endParaRPr lang="en-US" sz="2800" dirty="0">
              <a:solidFill>
                <a:schemeClr val="accent1"/>
              </a:solidFill>
              <a:latin typeface="Times New Roman" panose="02020603050405020304" pitchFamily="18" charset="0"/>
              <a:cs typeface="Times New Roman" panose="02020603050405020304" pitchFamily="18" charset="0"/>
            </a:endParaRPr>
          </a:p>
          <a:p>
            <a:r>
              <a:rPr lang="ro-RO" sz="2800" b="1" u="sng" dirty="0">
                <a:solidFill>
                  <a:schemeClr val="accent1"/>
                </a:solidFill>
                <a:latin typeface="Times New Roman" panose="02020603050405020304" pitchFamily="18" charset="0"/>
                <a:cs typeface="Times New Roman" panose="02020603050405020304" pitchFamily="18" charset="0"/>
              </a:rPr>
              <a:t>Alte lucrari</a:t>
            </a:r>
            <a:r>
              <a:rPr lang="ro-RO" sz="2800" b="1" dirty="0">
                <a:solidFill>
                  <a:schemeClr val="accent1"/>
                </a:solidFill>
                <a:latin typeface="Times New Roman" panose="02020603050405020304" pitchFamily="18" charset="0"/>
                <a:cs typeface="Times New Roman" panose="02020603050405020304" pitchFamily="18" charset="0"/>
              </a:rPr>
              <a:t>: </a:t>
            </a:r>
            <a:r>
              <a:rPr lang="ro-RO" sz="2800" dirty="0">
                <a:solidFill>
                  <a:schemeClr val="accent1"/>
                </a:solidFill>
                <a:latin typeface="Times New Roman" panose="02020603050405020304" pitchFamily="18" charset="0"/>
                <a:cs typeface="Times New Roman" panose="02020603050405020304" pitchFamily="18" charset="0"/>
              </a:rPr>
              <a:t>(depuneri acte, recalculări impozit, executori judecatoresti, modificări, citatii, contestatii)</a:t>
            </a:r>
            <a:r>
              <a:rPr lang="ro-RO" sz="2800" b="1" dirty="0">
                <a:solidFill>
                  <a:schemeClr val="accent1"/>
                </a:solidFill>
                <a:latin typeface="Times New Roman" panose="02020603050405020304" pitchFamily="18" charset="0"/>
                <a:cs typeface="Times New Roman" panose="02020603050405020304" pitchFamily="18" charset="0"/>
              </a:rPr>
              <a:t>:  </a:t>
            </a:r>
            <a:r>
              <a:rPr lang="en-US" sz="2800" b="1" dirty="0">
                <a:solidFill>
                  <a:schemeClr val="accent1"/>
                </a:solidFill>
                <a:latin typeface="Times New Roman" panose="02020603050405020304" pitchFamily="18" charset="0"/>
                <a:cs typeface="Times New Roman" panose="02020603050405020304" pitchFamily="18" charset="0"/>
              </a:rPr>
              <a:t>38.933.</a:t>
            </a:r>
            <a:endParaRPr lang="en-US" sz="28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4102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Times New Roman" panose="02020603050405020304" pitchFamily="18" charset="0"/>
                <a:cs typeface="Times New Roman" panose="02020603050405020304" pitchFamily="18" charset="0"/>
              </a:rPr>
              <a:t>INDEXAREA IMP</a:t>
            </a:r>
            <a:r>
              <a:rPr lang="ro-RO" sz="2400" b="1" dirty="0">
                <a:latin typeface="Times New Roman" panose="02020603050405020304" pitchFamily="18" charset="0"/>
                <a:cs typeface="Times New Roman" panose="02020603050405020304" pitchFamily="18" charset="0"/>
              </a:rPr>
              <a:t>O</a:t>
            </a:r>
            <a:r>
              <a:rPr lang="en-US" sz="2400" b="1" dirty="0">
                <a:latin typeface="Times New Roman" panose="02020603050405020304" pitchFamily="18" charset="0"/>
                <a:cs typeface="Times New Roman" panose="02020603050405020304" pitchFamily="18" charset="0"/>
              </a:rPr>
              <a:t>ZITELOR </a:t>
            </a:r>
            <a:r>
              <a:rPr lang="ro-RO" sz="2400" b="1" dirty="0">
                <a:latin typeface="Times New Roman" panose="02020603050405020304" pitchFamily="18" charset="0"/>
                <a:cs typeface="Times New Roman" panose="02020603050405020304" pitchFamily="18" charset="0"/>
              </a:rPr>
              <a:t>ȘI TAXELOR LOCALE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192" y="2180496"/>
            <a:ext cx="11029615" cy="4529793"/>
          </a:xfrm>
        </p:spPr>
        <p:txBody>
          <a:bodyPr>
            <a:noAutofit/>
          </a:bodyPr>
          <a:lstStyle/>
          <a:p>
            <a:pPr algn="just"/>
            <a:r>
              <a:rPr lang="ro-RO" sz="2000" b="1" dirty="0">
                <a:solidFill>
                  <a:schemeClr val="accent1">
                    <a:lumMod val="75000"/>
                  </a:schemeClr>
                </a:solidFill>
                <a:latin typeface="Times New Roman" panose="02020603050405020304" pitchFamily="18" charset="0"/>
                <a:cs typeface="Times New Roman" panose="02020603050405020304" pitchFamily="18" charset="0"/>
              </a:rPr>
              <a:t>Pentru anul 2023, impozitele și taxele locale au fost indexate cu rata inflației în cuantum de </a:t>
            </a:r>
            <a:r>
              <a:rPr lang="en-US" sz="2000" b="1" dirty="0">
                <a:solidFill>
                  <a:schemeClr val="accent1">
                    <a:lumMod val="75000"/>
                  </a:schemeClr>
                </a:solidFill>
                <a:latin typeface="Times New Roman" panose="02020603050405020304" pitchFamily="18" charset="0"/>
                <a:cs typeface="Times New Roman" panose="02020603050405020304" pitchFamily="18" charset="0"/>
              </a:rPr>
              <a:t>5</a:t>
            </a:r>
            <a:r>
              <a:rPr lang="ro-RO" sz="2000" b="1" dirty="0">
                <a:solidFill>
                  <a:schemeClr val="accent1">
                    <a:lumMod val="75000"/>
                  </a:schemeClr>
                </a:solidFill>
                <a:latin typeface="Times New Roman" panose="02020603050405020304" pitchFamily="18" charset="0"/>
                <a:cs typeface="Times New Roman" panose="02020603050405020304" pitchFamily="18" charset="0"/>
              </a:rPr>
              <a:t>,</a:t>
            </a:r>
            <a:r>
              <a:rPr lang="en-US" sz="2000" b="1" dirty="0">
                <a:solidFill>
                  <a:schemeClr val="accent1">
                    <a:lumMod val="75000"/>
                  </a:schemeClr>
                </a:solidFill>
                <a:latin typeface="Times New Roman" panose="02020603050405020304" pitchFamily="18" charset="0"/>
                <a:cs typeface="Times New Roman" panose="02020603050405020304" pitchFamily="18" charset="0"/>
              </a:rPr>
              <a:t>1</a:t>
            </a:r>
            <a:r>
              <a:rPr lang="ro-RO" sz="2000" b="1" dirty="0">
                <a:solidFill>
                  <a:schemeClr val="accent1">
                    <a:lumMod val="75000"/>
                  </a:schemeClr>
                </a:solidFill>
                <a:latin typeface="Times New Roman" panose="02020603050405020304" pitchFamily="18" charset="0"/>
                <a:cs typeface="Times New Roman" panose="02020603050405020304" pitchFamily="18" charset="0"/>
              </a:rPr>
              <a:t>% conform datelor primite de la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Direcția</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Județeană</a:t>
            </a:r>
            <a:r>
              <a:rPr lang="en-US" sz="2000" b="1"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Statistică</a:t>
            </a:r>
            <a:r>
              <a:rPr lang="en-US" sz="2000" b="1" dirty="0">
                <a:solidFill>
                  <a:schemeClr val="accent1">
                    <a:lumMod val="75000"/>
                  </a:schemeClr>
                </a:solidFill>
                <a:latin typeface="Times New Roman" panose="02020603050405020304" pitchFamily="18" charset="0"/>
                <a:cs typeface="Times New Roman" panose="02020603050405020304" pitchFamily="18" charset="0"/>
              </a:rPr>
              <a:t> Prahova</a:t>
            </a:r>
            <a:r>
              <a:rPr lang="ro-RO" sz="2000" b="1" dirty="0">
                <a:solidFill>
                  <a:schemeClr val="accent1">
                    <a:lumMod val="75000"/>
                  </a:schemeClr>
                </a:solidFill>
                <a:latin typeface="Times New Roman" panose="02020603050405020304" pitchFamily="18" charset="0"/>
                <a:cs typeface="Times New Roman" panose="02020603050405020304" pitchFamily="18" charset="0"/>
              </a:rPr>
              <a:t>,</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ro-RO" sz="2000" b="1" dirty="0">
                <a:solidFill>
                  <a:schemeClr val="accent1">
                    <a:lumMod val="75000"/>
                  </a:schemeClr>
                </a:solidFill>
                <a:latin typeface="Times New Roman" panose="02020603050405020304" pitchFamily="18" charset="0"/>
                <a:cs typeface="Times New Roman" panose="02020603050405020304" pitchFamily="18" charset="0"/>
              </a:rPr>
              <a:t>prin Hotărârea Consiliului Local nr.</a:t>
            </a:r>
            <a:r>
              <a:rPr lang="en-US" sz="2000" b="1" dirty="0">
                <a:solidFill>
                  <a:schemeClr val="accent1">
                    <a:lumMod val="75000"/>
                  </a:schemeClr>
                </a:solidFill>
                <a:latin typeface="Times New Roman" panose="02020603050405020304" pitchFamily="18" charset="0"/>
                <a:cs typeface="Times New Roman" panose="02020603050405020304" pitchFamily="18" charset="0"/>
              </a:rPr>
              <a:t>113</a:t>
            </a:r>
            <a:r>
              <a:rPr lang="ro-RO" sz="2000" b="1" dirty="0">
                <a:solidFill>
                  <a:schemeClr val="accent1">
                    <a:lumMod val="75000"/>
                  </a:schemeClr>
                </a:solidFill>
                <a:latin typeface="Times New Roman" panose="02020603050405020304" pitchFamily="18" charset="0"/>
                <a:cs typeface="Times New Roman" panose="02020603050405020304" pitchFamily="18" charset="0"/>
              </a:rPr>
              <a:t>/202</a:t>
            </a:r>
            <a:r>
              <a:rPr lang="en-US" sz="2000" b="1" dirty="0">
                <a:solidFill>
                  <a:schemeClr val="accent1">
                    <a:lumMod val="75000"/>
                  </a:schemeClr>
                </a:solidFill>
                <a:latin typeface="Times New Roman" panose="02020603050405020304" pitchFamily="18" charset="0"/>
                <a:cs typeface="Times New Roman" panose="02020603050405020304" pitchFamily="18" charset="0"/>
              </a:rPr>
              <a:t>2</a:t>
            </a:r>
            <a:r>
              <a:rPr lang="ro-RO" sz="2000" dirty="0">
                <a:solidFill>
                  <a:schemeClr val="accent1">
                    <a:lumMod val="75000"/>
                  </a:schemeClr>
                </a:solidFill>
                <a:latin typeface="Times New Roman" panose="02020603050405020304" pitchFamily="18" charset="0"/>
                <a:cs typeface="Times New Roman" panose="02020603050405020304" pitchFamily="18" charset="0"/>
              </a:rPr>
              <a:t>, potrivit  </a:t>
            </a:r>
            <a:r>
              <a:rPr lang="en-US" sz="2000" dirty="0">
                <a:solidFill>
                  <a:schemeClr val="accent1">
                    <a:lumMod val="75000"/>
                  </a:schemeClr>
                </a:solidFill>
                <a:latin typeface="Times New Roman" panose="02020603050405020304" pitchFamily="18" charset="0"/>
                <a:cs typeface="Times New Roman" panose="02020603050405020304" pitchFamily="18" charset="0"/>
              </a:rPr>
              <a:t>art.491 din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Legea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nr</a:t>
            </a:r>
            <a:r>
              <a:rPr lang="en-US" sz="2000" dirty="0">
                <a:solidFill>
                  <a:schemeClr val="accent1">
                    <a:lumMod val="75000"/>
                  </a:schemeClr>
                </a:solidFill>
                <a:latin typeface="Times New Roman" panose="02020603050405020304" pitchFamily="18" charset="0"/>
                <a:cs typeface="Times New Roman" panose="02020603050405020304" pitchFamily="18" charset="0"/>
              </a:rPr>
              <a:t>. 227/2015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privind</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Codul</a:t>
            </a:r>
            <a:r>
              <a:rPr lang="en-US" sz="2000" dirty="0">
                <a:solidFill>
                  <a:schemeClr val="accent1">
                    <a:lumMod val="75000"/>
                  </a:schemeClr>
                </a:solidFill>
                <a:latin typeface="Times New Roman" panose="02020603050405020304" pitchFamily="18" charset="0"/>
                <a:cs typeface="Times New Roman" panose="02020603050405020304" pitchFamily="18" charset="0"/>
              </a:rPr>
              <a:t> fiscal</a:t>
            </a:r>
            <a:r>
              <a:rPr lang="en-US" sz="2000" i="1"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a:solidFill>
                  <a:schemeClr val="accent1">
                    <a:lumMod val="75000"/>
                  </a:schemeClr>
                </a:solidFill>
                <a:latin typeface="Times New Roman" panose="02020603050405020304" pitchFamily="18" charset="0"/>
                <a:cs typeface="Times New Roman" panose="02020603050405020304" pitchFamily="18" charset="0"/>
              </a:rPr>
              <a:t>cu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modificările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și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completările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ulterioare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precizează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clar</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obligația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indexării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impozitelor</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și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taxelor</a:t>
            </a:r>
            <a:r>
              <a:rPr lang="en-US" sz="2000" dirty="0">
                <a:solidFill>
                  <a:schemeClr val="accent1">
                    <a:lumMod val="75000"/>
                  </a:schemeClr>
                </a:solidFill>
                <a:latin typeface="Times New Roman" panose="02020603050405020304" pitchFamily="18" charset="0"/>
                <a:cs typeface="Times New Roman" panose="02020603050405020304" pitchFamily="18" charset="0"/>
              </a:rPr>
              <a:t> locale:</a:t>
            </a:r>
          </a:p>
          <a:p>
            <a:pPr marL="0" indent="0" algn="just">
              <a:buNone/>
            </a:pPr>
            <a:r>
              <a:rPr lang="en-US" sz="2000" dirty="0">
                <a:solidFill>
                  <a:schemeClr val="accent1">
                    <a:lumMod val="75000"/>
                  </a:schemeClr>
                </a:solidFill>
                <a:latin typeface="Times New Roman" panose="02020603050405020304" pitchFamily="18" charset="0"/>
                <a:cs typeface="Times New Roman" panose="02020603050405020304" pitchFamily="18" charset="0"/>
              </a:rPr>
              <a:t>    ” (1)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cazul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oricărui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impozit</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sau</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oricărei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taxe</a:t>
            </a:r>
            <a:r>
              <a:rPr lang="en-US" sz="2000" dirty="0">
                <a:solidFill>
                  <a:schemeClr val="accent1">
                    <a:lumMod val="75000"/>
                  </a:schemeClr>
                </a:solidFill>
                <a:latin typeface="Times New Roman" panose="02020603050405020304" pitchFamily="18" charset="0"/>
                <a:cs typeface="Times New Roman" panose="02020603050405020304" pitchFamily="18" charset="0"/>
              </a:rPr>
              <a:t> locale, care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constă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într</a:t>
            </a:r>
            <a:r>
              <a:rPr lang="en-US" sz="2000" dirty="0">
                <a:solidFill>
                  <a:schemeClr val="accent1">
                    <a:lumMod val="75000"/>
                  </a:schemeClr>
                </a:solidFill>
                <a:latin typeface="Times New Roman" panose="02020603050405020304" pitchFamily="18" charset="0"/>
                <a:cs typeface="Times New Roman" panose="02020603050405020304" pitchFamily="18" charset="0"/>
              </a:rPr>
              <a:t>-o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anumită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sumă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lei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sau</a:t>
            </a:r>
            <a:r>
              <a:rPr lang="en-US" sz="2000" dirty="0">
                <a:solidFill>
                  <a:schemeClr val="accent1">
                    <a:lumMod val="75000"/>
                  </a:schemeClr>
                </a:solidFill>
                <a:latin typeface="Times New Roman" panose="02020603050405020304" pitchFamily="18" charset="0"/>
                <a:cs typeface="Times New Roman" panose="02020603050405020304" pitchFamily="18" charset="0"/>
              </a:rPr>
              <a:t> care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este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stabilită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baza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unei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anumite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sume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lei,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sumele</a:t>
            </a:r>
            <a:r>
              <a:rPr lang="en-US" sz="2000" dirty="0">
                <a:solidFill>
                  <a:schemeClr val="accent1">
                    <a:lumMod val="75000"/>
                  </a:schemeClr>
                </a:solidFill>
                <a:latin typeface="Times New Roman" panose="02020603050405020304" pitchFamily="18" charset="0"/>
                <a:cs typeface="Times New Roman" panose="02020603050405020304" pitchFamily="18" charset="0"/>
              </a:rPr>
              <a:t> respective se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indexează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anual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până</a:t>
            </a:r>
            <a:r>
              <a:rPr lang="en-US" sz="2000" dirty="0">
                <a:solidFill>
                  <a:schemeClr val="accent1">
                    <a:lumMod val="75000"/>
                  </a:schemeClr>
                </a:solidFill>
                <a:latin typeface="Times New Roman" panose="02020603050405020304" pitchFamily="18" charset="0"/>
                <a:cs typeface="Times New Roman" panose="02020603050405020304" pitchFamily="18" charset="0"/>
              </a:rPr>
              <a:t> la data de 30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aprilie</a:t>
            </a:r>
            <a:r>
              <a:rPr lang="en-US" sz="2000"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către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consiliile</a:t>
            </a:r>
            <a:r>
              <a:rPr lang="en-US" sz="2000" dirty="0">
                <a:solidFill>
                  <a:schemeClr val="accent1">
                    <a:lumMod val="75000"/>
                  </a:schemeClr>
                </a:solidFill>
                <a:latin typeface="Times New Roman" panose="02020603050405020304" pitchFamily="18" charset="0"/>
                <a:cs typeface="Times New Roman" panose="02020603050405020304" pitchFamily="18" charset="0"/>
              </a:rPr>
              <a:t> locale,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ţinând</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cont</a:t>
            </a:r>
            <a:r>
              <a:rPr lang="en-US" sz="2000" dirty="0">
                <a:solidFill>
                  <a:schemeClr val="accent1">
                    <a:lumMod val="75000"/>
                  </a:schemeClr>
                </a:solidFill>
                <a:latin typeface="Times New Roman" panose="02020603050405020304" pitchFamily="18" charset="0"/>
                <a:cs typeface="Times New Roman" panose="02020603050405020304" pitchFamily="18" charset="0"/>
              </a:rPr>
              <a:t> de rata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inflaţiei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anul</a:t>
            </a:r>
            <a:r>
              <a:rPr lang="en-US" sz="2000" dirty="0">
                <a:solidFill>
                  <a:schemeClr val="accent1">
                    <a:lumMod val="75000"/>
                  </a:schemeClr>
                </a:solidFill>
                <a:latin typeface="Times New Roman" panose="02020603050405020304" pitchFamily="18" charset="0"/>
                <a:cs typeface="Times New Roman" panose="02020603050405020304" pitchFamily="18" charset="0"/>
              </a:rPr>
              <a:t> fiscal anterior,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comunicată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a:t>
            </a:r>
            <a:r>
              <a:rPr lang="en-US" sz="2000" dirty="0">
                <a:solidFill>
                  <a:schemeClr val="accent1">
                    <a:lumMod val="75000"/>
                  </a:schemeClr>
                </a:solidFill>
                <a:latin typeface="Times New Roman" panose="02020603050405020304" pitchFamily="18" charset="0"/>
                <a:cs typeface="Times New Roman" panose="02020603050405020304" pitchFamily="18" charset="0"/>
              </a:rPr>
              <a:t> site-</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urile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oficiale</a:t>
            </a:r>
            <a:r>
              <a:rPr lang="en-US" sz="2000" dirty="0">
                <a:solidFill>
                  <a:schemeClr val="accent1">
                    <a:lumMod val="75000"/>
                  </a:schemeClr>
                </a:solidFill>
                <a:latin typeface="Times New Roman" panose="02020603050405020304" pitchFamily="18" charset="0"/>
                <a:cs typeface="Times New Roman" panose="02020603050405020304" pitchFamily="18" charset="0"/>
              </a:rPr>
              <a:t> ale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Ministerului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Finanţelor</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Publice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Ministerului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Dezvoltării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Regionale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Administraţiei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Publice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Fondurilor</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Europene</a:t>
            </a:r>
            <a:r>
              <a:rPr lang="en-US" sz="2000" dirty="0">
                <a:solidFill>
                  <a:schemeClr val="accent1">
                    <a:lumMod val="75000"/>
                  </a:schemeClr>
                </a:solidFill>
                <a:latin typeface="Times New Roman" panose="02020603050405020304" pitchFamily="18" charset="0"/>
                <a:cs typeface="Times New Roman" panose="02020603050405020304" pitchFamily="18" charset="0"/>
              </a:rPr>
              <a:t>.</a:t>
            </a:r>
          </a:p>
          <a:p>
            <a:pPr marL="0" indent="0" algn="just">
              <a:buNone/>
            </a:pPr>
            <a:r>
              <a:rPr lang="ro-RO"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a:solidFill>
                  <a:schemeClr val="accent1">
                    <a:lumMod val="75000"/>
                  </a:schemeClr>
                </a:solidFill>
                <a:latin typeface="Times New Roman" panose="02020603050405020304" pitchFamily="18" charset="0"/>
                <a:cs typeface="Times New Roman" panose="02020603050405020304" pitchFamily="18" charset="0"/>
              </a:rPr>
              <a:t> (2)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Sumele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indexate</a:t>
            </a:r>
            <a:r>
              <a:rPr lang="en-US" sz="2000" dirty="0">
                <a:solidFill>
                  <a:schemeClr val="accent1">
                    <a:lumMod val="75000"/>
                  </a:schemeClr>
                </a:solidFill>
                <a:latin typeface="Times New Roman" panose="02020603050405020304" pitchFamily="18" charset="0"/>
                <a:cs typeface="Times New Roman" panose="02020603050405020304" pitchFamily="18" charset="0"/>
              </a:rPr>
              <a:t> conform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alin</a:t>
            </a:r>
            <a:r>
              <a:rPr lang="en-US" sz="2000" dirty="0">
                <a:solidFill>
                  <a:schemeClr val="accent1">
                    <a:lumMod val="75000"/>
                  </a:schemeClr>
                </a:solidFill>
                <a:latin typeface="Times New Roman" panose="02020603050405020304" pitchFamily="18" charset="0"/>
                <a:cs typeface="Times New Roman" panose="02020603050405020304" pitchFamily="18" charset="0"/>
              </a:rPr>
              <a:t>. (1) se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aprobă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prin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hotărâre</a:t>
            </a:r>
            <a:r>
              <a:rPr lang="en-US" sz="2000" dirty="0">
                <a:solidFill>
                  <a:schemeClr val="accent1">
                    <a:lumMod val="75000"/>
                  </a:schemeClr>
                </a:solidFill>
                <a:latin typeface="Times New Roman" panose="02020603050405020304" pitchFamily="18" charset="0"/>
                <a:cs typeface="Times New Roman" panose="02020603050405020304" pitchFamily="18" charset="0"/>
              </a:rPr>
              <a:t> 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consiliului</a:t>
            </a:r>
            <a:r>
              <a:rPr lang="en-US" sz="2000" dirty="0">
                <a:solidFill>
                  <a:schemeClr val="accent1">
                    <a:lumMod val="75000"/>
                  </a:schemeClr>
                </a:solidFill>
                <a:latin typeface="Times New Roman" panose="02020603050405020304" pitchFamily="18" charset="0"/>
                <a:cs typeface="Times New Roman" panose="02020603050405020304" pitchFamily="18" charset="0"/>
              </a:rPr>
              <a:t> local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2000" dirty="0">
                <a:solidFill>
                  <a:schemeClr val="accent1">
                    <a:lumMod val="75000"/>
                  </a:schemeClr>
                </a:solidFill>
                <a:latin typeface="Times New Roman" panose="02020603050405020304" pitchFamily="18" charset="0"/>
                <a:cs typeface="Times New Roman" panose="02020603050405020304" pitchFamily="18" charset="0"/>
              </a:rPr>
              <a:t> se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aplică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anul</a:t>
            </a:r>
            <a:r>
              <a:rPr lang="en-US" sz="2000" dirty="0">
                <a:solidFill>
                  <a:schemeClr val="accent1">
                    <a:lumMod val="75000"/>
                  </a:schemeClr>
                </a:solidFill>
                <a:latin typeface="Times New Roman" panose="02020603050405020304" pitchFamily="18" charset="0"/>
                <a:cs typeface="Times New Roman" panose="02020603050405020304" pitchFamily="18" charset="0"/>
              </a:rPr>
              <a:t> fiscal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următor</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2105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Times New Roman" panose="02020603050405020304" pitchFamily="18" charset="0"/>
                <a:cs typeface="Times New Roman" panose="02020603050405020304" pitchFamily="18" charset="0"/>
              </a:rPr>
              <a:t>INDEXAREA IMP</a:t>
            </a:r>
            <a:r>
              <a:rPr lang="ro-RO" sz="2400" b="1" dirty="0">
                <a:latin typeface="Times New Roman" panose="02020603050405020304" pitchFamily="18" charset="0"/>
                <a:cs typeface="Times New Roman" panose="02020603050405020304" pitchFamily="18" charset="0"/>
              </a:rPr>
              <a:t>O</a:t>
            </a:r>
            <a:r>
              <a:rPr lang="en-US" sz="2400" b="1" dirty="0">
                <a:latin typeface="Times New Roman" panose="02020603050405020304" pitchFamily="18" charset="0"/>
                <a:cs typeface="Times New Roman" panose="02020603050405020304" pitchFamily="18" charset="0"/>
              </a:rPr>
              <a:t>ZITELOR </a:t>
            </a:r>
            <a:r>
              <a:rPr lang="ro-RO" sz="2400" b="1" dirty="0">
                <a:latin typeface="Times New Roman" panose="02020603050405020304" pitchFamily="18" charset="0"/>
                <a:cs typeface="Times New Roman" panose="02020603050405020304" pitchFamily="18" charset="0"/>
              </a:rPr>
              <a:t>ȘI TAXELOR LOCALE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192" y="1519084"/>
            <a:ext cx="11029615" cy="5191205"/>
          </a:xfrm>
        </p:spPr>
        <p:txBody>
          <a:bodyPr>
            <a:noAutofit/>
          </a:bodyPr>
          <a:lstStyle/>
          <a:p>
            <a:pPr marL="0" indent="0">
              <a:buNone/>
            </a:pPr>
            <a:r>
              <a:rPr lang="ro-RO" sz="2000" dirty="0">
                <a:solidFill>
                  <a:schemeClr val="accent1">
                    <a:lumMod val="75000"/>
                  </a:schemeClr>
                </a:solidFill>
                <a:latin typeface="Times New Roman" panose="02020603050405020304" pitchFamily="18" charset="0"/>
                <a:cs typeface="Times New Roman" panose="02020603050405020304" pitchFamily="18" charset="0"/>
              </a:rPr>
              <a:t>	</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r>
              <a:rPr lang="ro-RO" sz="2000" dirty="0">
                <a:solidFill>
                  <a:schemeClr val="accent1">
                    <a:lumMod val="75000"/>
                  </a:schemeClr>
                </a:solidFill>
                <a:latin typeface="Times New Roman" panose="02020603050405020304" pitchFamily="18" charset="0"/>
                <a:cs typeface="Times New Roman" panose="02020603050405020304" pitchFamily="18" charset="0"/>
              </a:rPr>
              <a:t>I</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mpozitel</a:t>
            </a:r>
            <a:r>
              <a:rPr lang="ro-RO" sz="2000" dirty="0">
                <a:solidFill>
                  <a:schemeClr val="accent1">
                    <a:lumMod val="75000"/>
                  </a:schemeClr>
                </a:solidFill>
                <a:latin typeface="Times New Roman" panose="02020603050405020304" pitchFamily="18" charset="0"/>
                <a:cs typeface="Times New Roman" panose="02020603050405020304" pitchFamily="18" charset="0"/>
              </a:rPr>
              <a:t>e</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şi</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taxel</a:t>
            </a:r>
            <a:r>
              <a:rPr lang="ro-RO" sz="2000" dirty="0">
                <a:solidFill>
                  <a:schemeClr val="accent1">
                    <a:lumMod val="75000"/>
                  </a:schemeClr>
                </a:solidFill>
                <a:latin typeface="Times New Roman" panose="02020603050405020304" pitchFamily="18" charset="0"/>
                <a:cs typeface="Times New Roman" panose="02020603050405020304" pitchFamily="18" charset="0"/>
              </a:rPr>
              <a:t>e</a:t>
            </a:r>
            <a:r>
              <a:rPr lang="fr-FR" sz="2000" dirty="0">
                <a:solidFill>
                  <a:schemeClr val="accent1">
                    <a:lumMod val="75000"/>
                  </a:schemeClr>
                </a:solidFill>
                <a:latin typeface="Times New Roman" panose="02020603050405020304" pitchFamily="18" charset="0"/>
                <a:cs typeface="Times New Roman" panose="02020603050405020304" pitchFamily="18" charset="0"/>
              </a:rPr>
              <a:t> locale</a:t>
            </a:r>
            <a:r>
              <a:rPr lang="ro-RO" sz="2000" dirty="0">
                <a:solidFill>
                  <a:schemeClr val="accent1">
                    <a:lumMod val="75000"/>
                  </a:schemeClr>
                </a:solidFill>
                <a:latin typeface="Times New Roman" panose="02020603050405020304" pitchFamily="18" charset="0"/>
                <a:cs typeface="Times New Roman" panose="02020603050405020304" pitchFamily="18" charset="0"/>
              </a:rPr>
              <a:t> care au fost indexate prin HCL nr.</a:t>
            </a:r>
            <a:r>
              <a:rPr lang="en-US" sz="2000" dirty="0">
                <a:solidFill>
                  <a:schemeClr val="accent1">
                    <a:lumMod val="75000"/>
                  </a:schemeClr>
                </a:solidFill>
                <a:latin typeface="Times New Roman" panose="02020603050405020304" pitchFamily="18" charset="0"/>
                <a:cs typeface="Times New Roman" panose="02020603050405020304" pitchFamily="18" charset="0"/>
              </a:rPr>
              <a:t>113</a:t>
            </a:r>
            <a:r>
              <a:rPr lang="ro-RO" sz="2000" dirty="0">
                <a:solidFill>
                  <a:schemeClr val="accent1">
                    <a:lumMod val="75000"/>
                  </a:schemeClr>
                </a:solidFill>
                <a:latin typeface="Times New Roman" panose="02020603050405020304" pitchFamily="18" charset="0"/>
                <a:cs typeface="Times New Roman" panose="02020603050405020304" pitchFamily="18" charset="0"/>
              </a:rPr>
              <a:t>/202</a:t>
            </a:r>
            <a:r>
              <a:rPr lang="en-US" sz="2000" dirty="0">
                <a:solidFill>
                  <a:schemeClr val="accent1">
                    <a:lumMod val="75000"/>
                  </a:schemeClr>
                </a:solidFill>
                <a:latin typeface="Times New Roman" panose="02020603050405020304" pitchFamily="18" charset="0"/>
                <a:cs typeface="Times New Roman" panose="02020603050405020304" pitchFamily="18" charset="0"/>
              </a:rPr>
              <a:t>2</a:t>
            </a:r>
            <a:r>
              <a:rPr lang="ro-RO" sz="2000" dirty="0">
                <a:solidFill>
                  <a:schemeClr val="accent1">
                    <a:lumMod val="75000"/>
                  </a:schemeClr>
                </a:solidFill>
                <a:latin typeface="Times New Roman" panose="02020603050405020304" pitchFamily="18" charset="0"/>
                <a:cs typeface="Times New Roman" panose="02020603050405020304" pitchFamily="18" charset="0"/>
              </a:rPr>
              <a:t> sunt</a:t>
            </a:r>
            <a:r>
              <a:rPr lang="fr-FR" sz="2000" dirty="0">
                <a:solidFill>
                  <a:schemeClr val="accent1">
                    <a:lumMod val="75000"/>
                  </a:schemeClr>
                </a:solidFill>
                <a:latin typeface="Times New Roman" panose="02020603050405020304" pitchFamily="18" charset="0"/>
                <a:cs typeface="Times New Roman" panose="02020603050405020304" pitchFamily="18" charset="0"/>
              </a:rPr>
              <a:t>:</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spcBef>
                <a:spcPts val="0"/>
              </a:spcBef>
              <a:spcAft>
                <a:spcPts val="0"/>
              </a:spcAft>
              <a:buNone/>
            </a:pPr>
            <a:r>
              <a:rPr lang="fr-FR" sz="2000" b="1" dirty="0">
                <a:solidFill>
                  <a:schemeClr val="accent1">
                    <a:lumMod val="75000"/>
                  </a:schemeClr>
                </a:solidFill>
                <a:latin typeface="Times New Roman" panose="02020603050405020304" pitchFamily="18" charset="0"/>
                <a:cs typeface="Times New Roman" panose="02020603050405020304" pitchFamily="18" charset="0"/>
              </a:rPr>
              <a:t>	a)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impozitul</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pe</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clădiri</a:t>
            </a:r>
            <a:r>
              <a:rPr lang="fr-FR" sz="2000" b="1" dirty="0">
                <a:solidFill>
                  <a:schemeClr val="accent1">
                    <a:lumMod val="75000"/>
                  </a:schemeClr>
                </a:solidFill>
                <a:latin typeface="Times New Roman" panose="02020603050405020304" pitchFamily="18" charset="0"/>
                <a:cs typeface="Times New Roman" panose="02020603050405020304" pitchFamily="18" charset="0"/>
              </a:rPr>
              <a:t>:</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impozitul</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pe</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clădiri</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datorat</a:t>
            </a:r>
            <a:r>
              <a:rPr lang="fr-FR" sz="2000" dirty="0">
                <a:solidFill>
                  <a:schemeClr val="accent1">
                    <a:lumMod val="75000"/>
                  </a:schemeClr>
                </a:solidFill>
                <a:latin typeface="Times New Roman" panose="02020603050405020304" pitchFamily="18" charset="0"/>
                <a:cs typeface="Times New Roman" panose="02020603050405020304" pitchFamily="18" charset="0"/>
              </a:rPr>
              <a:t> de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persoane</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fizice</a:t>
            </a:r>
            <a:r>
              <a:rPr lang="fr-FR" sz="2000" dirty="0">
                <a:solidFill>
                  <a:schemeClr val="accent1">
                    <a:lumMod val="75000"/>
                  </a:schemeClr>
                </a:solidFill>
                <a:latin typeface="Times New Roman" panose="02020603050405020304" pitchFamily="18" charset="0"/>
                <a:cs typeface="Times New Roman" panose="02020603050405020304" pitchFamily="18" charset="0"/>
              </a:rPr>
              <a:t> ;	</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spcBef>
                <a:spcPts val="0"/>
              </a:spcBef>
              <a:spcAft>
                <a:spcPts val="0"/>
              </a:spcAft>
              <a:buNone/>
            </a:pPr>
            <a:r>
              <a:rPr lang="ro-RO"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a:solidFill>
                  <a:schemeClr val="accent1">
                    <a:lumMod val="75000"/>
                  </a:schemeClr>
                </a:solidFill>
                <a:latin typeface="Times New Roman" panose="02020603050405020304" pitchFamily="18" charset="0"/>
                <a:cs typeface="Times New Roman" panose="02020603050405020304" pitchFamily="18" charset="0"/>
              </a:rPr>
              <a:t>b)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impozitul</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şi</a:t>
            </a:r>
            <a:r>
              <a:rPr lang="fr-FR" sz="2000" b="1" dirty="0">
                <a:solidFill>
                  <a:schemeClr val="accent1">
                    <a:lumMod val="75000"/>
                  </a:schemeClr>
                </a:solidFill>
                <a:latin typeface="Times New Roman" panose="02020603050405020304" pitchFamily="18" charset="0"/>
                <a:cs typeface="Times New Roman" panose="02020603050405020304" pitchFamily="18" charset="0"/>
              </a:rPr>
              <a:t> taxa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pe</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teren</a:t>
            </a:r>
            <a:r>
              <a:rPr lang="fr-FR" sz="2000" b="1" dirty="0">
                <a:solidFill>
                  <a:schemeClr val="accent1">
                    <a:lumMod val="75000"/>
                  </a:schemeClr>
                </a:solidFill>
                <a:latin typeface="Times New Roman" panose="02020603050405020304" pitchFamily="18" charset="0"/>
                <a:cs typeface="Times New Roman" panose="02020603050405020304" pitchFamily="18" charset="0"/>
              </a:rPr>
              <a:t>:</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impozitul</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şi</a:t>
            </a:r>
            <a:r>
              <a:rPr lang="fr-FR" sz="2000" dirty="0">
                <a:solidFill>
                  <a:schemeClr val="accent1">
                    <a:lumMod val="75000"/>
                  </a:schemeClr>
                </a:solidFill>
                <a:latin typeface="Times New Roman" panose="02020603050405020304" pitchFamily="18" charset="0"/>
                <a:cs typeface="Times New Roman" panose="02020603050405020304" pitchFamily="18" charset="0"/>
              </a:rPr>
              <a:t> taxa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pe</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teren</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datorate</a:t>
            </a:r>
            <a:r>
              <a:rPr lang="fr-FR" sz="2000" dirty="0">
                <a:solidFill>
                  <a:schemeClr val="accent1">
                    <a:lumMod val="75000"/>
                  </a:schemeClr>
                </a:solidFill>
                <a:latin typeface="Times New Roman" panose="02020603050405020304" pitchFamily="18" charset="0"/>
                <a:cs typeface="Times New Roman" panose="02020603050405020304" pitchFamily="18" charset="0"/>
              </a:rPr>
              <a:t> de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persoane</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fizice</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ro-RO" sz="2000" dirty="0">
                <a:solidFill>
                  <a:schemeClr val="accent1">
                    <a:lumMod val="75000"/>
                  </a:schemeClr>
                </a:solidFill>
                <a:latin typeface="Times New Roman" panose="02020603050405020304" pitchFamily="18" charset="0"/>
                <a:cs typeface="Times New Roman" panose="02020603050405020304" pitchFamily="18" charset="0"/>
              </a:rPr>
              <a:t>și juridice</a:t>
            </a:r>
          </a:p>
          <a:p>
            <a:pPr marL="0" indent="0" algn="just">
              <a:spcBef>
                <a:spcPts val="0"/>
              </a:spcBef>
              <a:spcAft>
                <a:spcPts val="0"/>
              </a:spcAft>
              <a:buNone/>
            </a:pPr>
            <a:r>
              <a:rPr lang="ro-RO"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a:solidFill>
                  <a:schemeClr val="accent1"/>
                </a:solidFill>
                <a:latin typeface="Times New Roman" panose="02020603050405020304" pitchFamily="18" charset="0"/>
                <a:cs typeface="Times New Roman" panose="02020603050405020304" pitchFamily="18" charset="0"/>
              </a:rPr>
              <a:t>c) </a:t>
            </a:r>
            <a:r>
              <a:rPr lang="fr-FR" sz="2000" b="1" dirty="0" err="1">
                <a:solidFill>
                  <a:schemeClr val="accent1"/>
                </a:solidFill>
                <a:latin typeface="Times New Roman" panose="02020603050405020304" pitchFamily="18" charset="0"/>
                <a:cs typeface="Times New Roman" panose="02020603050405020304" pitchFamily="18" charset="0"/>
              </a:rPr>
              <a:t>impozitul</a:t>
            </a:r>
            <a:r>
              <a:rPr lang="fr-FR" sz="2000" b="1" dirty="0">
                <a:solidFill>
                  <a:schemeClr val="accent1"/>
                </a:solidFill>
                <a:latin typeface="Times New Roman" panose="02020603050405020304" pitchFamily="18" charset="0"/>
                <a:cs typeface="Times New Roman" panose="02020603050405020304" pitchFamily="18" charset="0"/>
              </a:rPr>
              <a:t> </a:t>
            </a:r>
            <a:r>
              <a:rPr lang="fr-FR" sz="2000" b="1" dirty="0" err="1">
                <a:solidFill>
                  <a:schemeClr val="accent1"/>
                </a:solidFill>
                <a:latin typeface="Times New Roman" panose="02020603050405020304" pitchFamily="18" charset="0"/>
                <a:cs typeface="Times New Roman" panose="02020603050405020304" pitchFamily="18" charset="0"/>
              </a:rPr>
              <a:t>pe</a:t>
            </a:r>
            <a:r>
              <a:rPr lang="fr-FR" sz="2000" b="1" dirty="0">
                <a:solidFill>
                  <a:schemeClr val="accent1"/>
                </a:solidFill>
                <a:latin typeface="Times New Roman" panose="02020603050405020304" pitchFamily="18" charset="0"/>
                <a:cs typeface="Times New Roman" panose="02020603050405020304" pitchFamily="18" charset="0"/>
              </a:rPr>
              <a:t> </a:t>
            </a:r>
            <a:r>
              <a:rPr lang="fr-FR" sz="2000" b="1" dirty="0" err="1">
                <a:solidFill>
                  <a:schemeClr val="accent1"/>
                </a:solidFill>
                <a:latin typeface="Times New Roman" panose="02020603050405020304" pitchFamily="18" charset="0"/>
                <a:cs typeface="Times New Roman" panose="02020603050405020304" pitchFamily="18" charset="0"/>
              </a:rPr>
              <a:t>mijloacele</a:t>
            </a:r>
            <a:r>
              <a:rPr lang="fr-FR" sz="2000" b="1" dirty="0">
                <a:solidFill>
                  <a:schemeClr val="accent1"/>
                </a:solidFill>
                <a:latin typeface="Times New Roman" panose="02020603050405020304" pitchFamily="18" charset="0"/>
                <a:cs typeface="Times New Roman" panose="02020603050405020304" pitchFamily="18" charset="0"/>
              </a:rPr>
              <a:t> de transport</a:t>
            </a:r>
            <a:r>
              <a:rPr lang="ro-RO" sz="2000" b="1" dirty="0">
                <a:solidFill>
                  <a:schemeClr val="accent1"/>
                </a:solidFill>
                <a:latin typeface="Times New Roman" panose="02020603050405020304" pitchFamily="18" charset="0"/>
                <a:cs typeface="Times New Roman" panose="02020603050405020304" pitchFamily="18" charset="0"/>
              </a:rPr>
              <a:t> (cu excepția </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sumel</a:t>
            </a:r>
            <a:r>
              <a:rPr lang="ro-RO" dirty="0">
                <a:solidFill>
                  <a:schemeClr val="accent1"/>
                </a:solidFill>
                <a:latin typeface="Times New Roman" panose="02020603050405020304" pitchFamily="18" charset="0"/>
                <a:cs typeface="Times New Roman" panose="02020603050405020304" pitchFamily="18" charset="0"/>
              </a:rPr>
              <a:t>or</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prevăzute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în</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tabelul</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prevăzut</a:t>
            </a:r>
            <a:r>
              <a:rPr lang="en-US" dirty="0">
                <a:solidFill>
                  <a:schemeClr val="accent1"/>
                </a:solidFill>
                <a:latin typeface="Times New Roman" panose="02020603050405020304" pitchFamily="18" charset="0"/>
                <a:cs typeface="Times New Roman" panose="02020603050405020304" pitchFamily="18" charset="0"/>
              </a:rPr>
              <a:t> la art. 470 </a:t>
            </a:r>
            <a:r>
              <a:rPr lang="en-US" dirty="0" err="1">
                <a:solidFill>
                  <a:schemeClr val="accent1"/>
                </a:solidFill>
                <a:latin typeface="Times New Roman" panose="02020603050405020304" pitchFamily="18" charset="0"/>
                <a:cs typeface="Times New Roman" panose="02020603050405020304" pitchFamily="18" charset="0"/>
              </a:rPr>
              <a:t>alin</a:t>
            </a:r>
            <a:r>
              <a:rPr lang="en-US" dirty="0">
                <a:solidFill>
                  <a:schemeClr val="accent1"/>
                </a:solidFill>
                <a:latin typeface="Times New Roman" panose="02020603050405020304" pitchFamily="18" charset="0"/>
                <a:cs typeface="Times New Roman" panose="02020603050405020304" pitchFamily="18" charset="0"/>
              </a:rPr>
              <a:t>. (5) </a:t>
            </a:r>
            <a:r>
              <a:rPr lang="en-US" dirty="0" err="1">
                <a:solidFill>
                  <a:schemeClr val="accent1"/>
                </a:solidFill>
                <a:latin typeface="Times New Roman" panose="02020603050405020304" pitchFamily="18" charset="0"/>
                <a:cs typeface="Times New Roman" panose="02020603050405020304" pitchFamily="18" charset="0"/>
              </a:rPr>
              <a:t>şi</a:t>
            </a:r>
            <a:r>
              <a:rPr lang="en-US" dirty="0">
                <a:solidFill>
                  <a:schemeClr val="accent1"/>
                </a:solidFill>
                <a:latin typeface="Times New Roman" panose="02020603050405020304" pitchFamily="18" charset="0"/>
                <a:cs typeface="Times New Roman" panose="02020603050405020304" pitchFamily="18" charset="0"/>
              </a:rPr>
              <a:t> (6) </a:t>
            </a:r>
            <a:r>
              <a:rPr lang="ro-RO" dirty="0">
                <a:solidFill>
                  <a:schemeClr val="accent1"/>
                </a:solidFill>
                <a:latin typeface="Times New Roman" panose="02020603050405020304" pitchFamily="18" charset="0"/>
                <a:cs typeface="Times New Roman" panose="02020603050405020304" pitchFamily="18" charset="0"/>
              </a:rPr>
              <a:t>care </a:t>
            </a:r>
            <a:r>
              <a:rPr lang="en-US" dirty="0">
                <a:solidFill>
                  <a:schemeClr val="accent1"/>
                </a:solidFill>
                <a:latin typeface="Times New Roman" panose="02020603050405020304" pitchFamily="18" charset="0"/>
                <a:cs typeface="Times New Roman" panose="02020603050405020304" pitchFamily="18" charset="0"/>
              </a:rPr>
              <a:t>se </a:t>
            </a:r>
            <a:r>
              <a:rPr lang="en-US" dirty="0" err="1">
                <a:solidFill>
                  <a:schemeClr val="accent1"/>
                </a:solidFill>
                <a:latin typeface="Times New Roman" panose="02020603050405020304" pitchFamily="18" charset="0"/>
                <a:cs typeface="Times New Roman" panose="02020603050405020304" pitchFamily="18" charset="0"/>
              </a:rPr>
              <a:t>indexează</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anual</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în</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funcţie</a:t>
            </a:r>
            <a:r>
              <a:rPr lang="en-US" dirty="0">
                <a:solidFill>
                  <a:schemeClr val="accent1"/>
                </a:solidFill>
                <a:latin typeface="Times New Roman" panose="02020603050405020304" pitchFamily="18" charset="0"/>
                <a:cs typeface="Times New Roman" panose="02020603050405020304" pitchFamily="18" charset="0"/>
              </a:rPr>
              <a:t> de rata de </a:t>
            </a:r>
            <a:r>
              <a:rPr lang="en-US" dirty="0" err="1">
                <a:solidFill>
                  <a:schemeClr val="accent1"/>
                </a:solidFill>
                <a:latin typeface="Times New Roman" panose="02020603050405020304" pitchFamily="18" charset="0"/>
                <a:cs typeface="Times New Roman" panose="02020603050405020304" pitchFamily="18" charset="0"/>
              </a:rPr>
              <a:t>schimb</a:t>
            </a:r>
            <a:r>
              <a:rPr lang="en-US" dirty="0">
                <a:solidFill>
                  <a:schemeClr val="accent1"/>
                </a:solidFill>
                <a:latin typeface="Times New Roman" panose="02020603050405020304" pitchFamily="18" charset="0"/>
                <a:cs typeface="Times New Roman" panose="02020603050405020304" pitchFamily="18" charset="0"/>
              </a:rPr>
              <a:t> a </a:t>
            </a:r>
            <a:r>
              <a:rPr lang="en-US" dirty="0" err="1">
                <a:solidFill>
                  <a:schemeClr val="accent1"/>
                </a:solidFill>
                <a:latin typeface="Times New Roman" panose="02020603050405020304" pitchFamily="18" charset="0"/>
                <a:cs typeface="Times New Roman" panose="02020603050405020304" pitchFamily="18" charset="0"/>
              </a:rPr>
              <a:t>monedei</a:t>
            </a:r>
            <a:r>
              <a:rPr lang="en-US" dirty="0">
                <a:solidFill>
                  <a:schemeClr val="accent1"/>
                </a:solidFill>
                <a:latin typeface="Times New Roman" panose="02020603050405020304" pitchFamily="18" charset="0"/>
                <a:cs typeface="Times New Roman" panose="02020603050405020304" pitchFamily="18" charset="0"/>
              </a:rPr>
              <a:t> euro </a:t>
            </a:r>
            <a:r>
              <a:rPr lang="en-US" dirty="0" err="1">
                <a:solidFill>
                  <a:schemeClr val="accent1"/>
                </a:solidFill>
                <a:latin typeface="Times New Roman" panose="02020603050405020304" pitchFamily="18" charset="0"/>
                <a:cs typeface="Times New Roman" panose="02020603050405020304" pitchFamily="18" charset="0"/>
              </a:rPr>
              <a:t>în</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vigoare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în</a:t>
            </a:r>
            <a:r>
              <a:rPr lang="en-US" dirty="0">
                <a:solidFill>
                  <a:schemeClr val="accent1"/>
                </a:solidFill>
                <a:latin typeface="Times New Roman" panose="02020603050405020304" pitchFamily="18" charset="0"/>
                <a:cs typeface="Times New Roman" panose="02020603050405020304" pitchFamily="18" charset="0"/>
              </a:rPr>
              <a:t> prima </a:t>
            </a:r>
            <a:r>
              <a:rPr lang="en-US" dirty="0" err="1">
                <a:solidFill>
                  <a:schemeClr val="accent1"/>
                </a:solidFill>
                <a:latin typeface="Times New Roman" panose="02020603050405020304" pitchFamily="18" charset="0"/>
                <a:cs typeface="Times New Roman" panose="02020603050405020304" pitchFamily="18" charset="0"/>
              </a:rPr>
              <a:t>zi</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lucrătoare</a:t>
            </a:r>
            <a:r>
              <a:rPr lang="en-US" dirty="0">
                <a:solidFill>
                  <a:schemeClr val="accent1"/>
                </a:solidFill>
                <a:latin typeface="Times New Roman" panose="02020603050405020304" pitchFamily="18" charset="0"/>
                <a:cs typeface="Times New Roman" panose="02020603050405020304" pitchFamily="18" charset="0"/>
              </a:rPr>
              <a:t> a </a:t>
            </a:r>
            <a:r>
              <a:rPr lang="en-US" dirty="0" err="1">
                <a:solidFill>
                  <a:schemeClr val="accent1"/>
                </a:solidFill>
                <a:latin typeface="Times New Roman" panose="02020603050405020304" pitchFamily="18" charset="0"/>
                <a:cs typeface="Times New Roman" panose="02020603050405020304" pitchFamily="18" charset="0"/>
              </a:rPr>
              <a:t>lunii</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octombrie</a:t>
            </a:r>
            <a:r>
              <a:rPr lang="en-US" dirty="0">
                <a:solidFill>
                  <a:schemeClr val="accent1"/>
                </a:solidFill>
                <a:latin typeface="Times New Roman" panose="02020603050405020304" pitchFamily="18" charset="0"/>
                <a:cs typeface="Times New Roman" panose="02020603050405020304" pitchFamily="18" charset="0"/>
              </a:rPr>
              <a:t> a </a:t>
            </a:r>
            <a:r>
              <a:rPr lang="en-US" dirty="0" err="1">
                <a:solidFill>
                  <a:schemeClr val="accent1"/>
                </a:solidFill>
                <a:latin typeface="Times New Roman" panose="02020603050405020304" pitchFamily="18" charset="0"/>
                <a:cs typeface="Times New Roman" panose="02020603050405020304" pitchFamily="18" charset="0"/>
              </a:rPr>
              <a:t>fiecărui</a:t>
            </a:r>
            <a:r>
              <a:rPr lang="en-US" dirty="0">
                <a:solidFill>
                  <a:schemeClr val="accent1"/>
                </a:solidFill>
                <a:latin typeface="Times New Roman" panose="02020603050405020304" pitchFamily="18" charset="0"/>
                <a:cs typeface="Times New Roman" panose="02020603050405020304" pitchFamily="18" charset="0"/>
              </a:rPr>
              <a:t> an </a:t>
            </a:r>
            <a:r>
              <a:rPr lang="en-US" dirty="0" err="1">
                <a:solidFill>
                  <a:schemeClr val="accent1"/>
                </a:solidFill>
                <a:latin typeface="Times New Roman" panose="02020603050405020304" pitchFamily="18" charset="0"/>
                <a:cs typeface="Times New Roman" panose="02020603050405020304" pitchFamily="18" charset="0"/>
              </a:rPr>
              <a:t>şi</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publicată</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în</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Jurnalul</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Uniunii</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Europene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şi</a:t>
            </a:r>
            <a:r>
              <a:rPr lang="en-US" dirty="0">
                <a:solidFill>
                  <a:schemeClr val="accent1"/>
                </a:solidFill>
                <a:latin typeface="Times New Roman" panose="02020603050405020304" pitchFamily="18" charset="0"/>
                <a:cs typeface="Times New Roman" panose="02020603050405020304" pitchFamily="18" charset="0"/>
              </a:rPr>
              <a:t> de </a:t>
            </a:r>
            <a:r>
              <a:rPr lang="en-US" dirty="0" err="1">
                <a:solidFill>
                  <a:schemeClr val="accent1"/>
                </a:solidFill>
                <a:latin typeface="Times New Roman" panose="02020603050405020304" pitchFamily="18" charset="0"/>
                <a:cs typeface="Times New Roman" panose="02020603050405020304" pitchFamily="18" charset="0"/>
              </a:rPr>
              <a:t>nivelurile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minime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prevăzute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în</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Directiva</a:t>
            </a:r>
            <a:r>
              <a:rPr lang="en-US" dirty="0">
                <a:solidFill>
                  <a:schemeClr val="accent1"/>
                </a:solidFill>
                <a:latin typeface="Times New Roman" panose="02020603050405020304" pitchFamily="18" charset="0"/>
                <a:cs typeface="Times New Roman" panose="02020603050405020304" pitchFamily="18" charset="0"/>
              </a:rPr>
              <a:t> 1999/62/CE de </a:t>
            </a:r>
            <a:r>
              <a:rPr lang="en-US" dirty="0" err="1">
                <a:solidFill>
                  <a:schemeClr val="accent1"/>
                </a:solidFill>
                <a:latin typeface="Times New Roman" panose="02020603050405020304" pitchFamily="18" charset="0"/>
                <a:cs typeface="Times New Roman" panose="02020603050405020304" pitchFamily="18" charset="0"/>
              </a:rPr>
              <a:t>aplicare</a:t>
            </a:r>
            <a:r>
              <a:rPr lang="en-US" dirty="0">
                <a:solidFill>
                  <a:schemeClr val="accent1"/>
                </a:solidFill>
                <a:latin typeface="Times New Roman" panose="02020603050405020304" pitchFamily="18" charset="0"/>
                <a:cs typeface="Times New Roman" panose="02020603050405020304" pitchFamily="18" charset="0"/>
              </a:rPr>
              <a:t> la </a:t>
            </a:r>
            <a:r>
              <a:rPr lang="en-US" dirty="0" err="1">
                <a:solidFill>
                  <a:schemeClr val="accent1"/>
                </a:solidFill>
                <a:latin typeface="Times New Roman" panose="02020603050405020304" pitchFamily="18" charset="0"/>
                <a:cs typeface="Times New Roman" panose="02020603050405020304" pitchFamily="18" charset="0"/>
              </a:rPr>
              <a:t>vehiculele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grele</a:t>
            </a:r>
            <a:r>
              <a:rPr lang="en-US" dirty="0">
                <a:solidFill>
                  <a:schemeClr val="accent1"/>
                </a:solidFill>
                <a:latin typeface="Times New Roman" panose="02020603050405020304" pitchFamily="18" charset="0"/>
                <a:cs typeface="Times New Roman" panose="02020603050405020304" pitchFamily="18" charset="0"/>
              </a:rPr>
              <a:t> de </a:t>
            </a:r>
            <a:r>
              <a:rPr lang="en-US" dirty="0" err="1">
                <a:solidFill>
                  <a:schemeClr val="accent1"/>
                </a:solidFill>
                <a:latin typeface="Times New Roman" panose="02020603050405020304" pitchFamily="18" charset="0"/>
                <a:cs typeface="Times New Roman" panose="02020603050405020304" pitchFamily="18" charset="0"/>
              </a:rPr>
              <a:t>marfă</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pentru</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utilizarea</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anumitor</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infrastructuri</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Cursul</a:t>
            </a:r>
            <a:r>
              <a:rPr lang="en-US" dirty="0">
                <a:solidFill>
                  <a:schemeClr val="accent1"/>
                </a:solidFill>
                <a:latin typeface="Times New Roman" panose="02020603050405020304" pitchFamily="18" charset="0"/>
                <a:cs typeface="Times New Roman" panose="02020603050405020304" pitchFamily="18" charset="0"/>
              </a:rPr>
              <a:t> de </a:t>
            </a:r>
            <a:r>
              <a:rPr lang="en-US" dirty="0" err="1">
                <a:solidFill>
                  <a:schemeClr val="accent1"/>
                </a:solidFill>
                <a:latin typeface="Times New Roman" panose="02020603050405020304" pitchFamily="18" charset="0"/>
                <a:cs typeface="Times New Roman" panose="02020603050405020304" pitchFamily="18" charset="0"/>
              </a:rPr>
              <a:t>schimb</a:t>
            </a:r>
            <a:r>
              <a:rPr lang="en-US" dirty="0">
                <a:solidFill>
                  <a:schemeClr val="accent1"/>
                </a:solidFill>
                <a:latin typeface="Times New Roman" panose="02020603050405020304" pitchFamily="18" charset="0"/>
                <a:cs typeface="Times New Roman" panose="02020603050405020304" pitchFamily="18" charset="0"/>
              </a:rPr>
              <a:t> a </a:t>
            </a:r>
            <a:r>
              <a:rPr lang="en-US" dirty="0" err="1">
                <a:solidFill>
                  <a:schemeClr val="accent1"/>
                </a:solidFill>
                <a:latin typeface="Times New Roman" panose="02020603050405020304" pitchFamily="18" charset="0"/>
                <a:cs typeface="Times New Roman" panose="02020603050405020304" pitchFamily="18" charset="0"/>
              </a:rPr>
              <a:t>monedei</a:t>
            </a:r>
            <a:r>
              <a:rPr lang="en-US" dirty="0">
                <a:solidFill>
                  <a:schemeClr val="accent1"/>
                </a:solidFill>
                <a:latin typeface="Times New Roman" panose="02020603050405020304" pitchFamily="18" charset="0"/>
                <a:cs typeface="Times New Roman" panose="02020603050405020304" pitchFamily="18" charset="0"/>
              </a:rPr>
              <a:t> euro </a:t>
            </a:r>
            <a:r>
              <a:rPr lang="en-US" dirty="0" err="1">
                <a:solidFill>
                  <a:schemeClr val="accent1"/>
                </a:solidFill>
                <a:latin typeface="Times New Roman" panose="02020603050405020304" pitchFamily="18" charset="0"/>
                <a:cs typeface="Times New Roman" panose="02020603050405020304" pitchFamily="18" charset="0"/>
              </a:rPr>
              <a:t>şi</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nivelurile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minime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exprimate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în</a:t>
            </a:r>
            <a:r>
              <a:rPr lang="en-US" dirty="0">
                <a:solidFill>
                  <a:schemeClr val="accent1"/>
                </a:solidFill>
                <a:latin typeface="Times New Roman" panose="02020603050405020304" pitchFamily="18" charset="0"/>
                <a:cs typeface="Times New Roman" panose="02020603050405020304" pitchFamily="18" charset="0"/>
              </a:rPr>
              <a:t> euro, </a:t>
            </a:r>
            <a:r>
              <a:rPr lang="en-US" dirty="0" err="1">
                <a:solidFill>
                  <a:schemeClr val="accent1"/>
                </a:solidFill>
                <a:latin typeface="Times New Roman" panose="02020603050405020304" pitchFamily="18" charset="0"/>
                <a:cs typeface="Times New Roman" panose="02020603050405020304" pitchFamily="18" charset="0"/>
              </a:rPr>
              <a:t>prevăzute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în</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Directiva</a:t>
            </a:r>
            <a:r>
              <a:rPr lang="en-US" dirty="0">
                <a:solidFill>
                  <a:schemeClr val="accent1"/>
                </a:solidFill>
                <a:latin typeface="Times New Roman" panose="02020603050405020304" pitchFamily="18" charset="0"/>
                <a:cs typeface="Times New Roman" panose="02020603050405020304" pitchFamily="18" charset="0"/>
              </a:rPr>
              <a:t> 1999/62/CE de </a:t>
            </a:r>
            <a:r>
              <a:rPr lang="en-US" dirty="0" err="1">
                <a:solidFill>
                  <a:schemeClr val="accent1"/>
                </a:solidFill>
                <a:latin typeface="Times New Roman" panose="02020603050405020304" pitchFamily="18" charset="0"/>
                <a:cs typeface="Times New Roman" panose="02020603050405020304" pitchFamily="18" charset="0"/>
              </a:rPr>
              <a:t>aplicare</a:t>
            </a:r>
            <a:r>
              <a:rPr lang="en-US" dirty="0">
                <a:solidFill>
                  <a:schemeClr val="accent1"/>
                </a:solidFill>
                <a:latin typeface="Times New Roman" panose="02020603050405020304" pitchFamily="18" charset="0"/>
                <a:cs typeface="Times New Roman" panose="02020603050405020304" pitchFamily="18" charset="0"/>
              </a:rPr>
              <a:t> la </a:t>
            </a:r>
            <a:r>
              <a:rPr lang="en-US" dirty="0" err="1">
                <a:solidFill>
                  <a:schemeClr val="accent1"/>
                </a:solidFill>
                <a:latin typeface="Times New Roman" panose="02020603050405020304" pitchFamily="18" charset="0"/>
                <a:cs typeface="Times New Roman" panose="02020603050405020304" pitchFamily="18" charset="0"/>
              </a:rPr>
              <a:t>vehiculele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grele</a:t>
            </a:r>
            <a:r>
              <a:rPr lang="en-US" dirty="0">
                <a:solidFill>
                  <a:schemeClr val="accent1"/>
                </a:solidFill>
                <a:latin typeface="Times New Roman" panose="02020603050405020304" pitchFamily="18" charset="0"/>
                <a:cs typeface="Times New Roman" panose="02020603050405020304" pitchFamily="18" charset="0"/>
              </a:rPr>
              <a:t> de </a:t>
            </a:r>
            <a:r>
              <a:rPr lang="en-US" dirty="0" err="1">
                <a:solidFill>
                  <a:schemeClr val="accent1"/>
                </a:solidFill>
                <a:latin typeface="Times New Roman" panose="02020603050405020304" pitchFamily="18" charset="0"/>
                <a:cs typeface="Times New Roman" panose="02020603050405020304" pitchFamily="18" charset="0"/>
              </a:rPr>
              <a:t>marfă</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pentru</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utilizarea</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anumitor</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infrastructuri</a:t>
            </a:r>
            <a:r>
              <a:rPr lang="en-US" dirty="0">
                <a:solidFill>
                  <a:schemeClr val="accent1"/>
                </a:solidFill>
                <a:latin typeface="Times New Roman" panose="02020603050405020304" pitchFamily="18" charset="0"/>
                <a:cs typeface="Times New Roman" panose="02020603050405020304" pitchFamily="18" charset="0"/>
              </a:rPr>
              <a:t> se </a:t>
            </a:r>
            <a:r>
              <a:rPr lang="en-US" dirty="0" err="1">
                <a:solidFill>
                  <a:schemeClr val="accent1"/>
                </a:solidFill>
                <a:latin typeface="Times New Roman" panose="02020603050405020304" pitchFamily="18" charset="0"/>
                <a:cs typeface="Times New Roman" panose="02020603050405020304" pitchFamily="18" charset="0"/>
              </a:rPr>
              <a:t>comunică</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pe</a:t>
            </a:r>
            <a:r>
              <a:rPr lang="en-US" dirty="0">
                <a:solidFill>
                  <a:schemeClr val="accent1"/>
                </a:solidFill>
                <a:latin typeface="Times New Roman" panose="02020603050405020304" pitchFamily="18" charset="0"/>
                <a:cs typeface="Times New Roman" panose="02020603050405020304" pitchFamily="18" charset="0"/>
              </a:rPr>
              <a:t> site-</a:t>
            </a:r>
            <a:r>
              <a:rPr lang="en-US" dirty="0" err="1">
                <a:solidFill>
                  <a:schemeClr val="accent1"/>
                </a:solidFill>
                <a:latin typeface="Times New Roman" panose="02020603050405020304" pitchFamily="18" charset="0"/>
                <a:cs typeface="Times New Roman" panose="02020603050405020304" pitchFamily="18" charset="0"/>
              </a:rPr>
              <a:t>urile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oficiale</a:t>
            </a:r>
            <a:r>
              <a:rPr lang="en-US" dirty="0">
                <a:solidFill>
                  <a:schemeClr val="accent1"/>
                </a:solidFill>
                <a:latin typeface="Times New Roman" panose="02020603050405020304" pitchFamily="18" charset="0"/>
                <a:cs typeface="Times New Roman" panose="02020603050405020304" pitchFamily="18" charset="0"/>
              </a:rPr>
              <a:t> ale </a:t>
            </a:r>
            <a:r>
              <a:rPr lang="en-US" dirty="0" err="1">
                <a:solidFill>
                  <a:schemeClr val="accent1"/>
                </a:solidFill>
                <a:latin typeface="Times New Roman" panose="02020603050405020304" pitchFamily="18" charset="0"/>
                <a:cs typeface="Times New Roman" panose="02020603050405020304" pitchFamily="18" charset="0"/>
              </a:rPr>
              <a:t>Ministerului</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Finanţelor</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şi</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Ministerului</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Dezvoltării</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Lucrărilor</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Publice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şi</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Administraţiei</a:t>
            </a:r>
            <a:r>
              <a:rPr lang="ro-RO" sz="2000" b="1" dirty="0">
                <a:solidFill>
                  <a:schemeClr val="accent1"/>
                </a:solidFill>
                <a:latin typeface="Times New Roman" panose="02020603050405020304" pitchFamily="18" charset="0"/>
                <a:cs typeface="Times New Roman" panose="02020603050405020304" pitchFamily="18" charset="0"/>
              </a:rPr>
              <a:t>;</a:t>
            </a:r>
          </a:p>
          <a:p>
            <a:pPr marL="0" indent="0">
              <a:spcBef>
                <a:spcPts val="0"/>
              </a:spcBef>
              <a:spcAft>
                <a:spcPts val="0"/>
              </a:spcAft>
              <a:buNone/>
            </a:pPr>
            <a:r>
              <a:rPr lang="ro-RO"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a:solidFill>
                  <a:schemeClr val="accent1">
                    <a:lumMod val="75000"/>
                  </a:schemeClr>
                </a:solidFill>
                <a:latin typeface="Times New Roman" panose="02020603050405020304" pitchFamily="18" charset="0"/>
                <a:cs typeface="Times New Roman" panose="02020603050405020304" pitchFamily="18" charset="0"/>
              </a:rPr>
              <a:t>d) taxa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eliberarea</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certificatelor</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avizelor</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şi</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autorizatiilor</a:t>
            </a:r>
            <a:r>
              <a:rPr lang="fr-FR" sz="2000" dirty="0">
                <a:solidFill>
                  <a:schemeClr val="accent1">
                    <a:lumMod val="75000"/>
                  </a:schemeClr>
                </a:solidFill>
                <a:latin typeface="Times New Roman" panose="02020603050405020304" pitchFamily="18" charset="0"/>
                <a:cs typeface="Times New Roman" panose="02020603050405020304" pitchFamily="18" charset="0"/>
              </a:rPr>
              <a:t>;</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spcBef>
                <a:spcPts val="0"/>
              </a:spcBef>
              <a:spcAft>
                <a:spcPts val="0"/>
              </a:spcAft>
              <a:buNone/>
            </a:pPr>
            <a:r>
              <a:rPr lang="ro-RO"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a:solidFill>
                  <a:schemeClr val="accent1">
                    <a:lumMod val="75000"/>
                  </a:schemeClr>
                </a:solidFill>
                <a:latin typeface="Times New Roman" panose="02020603050405020304" pitchFamily="18" charset="0"/>
                <a:cs typeface="Times New Roman" panose="02020603050405020304" pitchFamily="18" charset="0"/>
              </a:rPr>
              <a:t>e) taxa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folosirea</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mijloacelor</a:t>
            </a:r>
            <a:r>
              <a:rPr lang="fr-FR" sz="2000" b="1" dirty="0">
                <a:solidFill>
                  <a:schemeClr val="accent1">
                    <a:lumMod val="75000"/>
                  </a:schemeClr>
                </a:solidFill>
                <a:latin typeface="Times New Roman" panose="02020603050405020304" pitchFamily="18" charset="0"/>
                <a:cs typeface="Times New Roman" panose="02020603050405020304" pitchFamily="18" charset="0"/>
              </a:rPr>
              <a:t> de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reclama</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şi</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publicitate</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a:solidFill>
                  <a:schemeClr val="accent1">
                    <a:lumMod val="75000"/>
                  </a:schemeClr>
                </a:solidFill>
                <a:latin typeface="Times New Roman" panose="02020603050405020304" pitchFamily="18" charset="0"/>
                <a:cs typeface="Times New Roman" panose="02020603050405020304" pitchFamily="18" charset="0"/>
              </a:rPr>
              <a:t> taxa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afisaj</a:t>
            </a:r>
            <a:r>
              <a:rPr lang="fr-FR" sz="2000" dirty="0">
                <a:solidFill>
                  <a:schemeClr val="accent1">
                    <a:lumMod val="75000"/>
                  </a:schemeClr>
                </a:solidFill>
                <a:latin typeface="Times New Roman" panose="02020603050405020304" pitchFamily="18" charset="0"/>
                <a:cs typeface="Times New Roman" panose="02020603050405020304" pitchFamily="18" charset="0"/>
              </a:rPr>
              <a:t> in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scop</a:t>
            </a:r>
            <a:r>
              <a:rPr lang="fr-FR" sz="2000" dirty="0">
                <a:solidFill>
                  <a:schemeClr val="accent1">
                    <a:lumMod val="75000"/>
                  </a:schemeClr>
                </a:solidFill>
                <a:latin typeface="Times New Roman" panose="02020603050405020304" pitchFamily="18" charset="0"/>
                <a:cs typeface="Times New Roman" panose="02020603050405020304" pitchFamily="18" charset="0"/>
              </a:rPr>
              <a:t> de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reclama</a:t>
            </a:r>
            <a:r>
              <a:rPr lang="fr-FR" sz="2000" dirty="0">
                <a:solidFill>
                  <a:schemeClr val="accent1">
                    <a:lumMod val="75000"/>
                  </a:schemeClr>
                </a:solidFill>
                <a:latin typeface="Times New Roman" panose="02020603050405020304" pitchFamily="18" charset="0"/>
                <a:cs typeface="Times New Roman" panose="02020603050405020304" pitchFamily="18" charset="0"/>
              </a:rPr>
              <a:t> si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publicitate</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spcBef>
                <a:spcPts val="0"/>
              </a:spcBef>
              <a:spcAft>
                <a:spcPts val="0"/>
              </a:spcAft>
              <a:buNone/>
            </a:pPr>
            <a:r>
              <a:rPr lang="ro-RO"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a:solidFill>
                  <a:schemeClr val="accent1">
                    <a:lumMod val="75000"/>
                  </a:schemeClr>
                </a:solidFill>
                <a:latin typeface="Times New Roman" panose="02020603050405020304" pitchFamily="18" charset="0"/>
                <a:cs typeface="Times New Roman" panose="02020603050405020304" pitchFamily="18" charset="0"/>
              </a:rPr>
              <a:t>f) taxe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speciale</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pt-PT" sz="2000" dirty="0">
                <a:solidFill>
                  <a:schemeClr val="accent1">
                    <a:lumMod val="75000"/>
                  </a:schemeClr>
                </a:solidFill>
                <a:latin typeface="Times New Roman" panose="02020603050405020304" pitchFamily="18" charset="0"/>
                <a:cs typeface="Times New Roman" panose="02020603050405020304" pitchFamily="18" charset="0"/>
              </a:rPr>
              <a:t> </a:t>
            </a:r>
            <a:r>
              <a:rPr lang="ro-RO" sz="2000" dirty="0">
                <a:solidFill>
                  <a:schemeClr val="accent1">
                    <a:lumMod val="75000"/>
                  </a:schemeClr>
                </a:solidFill>
                <a:latin typeface="Times New Roman" panose="02020603050405020304" pitchFamily="18" charset="0"/>
                <a:cs typeface="Times New Roman" panose="02020603050405020304" pitchFamily="18" charset="0"/>
              </a:rPr>
              <a:t>taxe pentru prestarea serviciilor în regim de urgentã. </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8057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Times New Roman" panose="02020603050405020304" pitchFamily="18" charset="0"/>
                <a:cs typeface="Times New Roman" panose="02020603050405020304" pitchFamily="18" charset="0"/>
              </a:rPr>
              <a:t>INDEXAREA IMP</a:t>
            </a:r>
            <a:r>
              <a:rPr lang="ro-RO" sz="2400" b="1" dirty="0">
                <a:latin typeface="Times New Roman" panose="02020603050405020304" pitchFamily="18" charset="0"/>
                <a:cs typeface="Times New Roman" panose="02020603050405020304" pitchFamily="18" charset="0"/>
              </a:rPr>
              <a:t>O</a:t>
            </a:r>
            <a:r>
              <a:rPr lang="en-US" sz="2400" b="1" dirty="0">
                <a:latin typeface="Times New Roman" panose="02020603050405020304" pitchFamily="18" charset="0"/>
                <a:cs typeface="Times New Roman" panose="02020603050405020304" pitchFamily="18" charset="0"/>
              </a:rPr>
              <a:t>ZITELOR </a:t>
            </a:r>
            <a:r>
              <a:rPr lang="ro-RO" sz="2400" b="1" dirty="0">
                <a:latin typeface="Times New Roman" panose="02020603050405020304" pitchFamily="18" charset="0"/>
                <a:cs typeface="Times New Roman" panose="02020603050405020304" pitchFamily="18" charset="0"/>
              </a:rPr>
              <a:t>ȘI TAXELOR LOCALE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193" y="2015412"/>
            <a:ext cx="11029615" cy="4534678"/>
          </a:xfrm>
        </p:spPr>
        <p:txBody>
          <a:bodyPr>
            <a:normAutofit/>
          </a:bodyPr>
          <a:lstStyle/>
          <a:p>
            <a:pPr marL="0" indent="0" algn="just">
              <a:spcBef>
                <a:spcPts val="0"/>
              </a:spcBef>
              <a:spcAft>
                <a:spcPts val="0"/>
              </a:spcAft>
              <a:buNone/>
            </a:pPr>
            <a:r>
              <a:rPr lang="ro-RO" sz="2200" b="1" dirty="0">
                <a:solidFill>
                  <a:schemeClr val="accent1">
                    <a:lumMod val="75000"/>
                  </a:schemeClr>
                </a:solidFill>
                <a:latin typeface="Times New Roman" panose="02020603050405020304" pitchFamily="18" charset="0"/>
                <a:cs typeface="Times New Roman" panose="02020603050405020304" pitchFamily="18" charset="0"/>
              </a:rPr>
              <a:t>g) alte taxe locale</a:t>
            </a:r>
            <a:r>
              <a:rPr lang="ro-RO"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a:solidFill>
                  <a:schemeClr val="accent1">
                    <a:lumMod val="75000"/>
                  </a:schemeClr>
                </a:solidFill>
                <a:latin typeface="Times New Roman" panose="02020603050405020304" pitchFamily="18" charset="0"/>
                <a:cs typeface="Times New Roman" panose="02020603050405020304" pitchFamily="18" charset="0"/>
              </a:rPr>
              <a:t>taxe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depozitarea</a:t>
            </a:r>
            <a:r>
              <a:rPr lang="fr-FR" sz="2200" dirty="0">
                <a:solidFill>
                  <a:schemeClr val="accent1">
                    <a:lumMod val="75000"/>
                  </a:schemeClr>
                </a:solidFill>
                <a:latin typeface="Times New Roman" panose="02020603050405020304" pitchFamily="18" charset="0"/>
                <a:cs typeface="Times New Roman" panose="02020603050405020304" pitchFamily="18" charset="0"/>
              </a:rPr>
              <a:t> de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materiale</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realizarea</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unor</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lucrari</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desfacerea</a:t>
            </a:r>
            <a:r>
              <a:rPr lang="fr-FR" sz="2200" dirty="0">
                <a:solidFill>
                  <a:schemeClr val="accent1">
                    <a:lumMod val="75000"/>
                  </a:schemeClr>
                </a:solidFill>
                <a:latin typeface="Times New Roman" panose="02020603050405020304" pitchFamily="18" charset="0"/>
                <a:cs typeface="Times New Roman" panose="02020603050405020304" pitchFamily="18" charset="0"/>
              </a:rPr>
              <a:t> de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produse</a:t>
            </a:r>
            <a:r>
              <a:rPr lang="fr-FR" sz="2200" dirty="0">
                <a:solidFill>
                  <a:schemeClr val="accent1">
                    <a:lumMod val="75000"/>
                  </a:schemeClr>
                </a:solidFill>
                <a:latin typeface="Times New Roman" panose="02020603050405020304" pitchFamily="18" charset="0"/>
                <a:cs typeface="Times New Roman" panose="02020603050405020304" pitchFamily="18" charset="0"/>
              </a:rPr>
              <a:t> ce fac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obiectul</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comertului</a:t>
            </a:r>
            <a:r>
              <a:rPr lang="fr-FR" sz="2200" dirty="0">
                <a:solidFill>
                  <a:schemeClr val="accent1">
                    <a:lumMod val="75000"/>
                  </a:schemeClr>
                </a:solidFill>
                <a:latin typeface="Times New Roman" panose="02020603050405020304" pitchFamily="18" charset="0"/>
                <a:cs typeface="Times New Roman" panose="02020603050405020304" pitchFamily="18" charset="0"/>
              </a:rPr>
              <a:t> in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piete</a:t>
            </a:r>
            <a:r>
              <a:rPr lang="fr-FR" sz="2200" dirty="0">
                <a:solidFill>
                  <a:schemeClr val="accent1">
                    <a:lumMod val="75000"/>
                  </a:schemeClr>
                </a:solidFill>
                <a:latin typeface="Times New Roman" panose="02020603050405020304" pitchFamily="18" charset="0"/>
                <a:cs typeface="Times New Roman" panose="02020603050405020304" pitchFamily="18" charset="0"/>
              </a:rPr>
              <a:t>, in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standuri</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situate</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de-a</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lungul</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drumurilor</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publice</a:t>
            </a:r>
            <a:r>
              <a:rPr lang="fr-FR" sz="2200" dirty="0">
                <a:solidFill>
                  <a:schemeClr val="accent1">
                    <a:lumMod val="75000"/>
                  </a:schemeClr>
                </a:solidFill>
                <a:latin typeface="Times New Roman" panose="02020603050405020304" pitchFamily="18" charset="0"/>
                <a:cs typeface="Times New Roman" panose="02020603050405020304" pitchFamily="18" charset="0"/>
              </a:rPr>
              <a:t>, in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parcari</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sau</a:t>
            </a:r>
            <a:r>
              <a:rPr lang="fr-FR" sz="2200" dirty="0">
                <a:solidFill>
                  <a:schemeClr val="accent1">
                    <a:lumMod val="75000"/>
                  </a:schemeClr>
                </a:solidFill>
                <a:latin typeface="Times New Roman" panose="02020603050405020304" pitchFamily="18" charset="0"/>
                <a:cs typeface="Times New Roman" panose="02020603050405020304" pitchFamily="18" charset="0"/>
              </a:rPr>
              <a:t> in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alte</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locuri</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anume</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stabilite</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prin</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hotarari</a:t>
            </a:r>
            <a:r>
              <a:rPr lang="fr-FR" sz="2200" dirty="0">
                <a:solidFill>
                  <a:schemeClr val="accent1">
                    <a:lumMod val="75000"/>
                  </a:schemeClr>
                </a:solidFill>
                <a:latin typeface="Times New Roman" panose="02020603050405020304" pitchFamily="18" charset="0"/>
                <a:cs typeface="Times New Roman" panose="02020603050405020304" pitchFamily="18" charset="0"/>
              </a:rPr>
              <a:t> ale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consiliilor</a:t>
            </a:r>
            <a:r>
              <a:rPr lang="fr-FR" sz="2200" dirty="0">
                <a:solidFill>
                  <a:schemeClr val="accent1">
                    <a:lumMod val="75000"/>
                  </a:schemeClr>
                </a:solidFill>
                <a:latin typeface="Times New Roman" panose="02020603050405020304" pitchFamily="18" charset="0"/>
                <a:cs typeface="Times New Roman" panose="02020603050405020304" pitchFamily="18" charset="0"/>
              </a:rPr>
              <a:t> locale,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ocuparea</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terenului</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cu</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chioscuri</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tonete</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inchise</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suporti</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obiecte</a:t>
            </a:r>
            <a:r>
              <a:rPr lang="fr-FR" sz="2200" dirty="0">
                <a:solidFill>
                  <a:schemeClr val="accent1">
                    <a:lumMod val="75000"/>
                  </a:schemeClr>
                </a:solidFill>
                <a:latin typeface="Times New Roman" panose="02020603050405020304" pitchFamily="18" charset="0"/>
                <a:cs typeface="Times New Roman" panose="02020603050405020304" pitchFamily="18" charset="0"/>
              </a:rPr>
              <a:t> de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publicitate</a:t>
            </a:r>
            <a:r>
              <a:rPr lang="fr-FR" sz="2200" dirty="0">
                <a:solidFill>
                  <a:schemeClr val="accent1">
                    <a:lumMod val="75000"/>
                  </a:schemeClr>
                </a:solidFill>
                <a:latin typeface="Times New Roman" panose="02020603050405020304" pitchFamily="18" charset="0"/>
                <a:cs typeface="Times New Roman" panose="02020603050405020304" pitchFamily="18" charset="0"/>
              </a:rPr>
              <a:t> si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manifestari</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ocazionale</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s.a.</a:t>
            </a:r>
            <a:r>
              <a:rPr lang="fr-FR" sz="2200" dirty="0">
                <a:solidFill>
                  <a:schemeClr val="accent1">
                    <a:lumMod val="75000"/>
                  </a:schemeClr>
                </a:solidFill>
                <a:latin typeface="Times New Roman" panose="02020603050405020304" pitchFamily="18" charset="0"/>
                <a:cs typeface="Times New Roman" panose="02020603050405020304" pitchFamily="18" charset="0"/>
              </a:rPr>
              <a:t>.</a:t>
            </a:r>
            <a:r>
              <a:rPr lang="ro-RO"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a:solidFill>
                  <a:schemeClr val="accent1">
                    <a:lumMod val="75000"/>
                  </a:schemeClr>
                </a:solidFill>
                <a:latin typeface="Times New Roman" panose="02020603050405020304" pitchFamily="18" charset="0"/>
                <a:cs typeface="Times New Roman" panose="02020603050405020304" pitchFamily="18" charset="0"/>
              </a:rPr>
              <a:t>taxa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utilizarea</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domeniului</a:t>
            </a:r>
            <a:r>
              <a:rPr lang="fr-FR" sz="2200" dirty="0">
                <a:solidFill>
                  <a:schemeClr val="accent1">
                    <a:lumMod val="75000"/>
                  </a:schemeClr>
                </a:solidFill>
                <a:latin typeface="Times New Roman" panose="02020603050405020304" pitchFamily="18" charset="0"/>
                <a:cs typeface="Times New Roman" panose="02020603050405020304" pitchFamily="18" charset="0"/>
              </a:rPr>
              <a:t> public in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vederea</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distribuirii</a:t>
            </a:r>
            <a:r>
              <a:rPr lang="fr-FR" sz="2200" dirty="0">
                <a:solidFill>
                  <a:schemeClr val="accent1">
                    <a:lumMod val="75000"/>
                  </a:schemeClr>
                </a:solidFill>
                <a:latin typeface="Times New Roman" panose="02020603050405020304" pitchFamily="18" charset="0"/>
                <a:cs typeface="Times New Roman" panose="02020603050405020304" pitchFamily="18" charset="0"/>
              </a:rPr>
              <a:t> de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materiale</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publicitare</a:t>
            </a:r>
            <a:r>
              <a:rPr lang="fr-FR" sz="2200" dirty="0">
                <a:solidFill>
                  <a:schemeClr val="accent1">
                    <a:lumMod val="75000"/>
                  </a:schemeClr>
                </a:solidFill>
                <a:latin typeface="Times New Roman" panose="02020603050405020304" pitchFamily="18" charset="0"/>
                <a:cs typeface="Times New Roman" panose="02020603050405020304" pitchFamily="18" charset="0"/>
              </a:rPr>
              <a:t> se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datoreaza</a:t>
            </a:r>
            <a:r>
              <a:rPr lang="fr-FR" sz="2200" dirty="0">
                <a:solidFill>
                  <a:schemeClr val="accent1">
                    <a:lumMod val="75000"/>
                  </a:schemeClr>
                </a:solidFill>
                <a:latin typeface="Times New Roman" panose="02020603050405020304" pitchFamily="18" charset="0"/>
                <a:cs typeface="Times New Roman" panose="02020603050405020304" pitchFamily="18" charset="0"/>
              </a:rPr>
              <a:t> de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catre</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contribuabilii</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persoane</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fizice</a:t>
            </a:r>
            <a:r>
              <a:rPr lang="fr-FR" sz="2200" dirty="0">
                <a:solidFill>
                  <a:schemeClr val="accent1">
                    <a:lumMod val="75000"/>
                  </a:schemeClr>
                </a:solidFill>
                <a:latin typeface="Times New Roman" panose="02020603050405020304" pitchFamily="18" charset="0"/>
                <a:cs typeface="Times New Roman" panose="02020603050405020304" pitchFamily="18" charset="0"/>
              </a:rPr>
              <a:t>/</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juridice</a:t>
            </a:r>
            <a:r>
              <a:rPr lang="fr-FR" sz="2200" dirty="0">
                <a:solidFill>
                  <a:schemeClr val="accent1">
                    <a:lumMod val="75000"/>
                  </a:schemeClr>
                </a:solidFill>
                <a:latin typeface="Times New Roman" panose="02020603050405020304" pitchFamily="18" charset="0"/>
                <a:cs typeface="Times New Roman" panose="02020603050405020304" pitchFamily="18" charset="0"/>
              </a:rPr>
              <a:t>, in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functie</a:t>
            </a:r>
            <a:r>
              <a:rPr lang="fr-FR" sz="2200" dirty="0">
                <a:solidFill>
                  <a:schemeClr val="accent1">
                    <a:lumMod val="75000"/>
                  </a:schemeClr>
                </a:solidFill>
                <a:latin typeface="Times New Roman" panose="02020603050405020304" pitchFamily="18" charset="0"/>
                <a:cs typeface="Times New Roman" panose="02020603050405020304" pitchFamily="18" charset="0"/>
              </a:rPr>
              <a:t> de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numarul</a:t>
            </a:r>
            <a:r>
              <a:rPr lang="fr-FR" sz="2200" dirty="0">
                <a:solidFill>
                  <a:schemeClr val="accent1">
                    <a:lumMod val="75000"/>
                  </a:schemeClr>
                </a:solidFill>
                <a:latin typeface="Times New Roman" panose="02020603050405020304" pitchFamily="18" charset="0"/>
                <a:cs typeface="Times New Roman" panose="02020603050405020304" pitchFamily="18" charset="0"/>
              </a:rPr>
              <a:t> de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zile</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200" dirty="0">
                <a:solidFill>
                  <a:schemeClr val="accent1">
                    <a:lumMod val="75000"/>
                  </a:schemeClr>
                </a:solidFill>
                <a:latin typeface="Times New Roman" panose="02020603050405020304" pitchFamily="18" charset="0"/>
                <a:cs typeface="Times New Roman" panose="02020603050405020304" pitchFamily="18" charset="0"/>
              </a:rPr>
              <a:t> care se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solicita</a:t>
            </a:r>
            <a:r>
              <a:rPr lang="fr-FR" sz="2200" dirty="0">
                <a:solidFill>
                  <a:schemeClr val="accent1">
                    <a:lumMod val="75000"/>
                  </a:schemeClr>
                </a:solidFill>
                <a:latin typeface="Times New Roman" panose="02020603050405020304" pitchFamily="18" charset="0"/>
                <a:cs typeface="Times New Roman" panose="02020603050405020304" pitchFamily="18" charset="0"/>
              </a:rPr>
              <a:t> si se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aproba</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ocuparea</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domeniului</a:t>
            </a:r>
            <a:r>
              <a:rPr lang="fr-FR" sz="2200" dirty="0">
                <a:solidFill>
                  <a:schemeClr val="accent1">
                    <a:lumMod val="75000"/>
                  </a:schemeClr>
                </a:solidFill>
                <a:latin typeface="Times New Roman" panose="02020603050405020304" pitchFamily="18" charset="0"/>
                <a:cs typeface="Times New Roman" panose="02020603050405020304" pitchFamily="18" charset="0"/>
              </a:rPr>
              <a:t> public ;</a:t>
            </a:r>
            <a:r>
              <a:rPr lang="ro-RO" sz="2200" dirty="0">
                <a:solidFill>
                  <a:schemeClr val="accent1">
                    <a:lumMod val="75000"/>
                  </a:schemeClr>
                </a:solidFill>
                <a:latin typeface="Times New Roman" panose="02020603050405020304" pitchFamily="18" charset="0"/>
                <a:cs typeface="Times New Roman" panose="02020603050405020304" pitchFamily="18" charset="0"/>
              </a:rPr>
              <a:t> </a:t>
            </a:r>
            <a:r>
              <a:rPr lang="es-ES" sz="2200" dirty="0" err="1">
                <a:solidFill>
                  <a:schemeClr val="accent1">
                    <a:lumMod val="75000"/>
                  </a:schemeClr>
                </a:solidFill>
                <a:latin typeface="Times New Roman" panose="02020603050405020304" pitchFamily="18" charset="0"/>
                <a:cs typeface="Times New Roman" panose="02020603050405020304" pitchFamily="18" charset="0"/>
              </a:rPr>
              <a:t>taxa</a:t>
            </a:r>
            <a:r>
              <a:rPr lang="es-ES" sz="2200" dirty="0">
                <a:solidFill>
                  <a:schemeClr val="accent1">
                    <a:lumMod val="75000"/>
                  </a:schemeClr>
                </a:solidFill>
                <a:latin typeface="Times New Roman" panose="02020603050405020304" pitchFamily="18" charset="0"/>
                <a:cs typeface="Times New Roman" panose="02020603050405020304" pitchFamily="18" charset="0"/>
              </a:rPr>
              <a:t> </a:t>
            </a:r>
            <a:r>
              <a:rPr lang="ro-RO" sz="2200" dirty="0">
                <a:solidFill>
                  <a:schemeClr val="accent1">
                    <a:lumMod val="75000"/>
                  </a:schemeClr>
                </a:solidFill>
                <a:latin typeface="Times New Roman" panose="02020603050405020304" pitchFamily="18" charset="0"/>
                <a:cs typeface="Times New Roman" panose="02020603050405020304" pitchFamily="18" charset="0"/>
              </a:rPr>
              <a:t>pentru indeplinirea procedurii de divort pe cale administrativa;</a:t>
            </a:r>
            <a:endParaRPr lang="en-US" sz="2200"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ro-RO" sz="2200" b="1" dirty="0">
                <a:solidFill>
                  <a:schemeClr val="accent1">
                    <a:lumMod val="75000"/>
                  </a:schemeClr>
                </a:solidFill>
                <a:latin typeface="Times New Roman" panose="02020603050405020304" pitchFamily="18" charset="0"/>
                <a:cs typeface="Times New Roman" panose="02020603050405020304" pitchFamily="18" charset="0"/>
              </a:rPr>
              <a:t>h)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limitel</a:t>
            </a:r>
            <a:r>
              <a:rPr lang="ro-RO" sz="2200" dirty="0">
                <a:solidFill>
                  <a:schemeClr val="accent1">
                    <a:lumMod val="75000"/>
                  </a:schemeClr>
                </a:solidFill>
                <a:latin typeface="Times New Roman" panose="02020603050405020304" pitchFamily="18" charset="0"/>
                <a:cs typeface="Times New Roman" panose="02020603050405020304" pitchFamily="18" charset="0"/>
              </a:rPr>
              <a:t>e</a:t>
            </a:r>
            <a:r>
              <a:rPr lang="fr-FR" sz="2200" dirty="0">
                <a:solidFill>
                  <a:schemeClr val="accent1">
                    <a:lumMod val="75000"/>
                  </a:schemeClr>
                </a:solidFill>
                <a:latin typeface="Times New Roman" panose="02020603050405020304" pitchFamily="18" charset="0"/>
                <a:cs typeface="Times New Roman" panose="02020603050405020304" pitchFamily="18" charset="0"/>
              </a:rPr>
              <a:t> minime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şi</a:t>
            </a:r>
            <a:r>
              <a:rPr lang="fr-FR" sz="2200" dirty="0">
                <a:solidFill>
                  <a:schemeClr val="accent1">
                    <a:lumMod val="75000"/>
                  </a:schemeClr>
                </a:solidFill>
                <a:latin typeface="Times New Roman" panose="02020603050405020304" pitchFamily="18" charset="0"/>
                <a:cs typeface="Times New Roman" panose="02020603050405020304" pitchFamily="18" charset="0"/>
              </a:rPr>
              <a:t> maxime ale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amenzilor</a:t>
            </a:r>
            <a:r>
              <a:rPr lang="fr-FR" sz="2200" dirty="0">
                <a:solidFill>
                  <a:schemeClr val="accent1">
                    <a:lumMod val="75000"/>
                  </a:schemeClr>
                </a:solidFill>
                <a:latin typeface="Times New Roman" panose="02020603050405020304" pitchFamily="18" charset="0"/>
                <a:cs typeface="Times New Roman" panose="02020603050405020304" pitchFamily="18" charset="0"/>
              </a:rPr>
              <a:t>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aplicate</a:t>
            </a:r>
            <a:r>
              <a:rPr lang="fr-FR" sz="2200" dirty="0">
                <a:solidFill>
                  <a:schemeClr val="accent1">
                    <a:lumMod val="75000"/>
                  </a:schemeClr>
                </a:solidFill>
                <a:latin typeface="Times New Roman" panose="02020603050405020304" pitchFamily="18" charset="0"/>
                <a:cs typeface="Times New Roman" panose="02020603050405020304" pitchFamily="18" charset="0"/>
              </a:rPr>
              <a:t> de </a:t>
            </a:r>
            <a:r>
              <a:rPr lang="fr-FR" sz="2200" dirty="0" err="1">
                <a:solidFill>
                  <a:schemeClr val="accent1">
                    <a:lumMod val="75000"/>
                  </a:schemeClr>
                </a:solidFill>
                <a:latin typeface="Times New Roman" panose="02020603050405020304" pitchFamily="18" charset="0"/>
                <a:cs typeface="Times New Roman" panose="02020603050405020304" pitchFamily="18" charset="0"/>
              </a:rPr>
              <a:t>organul</a:t>
            </a:r>
            <a:r>
              <a:rPr lang="fr-FR" sz="2200" dirty="0">
                <a:solidFill>
                  <a:schemeClr val="accent1">
                    <a:lumMod val="75000"/>
                  </a:schemeClr>
                </a:solidFill>
                <a:latin typeface="Times New Roman" panose="02020603050405020304" pitchFamily="18" charset="0"/>
                <a:cs typeface="Times New Roman" panose="02020603050405020304" pitchFamily="18" charset="0"/>
              </a:rPr>
              <a:t> fiscal </a:t>
            </a:r>
            <a:r>
              <a:rPr lang="ro-RO" sz="2200" dirty="0">
                <a:solidFill>
                  <a:schemeClr val="accent1">
                    <a:lumMod val="75000"/>
                  </a:schemeClr>
                </a:solidFill>
                <a:latin typeface="Times New Roman" panose="02020603050405020304" pitchFamily="18" charset="0"/>
                <a:cs typeface="Times New Roman" panose="02020603050405020304" pitchFamily="18" charset="0"/>
              </a:rPr>
              <a:t>.</a:t>
            </a:r>
          </a:p>
          <a:p>
            <a:pPr marL="0" indent="0" algn="just">
              <a:spcBef>
                <a:spcPts val="0"/>
              </a:spcBef>
              <a:spcAft>
                <a:spcPts val="0"/>
              </a:spcAft>
              <a:buNone/>
            </a:pPr>
            <a:endParaRPr lang="en-US" sz="2200"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ro-RO" sz="2200" b="1" dirty="0">
                <a:solidFill>
                  <a:schemeClr val="accent1">
                    <a:lumMod val="75000"/>
                  </a:schemeClr>
                </a:solidFill>
                <a:latin typeface="Times New Roman" panose="02020603050405020304" pitchFamily="18" charset="0"/>
                <a:cs typeface="Times New Roman" panose="02020603050405020304" pitchFamily="18" charset="0"/>
              </a:rPr>
              <a:t>ATENȚIE!!!</a:t>
            </a:r>
          </a:p>
          <a:p>
            <a:pPr marL="0" indent="0" algn="just">
              <a:buNone/>
            </a:pPr>
            <a:r>
              <a:rPr lang="ro-RO" sz="2200" b="1" dirty="0">
                <a:solidFill>
                  <a:schemeClr val="accent1">
                    <a:lumMod val="75000"/>
                  </a:schemeClr>
                </a:solidFill>
                <a:latin typeface="Times New Roman" panose="02020603050405020304" pitchFamily="18" charset="0"/>
                <a:cs typeface="Times New Roman" panose="02020603050405020304" pitchFamily="18" charset="0"/>
              </a:rPr>
              <a:t>-  </a:t>
            </a:r>
            <a:r>
              <a:rPr lang="ro-RO" sz="2200" b="1" u="sng" dirty="0">
                <a:solidFill>
                  <a:schemeClr val="accent1">
                    <a:lumMod val="75000"/>
                  </a:schemeClr>
                </a:solidFill>
                <a:latin typeface="Times New Roman" panose="02020603050405020304" pitchFamily="18" charset="0"/>
                <a:cs typeface="Times New Roman" panose="02020603050405020304" pitchFamily="18" charset="0"/>
              </a:rPr>
              <a:t>Nu se indexează cotele de impozitare !</a:t>
            </a:r>
          </a:p>
          <a:p>
            <a:pPr marL="0" indent="0" algn="just">
              <a:buNone/>
            </a:pPr>
            <a:endParaRPr lang="en-US" sz="22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5580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478340"/>
          </a:xfrm>
        </p:spPr>
        <p:txBody>
          <a:bodyPr anchor="ctr">
            <a:noAutofit/>
          </a:bodyPr>
          <a:lstStyle/>
          <a:p>
            <a:pPr algn="ctr"/>
            <a:r>
              <a:rPr lang="en-US" sz="2400" b="1" dirty="0" err="1">
                <a:latin typeface="Times New Roman" panose="02020603050405020304" pitchFamily="18" charset="0"/>
                <a:cs typeface="Times New Roman" panose="02020603050405020304" pitchFamily="18" charset="0"/>
              </a:rPr>
              <a:t>Bonifica</a:t>
            </a:r>
            <a:r>
              <a:rPr lang="ro-RO" sz="2400" b="1" dirty="0">
                <a:latin typeface="Times New Roman" panose="02020603050405020304" pitchFamily="18" charset="0"/>
                <a:cs typeface="Times New Roman" panose="02020603050405020304" pitchFamily="18" charset="0"/>
              </a:rPr>
              <a:t>ţ</a:t>
            </a:r>
            <a:r>
              <a:rPr lang="en-US" sz="2400" b="1" dirty="0" err="1">
                <a:latin typeface="Times New Roman" panose="02020603050405020304" pitchFamily="18" charset="0"/>
                <a:cs typeface="Times New Roman" panose="02020603050405020304" pitchFamily="18" charset="0"/>
              </a:rPr>
              <a:t>i</a:t>
            </a:r>
            <a:r>
              <a:rPr lang="ro-RO" sz="2400" b="1" dirty="0">
                <a:latin typeface="Times New Roman" panose="02020603050405020304" pitchFamily="18" charset="0"/>
                <a:cs typeface="Times New Roman" panose="02020603050405020304" pitchFamily="18" charset="0"/>
              </a:rPr>
              <a:t>a acordată pentru </a:t>
            </a:r>
            <a:r>
              <a:rPr lang="en-US" sz="2400" b="1" dirty="0" err="1">
                <a:latin typeface="Times New Roman" panose="02020603050405020304" pitchFamily="18" charset="0"/>
                <a:cs typeface="Times New Roman" panose="02020603050405020304" pitchFamily="18" charset="0"/>
              </a:rPr>
              <a:t>plata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anticipat</a:t>
            </a:r>
            <a:r>
              <a:rPr lang="ro-RO" sz="2400" b="1" dirty="0">
                <a:latin typeface="Times New Roman" panose="02020603050405020304" pitchFamily="18" charset="0"/>
                <a:cs typeface="Times New Roman" panose="02020603050405020304" pitchFamily="18" charset="0"/>
              </a:rPr>
              <a:t>ă a impozitelor datorate bugetului local</a:t>
            </a:r>
            <a:br>
              <a:rPr lang="en-US" sz="2400" b="1"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192" y="2049138"/>
            <a:ext cx="11029615" cy="3809662"/>
          </a:xfrm>
        </p:spPr>
        <p:txBody>
          <a:bodyPr anchor="t">
            <a:normAutofit fontScale="92500" lnSpcReduction="20000"/>
          </a:bodyPr>
          <a:lstStyle/>
          <a:p>
            <a:pPr algn="just"/>
            <a:endParaRPr lang="ro-RO" sz="2000" b="1" dirty="0">
              <a:latin typeface="Times New Roman" panose="02020603050405020304" pitchFamily="18" charset="0"/>
              <a:cs typeface="Times New Roman" panose="02020603050405020304" pitchFamily="18" charset="0"/>
            </a:endParaRPr>
          </a:p>
          <a:p>
            <a:pPr algn="just"/>
            <a:r>
              <a:rPr lang="ro-RO" sz="2000" b="1" dirty="0">
                <a:latin typeface="Times New Roman" panose="02020603050405020304" pitchFamily="18" charset="0"/>
                <a:cs typeface="Times New Roman" panose="02020603050405020304" pitchFamily="18" charset="0"/>
              </a:rPr>
              <a:t>	</a:t>
            </a:r>
            <a:r>
              <a:rPr lang="ro-RO" sz="2000" b="1" dirty="0">
                <a:solidFill>
                  <a:schemeClr val="accent1">
                    <a:lumMod val="75000"/>
                  </a:schemeClr>
                </a:solidFill>
                <a:latin typeface="Times New Roman" panose="02020603050405020304" pitchFamily="18" charset="0"/>
                <a:cs typeface="Times New Roman" panose="02020603050405020304" pitchFamily="18" charset="0"/>
              </a:rPr>
              <a:t>P</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entru</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plata</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integral</a:t>
            </a:r>
            <a:r>
              <a:rPr lang="ro-RO" sz="2000" b="1" dirty="0">
                <a:solidFill>
                  <a:schemeClr val="accent1">
                    <a:lumMod val="75000"/>
                  </a:schemeClr>
                </a:solidFill>
                <a:latin typeface="Times New Roman" panose="02020603050405020304" pitchFamily="18" charset="0"/>
                <a:cs typeface="Times New Roman" panose="02020603050405020304" pitchFamily="18" charset="0"/>
              </a:rPr>
              <a:t>ă</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cu</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anticipaţie</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impozitelor</a:t>
            </a:r>
            <a:r>
              <a:rPr lang="fr-FR" sz="2000" b="1" dirty="0">
                <a:solidFill>
                  <a:schemeClr val="accent1">
                    <a:lumMod val="75000"/>
                  </a:schemeClr>
                </a:solidFill>
                <a:latin typeface="Times New Roman" panose="02020603050405020304" pitchFamily="18" charset="0"/>
                <a:cs typeface="Times New Roman" panose="02020603050405020304" pitchFamily="18" charset="0"/>
              </a:rPr>
              <a:t>, p</a:t>
            </a:r>
            <a:r>
              <a:rPr lang="ro-RO" sz="2000" b="1" dirty="0">
                <a:solidFill>
                  <a:schemeClr val="accent1">
                    <a:lumMod val="75000"/>
                  </a:schemeClr>
                </a:solidFill>
                <a:latin typeface="Times New Roman" panose="02020603050405020304" pitchFamily="18" charset="0"/>
                <a:cs typeface="Times New Roman" panose="02020603050405020304" pitchFamily="18" charset="0"/>
              </a:rPr>
              <a:t>â</a:t>
            </a:r>
            <a:r>
              <a:rPr lang="fr-FR" sz="2000" b="1" dirty="0">
                <a:solidFill>
                  <a:schemeClr val="accent1">
                    <a:lumMod val="75000"/>
                  </a:schemeClr>
                </a:solidFill>
                <a:latin typeface="Times New Roman" panose="02020603050405020304" pitchFamily="18" charset="0"/>
                <a:cs typeface="Times New Roman" panose="02020603050405020304" pitchFamily="18" charset="0"/>
              </a:rPr>
              <a:t>n</a:t>
            </a:r>
            <a:r>
              <a:rPr lang="ro-RO" sz="2000" b="1" dirty="0">
                <a:solidFill>
                  <a:schemeClr val="accent1">
                    <a:lumMod val="75000"/>
                  </a:schemeClr>
                </a:solidFill>
                <a:latin typeface="Times New Roman" panose="02020603050405020304" pitchFamily="18" charset="0"/>
                <a:cs typeface="Times New Roman" panose="02020603050405020304" pitchFamily="18" charset="0"/>
              </a:rPr>
              <a:t>ă </a:t>
            </a:r>
            <a:r>
              <a:rPr lang="fr-FR" sz="2000" b="1" dirty="0">
                <a:solidFill>
                  <a:schemeClr val="accent1">
                    <a:lumMod val="75000"/>
                  </a:schemeClr>
                </a:solidFill>
                <a:latin typeface="Times New Roman" panose="02020603050405020304" pitchFamily="18" charset="0"/>
                <a:cs typeface="Times New Roman" panose="02020603050405020304" pitchFamily="18" charset="0"/>
              </a:rPr>
              <a:t>la 31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martie</a:t>
            </a:r>
            <a:r>
              <a:rPr lang="fr-FR" sz="2000" b="1" dirty="0">
                <a:solidFill>
                  <a:schemeClr val="accent1">
                    <a:lumMod val="75000"/>
                  </a:schemeClr>
                </a:solidFill>
                <a:latin typeface="Times New Roman" panose="02020603050405020304" pitchFamily="18" charset="0"/>
                <a:cs typeface="Times New Roman" panose="02020603050405020304" pitchFamily="18" charset="0"/>
              </a:rPr>
              <a:t>,</a:t>
            </a:r>
            <a:r>
              <a:rPr lang="ro-RO" sz="2000" b="1" dirty="0">
                <a:solidFill>
                  <a:schemeClr val="accent1">
                    <a:lumMod val="75000"/>
                  </a:schemeClr>
                </a:solidFill>
                <a:latin typeface="Times New Roman" panose="02020603050405020304" pitchFamily="18" charset="0"/>
                <a:cs typeface="Times New Roman" panose="02020603050405020304" pitchFamily="18" charset="0"/>
              </a:rPr>
              <a:t> contribuabilii – persoane fizice și juridice, beneficiază de o b</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onificaţi</a:t>
            </a:r>
            <a:r>
              <a:rPr lang="ro-RO" sz="2000" b="1" dirty="0">
                <a:solidFill>
                  <a:schemeClr val="accent1">
                    <a:lumMod val="75000"/>
                  </a:schemeClr>
                </a:solidFill>
                <a:latin typeface="Times New Roman" panose="02020603050405020304" pitchFamily="18" charset="0"/>
                <a:cs typeface="Times New Roman" panose="02020603050405020304" pitchFamily="18" charset="0"/>
              </a:rPr>
              <a:t>e,</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după</a:t>
            </a:r>
            <a:r>
              <a:rPr lang="fr-FR" sz="2000" b="1" dirty="0">
                <a:solidFill>
                  <a:schemeClr val="accent1">
                    <a:lumMod val="75000"/>
                  </a:schemeClr>
                </a:solidFill>
                <a:latin typeface="Times New Roman" panose="02020603050405020304" pitchFamily="18" charset="0"/>
                <a:cs typeface="Times New Roman" panose="02020603050405020304" pitchFamily="18" charset="0"/>
              </a:rPr>
              <a:t> cum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urmează</a:t>
            </a:r>
            <a:r>
              <a:rPr lang="fr-FR" sz="2000" b="1" dirty="0">
                <a:solidFill>
                  <a:schemeClr val="accent1">
                    <a:lumMod val="75000"/>
                  </a:schemeClr>
                </a:solidFill>
                <a:latin typeface="Times New Roman" panose="02020603050405020304" pitchFamily="18" charset="0"/>
                <a:cs typeface="Times New Roman" panose="02020603050405020304" pitchFamily="18" charset="0"/>
              </a:rPr>
              <a:t>:</a:t>
            </a:r>
          </a:p>
          <a:p>
            <a:pPr algn="just"/>
            <a:endParaRPr lang="en-US" sz="2000" b="1"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fr-FR" sz="2000" b="1" dirty="0">
                <a:solidFill>
                  <a:schemeClr val="accent1">
                    <a:lumMod val="75000"/>
                  </a:schemeClr>
                </a:solidFill>
                <a:latin typeface="Times New Roman" panose="02020603050405020304" pitchFamily="18" charset="0"/>
                <a:cs typeface="Times New Roman" panose="02020603050405020304" pitchFamily="18" charset="0"/>
              </a:rPr>
              <a:t>- 10%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în</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cazul</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impozitului</a:t>
            </a:r>
            <a:r>
              <a:rPr lang="ro-RO"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pe</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clădiri</a:t>
            </a:r>
            <a:r>
              <a:rPr lang="fr-FR" sz="2000" b="1" dirty="0">
                <a:solidFill>
                  <a:schemeClr val="accent1">
                    <a:lumMod val="75000"/>
                  </a:schemeClr>
                </a:solidFill>
                <a:latin typeface="Times New Roman" panose="02020603050405020304" pitchFamily="18" charset="0"/>
                <a:cs typeface="Times New Roman" panose="02020603050405020304" pitchFamily="18" charset="0"/>
              </a:rPr>
              <a:t>;</a:t>
            </a:r>
            <a:endParaRPr lang="en-US" sz="2000" b="1"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fr-FR" sz="2000" b="1" dirty="0">
                <a:solidFill>
                  <a:schemeClr val="accent1">
                    <a:lumMod val="75000"/>
                  </a:schemeClr>
                </a:solidFill>
                <a:latin typeface="Times New Roman" panose="02020603050405020304" pitchFamily="18" charset="0"/>
                <a:cs typeface="Times New Roman" panose="02020603050405020304" pitchFamily="18" charset="0"/>
              </a:rPr>
              <a:t>- 10%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în</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cazul</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impozitului</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pe</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teren</a:t>
            </a:r>
            <a:r>
              <a:rPr lang="fr-FR" sz="2000" b="1" dirty="0">
                <a:solidFill>
                  <a:schemeClr val="accent1">
                    <a:lumMod val="75000"/>
                  </a:schemeClr>
                </a:solidFill>
                <a:latin typeface="Times New Roman" panose="02020603050405020304" pitchFamily="18" charset="0"/>
                <a:cs typeface="Times New Roman" panose="02020603050405020304" pitchFamily="18" charset="0"/>
              </a:rPr>
              <a:t>;</a:t>
            </a:r>
            <a:endParaRPr lang="en-US" sz="2000" b="1"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fr-FR" sz="2000" b="1" dirty="0">
                <a:solidFill>
                  <a:schemeClr val="accent1">
                    <a:lumMod val="75000"/>
                  </a:schemeClr>
                </a:solidFill>
                <a:latin typeface="Times New Roman" panose="02020603050405020304" pitchFamily="18" charset="0"/>
                <a:cs typeface="Times New Roman" panose="02020603050405020304" pitchFamily="18" charset="0"/>
              </a:rPr>
              <a:t>- 10%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în</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cazul</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impozitului</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pe</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mijloacele</a:t>
            </a:r>
            <a:r>
              <a:rPr lang="fr-FR" sz="2000" b="1" dirty="0">
                <a:solidFill>
                  <a:schemeClr val="accent1">
                    <a:lumMod val="75000"/>
                  </a:schemeClr>
                </a:solidFill>
                <a:latin typeface="Times New Roman" panose="02020603050405020304" pitchFamily="18" charset="0"/>
                <a:cs typeface="Times New Roman" panose="02020603050405020304" pitchFamily="18" charset="0"/>
              </a:rPr>
              <a:t> de transport.</a:t>
            </a:r>
            <a:endParaRPr lang="ro-RO" sz="2000" b="1"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buNone/>
            </a:pPr>
            <a:endParaRPr lang="ro-RO" sz="2000" b="1"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buNone/>
            </a:pPr>
            <a:r>
              <a:rPr lang="ro-RO" sz="2000" b="1" dirty="0">
                <a:solidFill>
                  <a:schemeClr val="accent1">
                    <a:lumMod val="75000"/>
                  </a:schemeClr>
                </a:solidFill>
                <a:latin typeface="Times New Roman" panose="02020603050405020304" pitchFamily="18" charset="0"/>
                <a:cs typeface="Times New Roman" panose="02020603050405020304" pitchFamily="18" charset="0"/>
              </a:rPr>
              <a:t>	Facem mențiunea că, în conformitate cu prevederile Codului fiscal, Consiliul Local </a:t>
            </a:r>
            <a:r>
              <a:rPr lang="ro-RO" sz="2000" b="1" u="sng" dirty="0">
                <a:solidFill>
                  <a:schemeClr val="accent1">
                    <a:lumMod val="75000"/>
                  </a:schemeClr>
                </a:solidFill>
                <a:latin typeface="Times New Roman" panose="02020603050405020304" pitchFamily="18" charset="0"/>
                <a:cs typeface="Times New Roman" panose="02020603050405020304" pitchFamily="18" charset="0"/>
              </a:rPr>
              <a:t>poate acorda </a:t>
            </a:r>
            <a:endParaRPr lang="en-US" sz="2000" b="1" u="sng"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buNone/>
            </a:pPr>
            <a:r>
              <a:rPr lang="ro-RO" sz="2000" b="1" dirty="0">
                <a:solidFill>
                  <a:schemeClr val="accent1">
                    <a:lumMod val="75000"/>
                  </a:schemeClr>
                </a:solidFill>
                <a:latin typeface="Times New Roman" panose="02020603050405020304" pitchFamily="18" charset="0"/>
                <a:cs typeface="Times New Roman" panose="02020603050405020304" pitchFamily="18" charset="0"/>
              </a:rPr>
              <a:t>o bonificație de </a:t>
            </a:r>
            <a:r>
              <a:rPr lang="ro-RO" sz="2000" b="1" u="sng" dirty="0">
                <a:solidFill>
                  <a:schemeClr val="accent1">
                    <a:lumMod val="75000"/>
                  </a:schemeClr>
                </a:solidFill>
                <a:latin typeface="Times New Roman" panose="02020603050405020304" pitchFamily="18" charset="0"/>
                <a:cs typeface="Times New Roman" panose="02020603050405020304" pitchFamily="18" charset="0"/>
              </a:rPr>
              <a:t>până la 10% </a:t>
            </a:r>
            <a:r>
              <a:rPr lang="ro-RO" sz="2000" b="1" dirty="0">
                <a:solidFill>
                  <a:schemeClr val="accent1">
                    <a:lumMod val="75000"/>
                  </a:schemeClr>
                </a:solidFill>
                <a:latin typeface="Times New Roman" panose="02020603050405020304" pitchFamily="18" charset="0"/>
                <a:cs typeface="Times New Roman" panose="02020603050405020304" pitchFamily="18" charset="0"/>
              </a:rPr>
              <a:t>contribuabililor care își achită integral, cu anticipație, debitele pe care la datorează.</a:t>
            </a:r>
            <a:endParaRPr lang="en-US" sz="2000" b="1" dirty="0">
              <a:solidFill>
                <a:schemeClr val="accent1">
                  <a:lumMod val="75000"/>
                </a:schemeClr>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10014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071560"/>
          </a:xfrm>
        </p:spPr>
        <p:txBody>
          <a:bodyPr>
            <a:normAutofit/>
          </a:bodyPr>
          <a:lstStyle/>
          <a:p>
            <a:pPr algn="ctr"/>
            <a:r>
              <a:rPr lang="ro-RO" sz="2000" b="1" dirty="0">
                <a:latin typeface="Times New Roman" panose="02020603050405020304" pitchFamily="18" charset="0"/>
                <a:cs typeface="Times New Roman" panose="02020603050405020304" pitchFamily="18" charset="0"/>
              </a:rPr>
              <a:t> </a:t>
            </a:r>
            <a:r>
              <a:rPr lang="ro-RO" sz="2400" b="1" dirty="0">
                <a:latin typeface="Times New Roman" panose="02020603050405020304" pitchFamily="18" charset="0"/>
                <a:cs typeface="Times New Roman" panose="02020603050405020304" pitchFamily="18" charset="0"/>
              </a:rPr>
              <a:t>A. Impozitul și taxa pe clădiri</a:t>
            </a:r>
            <a:br>
              <a:rPr lang="ro-RO" sz="2400" b="1" dirty="0">
                <a:latin typeface="Times New Roman" panose="02020603050405020304" pitchFamily="18" charset="0"/>
                <a:cs typeface="Times New Roman" panose="02020603050405020304" pitchFamily="18" charset="0"/>
              </a:rPr>
            </a:br>
            <a:endParaRPr lang="en-US" sz="2400" dirty="0"/>
          </a:p>
        </p:txBody>
      </p:sp>
      <p:sp>
        <p:nvSpPr>
          <p:cNvPr id="3" name="Content Placeholder 2"/>
          <p:cNvSpPr>
            <a:spLocks noGrp="1"/>
          </p:cNvSpPr>
          <p:nvPr>
            <p:ph idx="1"/>
          </p:nvPr>
        </p:nvSpPr>
        <p:spPr>
          <a:xfrm>
            <a:off x="581192" y="1927952"/>
            <a:ext cx="11029615" cy="4538949"/>
          </a:xfrm>
        </p:spPr>
        <p:txBody>
          <a:bodyPr anchor="t">
            <a:noAutofit/>
          </a:bodyPr>
          <a:lstStyle/>
          <a:p>
            <a:pPr algn="just"/>
            <a:r>
              <a:rPr lang="en-US" sz="2000"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este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datorat</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întregul</a:t>
            </a:r>
            <a:r>
              <a:rPr lang="en-US" sz="2000" dirty="0">
                <a:solidFill>
                  <a:schemeClr val="accent1">
                    <a:lumMod val="75000"/>
                  </a:schemeClr>
                </a:solidFill>
                <a:latin typeface="Times New Roman" panose="02020603050405020304" pitchFamily="18" charset="0"/>
                <a:cs typeface="Times New Roman" panose="02020603050405020304" pitchFamily="18" charset="0"/>
              </a:rPr>
              <a:t> an fiscal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persoana</a:t>
            </a:r>
            <a:r>
              <a:rPr lang="en-US" sz="2000" dirty="0">
                <a:solidFill>
                  <a:schemeClr val="accent1">
                    <a:lumMod val="75000"/>
                  </a:schemeClr>
                </a:solidFill>
                <a:latin typeface="Times New Roman" panose="02020603050405020304" pitchFamily="18" charset="0"/>
                <a:cs typeface="Times New Roman" panose="02020603050405020304" pitchFamily="18" charset="0"/>
              </a:rPr>
              <a:t> care </a:t>
            </a:r>
            <a:r>
              <a:rPr lang="en-US" sz="2000" b="1" dirty="0">
                <a:solidFill>
                  <a:schemeClr val="accent1">
                    <a:lumMod val="75000"/>
                  </a:schemeClr>
                </a:solidFill>
                <a:latin typeface="Times New Roman" panose="02020603050405020304" pitchFamily="18" charset="0"/>
                <a:cs typeface="Times New Roman" panose="02020603050405020304" pitchFamily="18" charset="0"/>
              </a:rPr>
              <a:t>are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proprietate</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clădirea</a:t>
            </a:r>
            <a:r>
              <a:rPr lang="en-US" sz="2000" b="1" dirty="0">
                <a:solidFill>
                  <a:schemeClr val="accent1">
                    <a:lumMod val="75000"/>
                  </a:schemeClr>
                </a:solidFill>
                <a:latin typeface="Times New Roman" panose="02020603050405020304" pitchFamily="18" charset="0"/>
                <a:cs typeface="Times New Roman" panose="02020603050405020304" pitchFamily="18" charset="0"/>
              </a:rPr>
              <a:t> la data de 31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decembrie</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anului</a:t>
            </a:r>
            <a:r>
              <a:rPr lang="en-US" sz="2000" b="1" dirty="0">
                <a:solidFill>
                  <a:schemeClr val="accent1">
                    <a:lumMod val="75000"/>
                  </a:schemeClr>
                </a:solidFill>
                <a:latin typeface="Times New Roman" panose="02020603050405020304" pitchFamily="18" charset="0"/>
                <a:cs typeface="Times New Roman" panose="02020603050405020304" pitchFamily="18" charset="0"/>
              </a:rPr>
              <a:t> fiscal anterior. </a:t>
            </a:r>
          </a:p>
          <a:p>
            <a:pPr algn="just"/>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cazul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dobândirii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sau</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construirii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unei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cursul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anului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proprietarul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acesteia</a:t>
            </a:r>
            <a:r>
              <a:rPr lang="en-US" sz="2000" dirty="0">
                <a:solidFill>
                  <a:schemeClr val="accent1">
                    <a:lumMod val="75000"/>
                  </a:schemeClr>
                </a:solidFill>
                <a:latin typeface="Times New Roman" panose="02020603050405020304" pitchFamily="18" charset="0"/>
                <a:cs typeface="Times New Roman" panose="02020603050405020304" pitchFamily="18" charset="0"/>
              </a:rPr>
              <a:t> are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obligaţia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depună</a:t>
            </a:r>
            <a:r>
              <a:rPr lang="en-US" sz="2000" dirty="0">
                <a:solidFill>
                  <a:schemeClr val="accent1">
                    <a:lumMod val="75000"/>
                  </a:schemeClr>
                </a:solidFill>
                <a:latin typeface="Times New Roman" panose="02020603050405020304" pitchFamily="18" charset="0"/>
                <a:cs typeface="Times New Roman" panose="02020603050405020304" pitchFamily="18" charset="0"/>
              </a:rPr>
              <a:t> o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declaraţie</a:t>
            </a:r>
            <a:r>
              <a:rPr lang="en-US" sz="2000" dirty="0">
                <a:solidFill>
                  <a:schemeClr val="accent1">
                    <a:lumMod val="75000"/>
                  </a:schemeClr>
                </a:solidFill>
                <a:latin typeface="Times New Roman" panose="02020603050405020304" pitchFamily="18" charset="0"/>
                <a:cs typeface="Times New Roman" panose="02020603050405020304" pitchFamily="18" charset="0"/>
              </a:rPr>
              <a:t> la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organul</a:t>
            </a:r>
            <a:r>
              <a:rPr lang="en-US" sz="2000" dirty="0">
                <a:solidFill>
                  <a:schemeClr val="accent1">
                    <a:lumMod val="75000"/>
                  </a:schemeClr>
                </a:solidFill>
                <a:latin typeface="Times New Roman" panose="02020603050405020304" pitchFamily="18" charset="0"/>
                <a:cs typeface="Times New Roman" panose="02020603050405020304" pitchFamily="18" charset="0"/>
              </a:rPr>
              <a:t> fiscal local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cărui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rază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teritorială</a:t>
            </a:r>
            <a:r>
              <a:rPr lang="en-US" sz="2000"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competenţă</a:t>
            </a:r>
            <a:r>
              <a:rPr lang="en-US" sz="2000" dirty="0">
                <a:solidFill>
                  <a:schemeClr val="accent1">
                    <a:lumMod val="75000"/>
                  </a:schemeClr>
                </a:solidFill>
                <a:latin typeface="Times New Roman" panose="02020603050405020304" pitchFamily="18" charset="0"/>
                <a:cs typeface="Times New Roman" panose="02020603050405020304" pitchFamily="18" charset="0"/>
              </a:rPr>
              <a:t> se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află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termen</a:t>
            </a:r>
            <a:r>
              <a:rPr lang="en-US" sz="2000" dirty="0">
                <a:solidFill>
                  <a:schemeClr val="accent1">
                    <a:lumMod val="75000"/>
                  </a:schemeClr>
                </a:solidFill>
                <a:latin typeface="Times New Roman" panose="02020603050405020304" pitchFamily="18" charset="0"/>
                <a:cs typeface="Times New Roman" panose="02020603050405020304" pitchFamily="18" charset="0"/>
              </a:rPr>
              <a:t> de 30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zile</a:t>
            </a:r>
            <a:r>
              <a:rPr lang="en-US" sz="2000" dirty="0">
                <a:solidFill>
                  <a:schemeClr val="accent1">
                    <a:lumMod val="75000"/>
                  </a:schemeClr>
                </a:solidFill>
                <a:latin typeface="Times New Roman" panose="02020603050405020304" pitchFamily="18" charset="0"/>
                <a:cs typeface="Times New Roman" panose="02020603050405020304" pitchFamily="18" charset="0"/>
              </a:rPr>
              <a:t> de la data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dobândirii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datorează</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impozit</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pe</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începând</a:t>
            </a:r>
            <a:r>
              <a:rPr lang="en-US" sz="2000" b="1" dirty="0">
                <a:solidFill>
                  <a:schemeClr val="accent1">
                    <a:lumMod val="75000"/>
                  </a:schemeClr>
                </a:solidFill>
                <a:latin typeface="Times New Roman" panose="02020603050405020304" pitchFamily="18" charset="0"/>
                <a:cs typeface="Times New Roman" panose="02020603050405020304" pitchFamily="18" charset="0"/>
              </a:rPr>
              <a:t> cu data de 1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ianuarie</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anului</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următor</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p>
          <a:p>
            <a:pPr algn="just"/>
            <a:r>
              <a:rPr lang="en-AU" sz="2000" dirty="0" err="1">
                <a:solidFill>
                  <a:schemeClr val="accent1">
                    <a:lumMod val="75000"/>
                  </a:schemeClr>
                </a:solidFill>
                <a:latin typeface="Times New Roman" panose="02020603050405020304" pitchFamily="18" charset="0"/>
                <a:cs typeface="Times New Roman" panose="02020603050405020304" pitchFamily="18" charset="0"/>
              </a:rPr>
              <a:t>Depunerea</a:t>
            </a:r>
            <a:r>
              <a:rPr lang="en-AU" sz="2000" dirty="0">
                <a:solidFill>
                  <a:schemeClr val="accent1">
                    <a:lumMod val="75000"/>
                  </a:schemeClr>
                </a:solidFill>
                <a:latin typeface="Times New Roman" panose="02020603050405020304" pitchFamily="18" charset="0"/>
                <a:cs typeface="Times New Roman" panose="02020603050405020304" pitchFamily="18" charset="0"/>
              </a:rPr>
              <a:t>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declaraţiilor</a:t>
            </a:r>
            <a:r>
              <a:rPr lang="en-AU" sz="2000" dirty="0">
                <a:solidFill>
                  <a:schemeClr val="accent1">
                    <a:lumMod val="75000"/>
                  </a:schemeClr>
                </a:solidFill>
                <a:latin typeface="Times New Roman" panose="02020603050405020304" pitchFamily="18" charset="0"/>
                <a:cs typeface="Times New Roman" panose="02020603050405020304" pitchFamily="18" charset="0"/>
              </a:rPr>
              <a:t>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fiscale</a:t>
            </a:r>
            <a:r>
              <a:rPr lang="en-AU" sz="2000" dirty="0">
                <a:solidFill>
                  <a:schemeClr val="accent1">
                    <a:lumMod val="75000"/>
                  </a:schemeClr>
                </a:solidFill>
                <a:latin typeface="Times New Roman" panose="02020603050405020304" pitchFamily="18" charset="0"/>
                <a:cs typeface="Times New Roman" panose="02020603050405020304" pitchFamily="18" charset="0"/>
              </a:rPr>
              <a:t>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reprezintă</a:t>
            </a:r>
            <a:r>
              <a:rPr lang="en-AU" sz="2000" dirty="0">
                <a:solidFill>
                  <a:schemeClr val="accent1">
                    <a:lumMod val="75000"/>
                  </a:schemeClr>
                </a:solidFill>
                <a:latin typeface="Times New Roman" panose="02020603050405020304" pitchFamily="18" charset="0"/>
                <a:cs typeface="Times New Roman" panose="02020603050405020304" pitchFamily="18" charset="0"/>
              </a:rPr>
              <a:t> o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obligaţie</a:t>
            </a:r>
            <a:r>
              <a:rPr lang="en-AU" sz="2000" dirty="0">
                <a:solidFill>
                  <a:schemeClr val="accent1">
                    <a:lumMod val="75000"/>
                  </a:schemeClr>
                </a:solidFill>
                <a:latin typeface="Times New Roman" panose="02020603050405020304" pitchFamily="18" charset="0"/>
                <a:cs typeface="Times New Roman" panose="02020603050405020304" pitchFamily="18" charset="0"/>
              </a:rPr>
              <a:t>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şi</a:t>
            </a:r>
            <a:r>
              <a:rPr lang="en-AU" sz="2000" dirty="0">
                <a:solidFill>
                  <a:schemeClr val="accent1">
                    <a:lumMod val="75000"/>
                  </a:schemeClr>
                </a:solidFill>
                <a:latin typeface="Times New Roman" panose="02020603050405020304" pitchFamily="18" charset="0"/>
                <a:cs typeface="Times New Roman" panose="02020603050405020304" pitchFamily="18" charset="0"/>
              </a:rPr>
              <a:t>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000" dirty="0">
                <a:solidFill>
                  <a:schemeClr val="accent1">
                    <a:lumMod val="75000"/>
                  </a:schemeClr>
                </a:solidFill>
                <a:latin typeface="Times New Roman" panose="02020603050405020304" pitchFamily="18" charset="0"/>
                <a:cs typeface="Times New Roman" panose="02020603050405020304" pitchFamily="18" charset="0"/>
              </a:rPr>
              <a:t>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cazul</a:t>
            </a:r>
            <a:r>
              <a:rPr lang="en-AU" sz="2000" dirty="0">
                <a:solidFill>
                  <a:schemeClr val="accent1">
                    <a:lumMod val="75000"/>
                  </a:schemeClr>
                </a:solidFill>
                <a:latin typeface="Times New Roman" panose="02020603050405020304" pitchFamily="18" charset="0"/>
                <a:cs typeface="Times New Roman" panose="02020603050405020304" pitchFamily="18" charset="0"/>
              </a:rPr>
              <a:t>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persoanelor</a:t>
            </a:r>
            <a:r>
              <a:rPr lang="en-AU" sz="2000" dirty="0">
                <a:solidFill>
                  <a:schemeClr val="accent1">
                    <a:lumMod val="75000"/>
                  </a:schemeClr>
                </a:solidFill>
                <a:latin typeface="Times New Roman" panose="02020603050405020304" pitchFamily="18" charset="0"/>
                <a:cs typeface="Times New Roman" panose="02020603050405020304" pitchFamily="18" charset="0"/>
              </a:rPr>
              <a:t> care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beneficiază</a:t>
            </a:r>
            <a:r>
              <a:rPr lang="en-AU" sz="2000" dirty="0">
                <a:solidFill>
                  <a:schemeClr val="accent1">
                    <a:lumMod val="75000"/>
                  </a:schemeClr>
                </a:solidFill>
                <a:latin typeface="Times New Roman" panose="02020603050405020304" pitchFamily="18" charset="0"/>
                <a:cs typeface="Times New Roman" panose="02020603050405020304" pitchFamily="18" charset="0"/>
              </a:rPr>
              <a:t> de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scutiri</a:t>
            </a:r>
            <a:r>
              <a:rPr lang="en-AU" sz="2000" dirty="0">
                <a:solidFill>
                  <a:schemeClr val="accent1">
                    <a:lumMod val="75000"/>
                  </a:schemeClr>
                </a:solidFill>
                <a:latin typeface="Times New Roman" panose="02020603050405020304" pitchFamily="18" charset="0"/>
                <a:cs typeface="Times New Roman" panose="02020603050405020304" pitchFamily="18" charset="0"/>
              </a:rPr>
              <a:t>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sau</a:t>
            </a:r>
            <a:r>
              <a:rPr lang="en-AU" sz="2000" dirty="0">
                <a:solidFill>
                  <a:schemeClr val="accent1">
                    <a:lumMod val="75000"/>
                  </a:schemeClr>
                </a:solidFill>
                <a:latin typeface="Times New Roman" panose="02020603050405020304" pitchFamily="18" charset="0"/>
                <a:cs typeface="Times New Roman" panose="02020603050405020304" pitchFamily="18" charset="0"/>
              </a:rPr>
              <a:t>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reduceri</a:t>
            </a:r>
            <a:r>
              <a:rPr lang="en-AU" sz="2000" dirty="0">
                <a:solidFill>
                  <a:schemeClr val="accent1">
                    <a:lumMod val="75000"/>
                  </a:schemeClr>
                </a:solidFill>
                <a:latin typeface="Times New Roman" panose="02020603050405020304" pitchFamily="18" charset="0"/>
                <a:cs typeface="Times New Roman" panose="02020603050405020304" pitchFamily="18" charset="0"/>
              </a:rPr>
              <a:t> de la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plata</a:t>
            </a:r>
            <a:r>
              <a:rPr lang="en-AU" sz="2000" dirty="0">
                <a:solidFill>
                  <a:schemeClr val="accent1">
                    <a:lumMod val="75000"/>
                  </a:schemeClr>
                </a:solidFill>
                <a:latin typeface="Times New Roman" panose="02020603050405020304" pitchFamily="18" charset="0"/>
                <a:cs typeface="Times New Roman" panose="02020603050405020304" pitchFamily="18" charset="0"/>
              </a:rPr>
              <a:t>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impozitului</a:t>
            </a:r>
            <a:r>
              <a:rPr lang="en-AU" sz="2000" dirty="0">
                <a:solidFill>
                  <a:schemeClr val="accent1">
                    <a:lumMod val="75000"/>
                  </a:schemeClr>
                </a:solidFill>
                <a:latin typeface="Times New Roman" panose="02020603050405020304" pitchFamily="18" charset="0"/>
                <a:cs typeface="Times New Roman" panose="02020603050405020304" pitchFamily="18" charset="0"/>
              </a:rPr>
              <a:t>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sau</a:t>
            </a:r>
            <a:r>
              <a:rPr lang="en-AU" sz="2000" dirty="0">
                <a:solidFill>
                  <a:schemeClr val="accent1">
                    <a:lumMod val="75000"/>
                  </a:schemeClr>
                </a:solidFill>
                <a:latin typeface="Times New Roman" panose="02020603050405020304" pitchFamily="18" charset="0"/>
                <a:cs typeface="Times New Roman" panose="02020603050405020304" pitchFamily="18" charset="0"/>
              </a:rPr>
              <a:t> a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taxei</a:t>
            </a:r>
            <a:r>
              <a:rPr lang="en-AU" sz="2000" dirty="0">
                <a:solidFill>
                  <a:schemeClr val="accent1">
                    <a:lumMod val="75000"/>
                  </a:schemeClr>
                </a:solidFill>
                <a:latin typeface="Times New Roman" panose="02020603050405020304" pitchFamily="18" charset="0"/>
                <a:cs typeface="Times New Roman" panose="02020603050405020304" pitchFamily="18" charset="0"/>
              </a:rPr>
              <a:t>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pe</a:t>
            </a:r>
            <a:r>
              <a:rPr lang="en-AU" sz="2000" dirty="0">
                <a:solidFill>
                  <a:schemeClr val="accent1">
                    <a:lumMod val="75000"/>
                  </a:schemeClr>
                </a:solidFill>
                <a:latin typeface="Times New Roman" panose="02020603050405020304" pitchFamily="18" charset="0"/>
                <a:cs typeface="Times New Roman" panose="02020603050405020304" pitchFamily="18" charset="0"/>
              </a:rPr>
              <a:t> </a:t>
            </a:r>
            <a:r>
              <a:rPr lang="en-AU" sz="2000" dirty="0" err="1">
                <a:solidFill>
                  <a:schemeClr val="accent1">
                    <a:lumMod val="75000"/>
                  </a:schemeClr>
                </a:solidFill>
                <a:latin typeface="Times New Roman" panose="02020603050405020304" pitchFamily="18" charset="0"/>
                <a:cs typeface="Times New Roman" panose="02020603050405020304" pitchFamily="18" charset="0"/>
              </a:rPr>
              <a:t>clădiri</a:t>
            </a: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cazul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unei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sz="2000" dirty="0">
                <a:solidFill>
                  <a:schemeClr val="accent1">
                    <a:lumMod val="75000"/>
                  </a:schemeClr>
                </a:solidFill>
                <a:latin typeface="Times New Roman" panose="02020603050405020304" pitchFamily="18" charset="0"/>
                <a:cs typeface="Times New Roman" panose="02020603050405020304" pitchFamily="18" charset="0"/>
              </a:rPr>
              <a:t> care are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pereţii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exteriori</a:t>
            </a:r>
            <a:r>
              <a:rPr lang="en-US" sz="2000" dirty="0">
                <a:solidFill>
                  <a:schemeClr val="accent1">
                    <a:lumMod val="75000"/>
                  </a:schemeClr>
                </a:solidFill>
                <a:latin typeface="Times New Roman" panose="02020603050405020304" pitchFamily="18" charset="0"/>
                <a:cs typeface="Times New Roman" panose="02020603050405020304" pitchFamily="18" charset="0"/>
              </a:rPr>
              <a:t> din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materiale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diferite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stabilirea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valorii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impozabile</a:t>
            </a:r>
            <a:r>
              <a:rPr lang="en-US" sz="2000" dirty="0">
                <a:solidFill>
                  <a:schemeClr val="accent1">
                    <a:lumMod val="75000"/>
                  </a:schemeClr>
                </a:solidFill>
                <a:latin typeface="Times New Roman" panose="02020603050405020304" pitchFamily="18" charset="0"/>
                <a:cs typeface="Times New Roman" panose="02020603050405020304" pitchFamily="18" charset="0"/>
              </a:rPr>
              <a:t> 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clădirii</a:t>
            </a:r>
            <a:r>
              <a:rPr lang="en-US" sz="2000" dirty="0">
                <a:solidFill>
                  <a:schemeClr val="accent1">
                    <a:lumMod val="75000"/>
                  </a:schemeClr>
                </a:solidFill>
                <a:latin typeface="Times New Roman" panose="02020603050405020304" pitchFamily="18" charset="0"/>
                <a:cs typeface="Times New Roman" panose="02020603050405020304" pitchFamily="18" charset="0"/>
              </a:rPr>
              <a:t> se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identifică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valoarea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impozabilă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corespunzătoare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materialului</a:t>
            </a:r>
            <a:r>
              <a:rPr lang="en-US" sz="2000" dirty="0">
                <a:solidFill>
                  <a:schemeClr val="accent1">
                    <a:lumMod val="75000"/>
                  </a:schemeClr>
                </a:solidFill>
                <a:latin typeface="Times New Roman" panose="02020603050405020304" pitchFamily="18" charset="0"/>
                <a:cs typeface="Times New Roman" panose="02020603050405020304" pitchFamily="18" charset="0"/>
              </a:rPr>
              <a:t> cu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ponderea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mai</a:t>
            </a:r>
            <a:r>
              <a:rPr lang="en-US" sz="2000" dirty="0">
                <a:solidFill>
                  <a:schemeClr val="accent1">
                    <a:lumMod val="75000"/>
                  </a:schemeClr>
                </a:solidFill>
                <a:latin typeface="Times New Roman" panose="02020603050405020304" pitchFamily="18" charset="0"/>
                <a:cs typeface="Times New Roman" panose="02020603050405020304" pitchFamily="18" charset="0"/>
              </a:rPr>
              <a:t> mare. </a:t>
            </a:r>
          </a:p>
          <a:p>
            <a:pPr algn="just"/>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6078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071560"/>
          </a:xfrm>
        </p:spPr>
        <p:txBody>
          <a:bodyPr>
            <a:normAutofit/>
          </a:bodyPr>
          <a:lstStyle/>
          <a:p>
            <a:pPr algn="ctr"/>
            <a:r>
              <a:rPr lang="ro-RO" sz="2000" b="1" dirty="0">
                <a:latin typeface="Times New Roman" panose="02020603050405020304" pitchFamily="18" charset="0"/>
                <a:cs typeface="Times New Roman" panose="02020603050405020304" pitchFamily="18" charset="0"/>
              </a:rPr>
              <a:t> </a:t>
            </a:r>
            <a:r>
              <a:rPr lang="ro-RO" sz="2400" b="1" dirty="0">
                <a:latin typeface="Times New Roman" panose="02020603050405020304" pitchFamily="18" charset="0"/>
                <a:cs typeface="Times New Roman" panose="02020603050405020304" pitchFamily="18" charset="0"/>
              </a:rPr>
              <a:t>A. Impozitul și taxa pe clădiri</a:t>
            </a:r>
            <a:br>
              <a:rPr lang="ro-RO" sz="2400" b="1" dirty="0">
                <a:latin typeface="Times New Roman" panose="02020603050405020304" pitchFamily="18" charset="0"/>
                <a:cs typeface="Times New Roman" panose="02020603050405020304" pitchFamily="18" charset="0"/>
              </a:rPr>
            </a:br>
            <a:endParaRPr lang="en-US" sz="2400" dirty="0"/>
          </a:p>
        </p:txBody>
      </p:sp>
      <p:sp>
        <p:nvSpPr>
          <p:cNvPr id="3" name="Content Placeholder 2"/>
          <p:cNvSpPr>
            <a:spLocks noGrp="1"/>
          </p:cNvSpPr>
          <p:nvPr>
            <p:ph idx="1"/>
          </p:nvPr>
        </p:nvSpPr>
        <p:spPr>
          <a:xfrm>
            <a:off x="581192" y="1927952"/>
            <a:ext cx="11029615" cy="4538949"/>
          </a:xfrm>
        </p:spPr>
        <p:txBody>
          <a:bodyPr anchor="t">
            <a:noAutofit/>
          </a:bodyPr>
          <a:lstStyle/>
          <a:p>
            <a:pPr algn="just"/>
            <a:r>
              <a:rPr lang="en-US" sz="2000" dirty="0" err="1">
                <a:solidFill>
                  <a:schemeClr val="accent1">
                    <a:lumMod val="75000"/>
                  </a:schemeClr>
                </a:solidFill>
                <a:latin typeface="Times New Roman" panose="02020603050405020304" pitchFamily="18" charset="0"/>
                <a:cs typeface="Times New Roman" panose="02020603050405020304" pitchFamily="18" charset="0"/>
              </a:rPr>
              <a:t>Dacă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dimensiunile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exterioare</a:t>
            </a:r>
            <a:r>
              <a:rPr lang="en-US" sz="2000" dirty="0">
                <a:solidFill>
                  <a:schemeClr val="accent1">
                    <a:lumMod val="75000"/>
                  </a:schemeClr>
                </a:solidFill>
                <a:latin typeface="Times New Roman" panose="02020603050405020304" pitchFamily="18" charset="0"/>
                <a:cs typeface="Times New Roman" panose="02020603050405020304" pitchFamily="18" charset="0"/>
              </a:rPr>
              <a:t> ale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unei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sz="2000" dirty="0">
                <a:solidFill>
                  <a:schemeClr val="accent1">
                    <a:lumMod val="75000"/>
                  </a:schemeClr>
                </a:solidFill>
                <a:latin typeface="Times New Roman" panose="02020603050405020304" pitchFamily="18" charset="0"/>
                <a:cs typeface="Times New Roman" panose="02020603050405020304" pitchFamily="18" charset="0"/>
              </a:rPr>
              <a:t> nu pot fi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efectiv</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măsurate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conturul</a:t>
            </a:r>
            <a:r>
              <a:rPr lang="en-US" sz="2000" dirty="0">
                <a:solidFill>
                  <a:schemeClr val="accent1">
                    <a:lumMod val="75000"/>
                  </a:schemeClr>
                </a:solidFill>
                <a:latin typeface="Times New Roman" panose="02020603050405020304" pitchFamily="18" charset="0"/>
                <a:cs typeface="Times New Roman" panose="02020603050405020304" pitchFamily="18" charset="0"/>
              </a:rPr>
              <a:t> exterior,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atunci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suprafaţa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construită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desfăşurată</a:t>
            </a:r>
            <a:r>
              <a:rPr lang="en-US" sz="2000" dirty="0">
                <a:solidFill>
                  <a:schemeClr val="accent1">
                    <a:lumMod val="75000"/>
                  </a:schemeClr>
                </a:solidFill>
                <a:latin typeface="Times New Roman" panose="02020603050405020304" pitchFamily="18" charset="0"/>
                <a:cs typeface="Times New Roman" panose="02020603050405020304" pitchFamily="18" charset="0"/>
              </a:rPr>
              <a:t> 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clădirii</a:t>
            </a:r>
            <a:r>
              <a:rPr lang="en-US" sz="2000" dirty="0">
                <a:solidFill>
                  <a:schemeClr val="accent1">
                    <a:lumMod val="75000"/>
                  </a:schemeClr>
                </a:solidFill>
                <a:latin typeface="Times New Roman" panose="02020603050405020304" pitchFamily="18" charset="0"/>
                <a:cs typeface="Times New Roman" panose="02020603050405020304" pitchFamily="18" charset="0"/>
              </a:rPr>
              <a:t> se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determină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prin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înmulţirea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suprafeţei</a:t>
            </a:r>
            <a:r>
              <a:rPr lang="en-US" sz="2000" dirty="0">
                <a:solidFill>
                  <a:schemeClr val="accent1">
                    <a:lumMod val="75000"/>
                  </a:schemeClr>
                </a:solidFill>
                <a:latin typeface="Times New Roman" panose="02020603050405020304" pitchFamily="18" charset="0"/>
                <a:cs typeface="Times New Roman" panose="02020603050405020304" pitchFamily="18" charset="0"/>
              </a:rPr>
              <a:t> utile 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clădirii</a:t>
            </a:r>
            <a:r>
              <a:rPr lang="en-US" sz="2000" dirty="0">
                <a:solidFill>
                  <a:schemeClr val="accent1">
                    <a:lumMod val="75000"/>
                  </a:schemeClr>
                </a:solidFill>
                <a:latin typeface="Times New Roman" panose="02020603050405020304" pitchFamily="18" charset="0"/>
                <a:cs typeface="Times New Roman" panose="02020603050405020304" pitchFamily="18" charset="0"/>
              </a:rPr>
              <a:t> cu un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coeficient</a:t>
            </a:r>
            <a:r>
              <a:rPr lang="en-US" sz="2000"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transformare</a:t>
            </a:r>
            <a:r>
              <a:rPr lang="en-US" sz="2000" dirty="0">
                <a:solidFill>
                  <a:schemeClr val="accent1">
                    <a:lumMod val="75000"/>
                  </a:schemeClr>
                </a:solidFill>
                <a:latin typeface="Times New Roman" panose="02020603050405020304" pitchFamily="18" charset="0"/>
                <a:cs typeface="Times New Roman" panose="02020603050405020304" pitchFamily="18" charset="0"/>
              </a:rPr>
              <a:t> de 1,4. </a:t>
            </a: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cazul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unui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apartament</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amplasat</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într</a:t>
            </a:r>
            <a:r>
              <a:rPr lang="en-US" sz="2000" dirty="0">
                <a:solidFill>
                  <a:schemeClr val="accent1">
                    <a:lumMod val="75000"/>
                  </a:schemeClr>
                </a:solidFill>
                <a:latin typeface="Times New Roman" panose="02020603050405020304" pitchFamily="18" charset="0"/>
                <a:cs typeface="Times New Roman" panose="02020603050405020304" pitchFamily="18" charset="0"/>
              </a:rPr>
              <a:t>-un bloc cu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mai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mult</a:t>
            </a:r>
            <a:r>
              <a:rPr lang="en-US" sz="2000" dirty="0">
                <a:solidFill>
                  <a:schemeClr val="accent1">
                    <a:lumMod val="75000"/>
                  </a:schemeClr>
                </a:solidFill>
                <a:latin typeface="Times New Roman" panose="02020603050405020304" pitchFamily="18" charset="0"/>
                <a:cs typeface="Times New Roman" panose="02020603050405020304" pitchFamily="18" charset="0"/>
              </a:rPr>
              <a:t> de 3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niveluri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2000" dirty="0">
                <a:solidFill>
                  <a:schemeClr val="accent1">
                    <a:lumMod val="75000"/>
                  </a:schemeClr>
                </a:solidFill>
                <a:latin typeface="Times New Roman" panose="02020603050405020304" pitchFamily="18" charset="0"/>
                <a:cs typeface="Times New Roman" panose="02020603050405020304" pitchFamily="18" charset="0"/>
              </a:rPr>
              <a:t> 8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apartamente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coeficientul</a:t>
            </a:r>
            <a:r>
              <a:rPr lang="en-US" sz="2000"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corecţie</a:t>
            </a:r>
            <a:r>
              <a:rPr lang="en-US" sz="2000" dirty="0">
                <a:solidFill>
                  <a:schemeClr val="accent1">
                    <a:lumMod val="75000"/>
                  </a:schemeClr>
                </a:solidFill>
                <a:latin typeface="Times New Roman" panose="02020603050405020304" pitchFamily="18" charset="0"/>
                <a:cs typeface="Times New Roman" panose="02020603050405020304" pitchFamily="18" charset="0"/>
              </a:rPr>
              <a:t> se reduce cu 0,10. </a:t>
            </a:r>
          </a:p>
          <a:p>
            <a:pPr algn="just"/>
            <a:r>
              <a:rPr lang="en-US" sz="2000" dirty="0" err="1">
                <a:solidFill>
                  <a:schemeClr val="accent1">
                    <a:lumMod val="75000"/>
                  </a:schemeClr>
                </a:solidFill>
                <a:latin typeface="Times New Roman" panose="02020603050405020304" pitchFamily="18" charset="0"/>
                <a:cs typeface="Times New Roman" panose="02020603050405020304" pitchFamily="18" charset="0"/>
              </a:rPr>
              <a:t>Valoarea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impozabilă</a:t>
            </a:r>
            <a:r>
              <a:rPr lang="en-US" sz="2000" dirty="0">
                <a:solidFill>
                  <a:schemeClr val="accent1">
                    <a:lumMod val="75000"/>
                  </a:schemeClr>
                </a:solidFill>
                <a:latin typeface="Times New Roman" panose="02020603050405020304" pitchFamily="18" charset="0"/>
                <a:cs typeface="Times New Roman" panose="02020603050405020304" pitchFamily="18" charset="0"/>
              </a:rPr>
              <a:t> 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determinată</a:t>
            </a:r>
            <a:r>
              <a:rPr lang="en-US" sz="2000" dirty="0">
                <a:solidFill>
                  <a:schemeClr val="accent1">
                    <a:lumMod val="75000"/>
                  </a:schemeClr>
                </a:solidFill>
                <a:latin typeface="Times New Roman" panose="02020603050405020304" pitchFamily="18" charset="0"/>
                <a:cs typeface="Times New Roman" panose="02020603050405020304" pitchFamily="18" charset="0"/>
              </a:rPr>
              <a:t>, se reduce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funcţie</a:t>
            </a:r>
            <a:r>
              <a:rPr lang="en-US" sz="2000"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anul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terminării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acesteia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după</a:t>
            </a:r>
            <a:r>
              <a:rPr lang="en-US" sz="2000" dirty="0">
                <a:solidFill>
                  <a:schemeClr val="accent1">
                    <a:lumMod val="75000"/>
                  </a:schemeClr>
                </a:solidFill>
                <a:latin typeface="Times New Roman" panose="02020603050405020304" pitchFamily="18" charset="0"/>
                <a:cs typeface="Times New Roman" panose="02020603050405020304" pitchFamily="18" charset="0"/>
              </a:rPr>
              <a:t> cum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urmează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p>
          <a:p>
            <a:pPr algn="just">
              <a:buNone/>
            </a:pPr>
            <a:r>
              <a:rPr lang="en-US" sz="2000" dirty="0">
                <a:solidFill>
                  <a:schemeClr val="accent1">
                    <a:lumMod val="75000"/>
                  </a:schemeClr>
                </a:solidFill>
                <a:latin typeface="Times New Roman" panose="02020603050405020304" pitchFamily="18" charset="0"/>
                <a:cs typeface="Times New Roman" panose="02020603050405020304" pitchFamily="18" charset="0"/>
              </a:rPr>
              <a:t>a) cu 50%,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clădirea</a:t>
            </a:r>
            <a:r>
              <a:rPr lang="en-US" sz="2000" dirty="0">
                <a:solidFill>
                  <a:schemeClr val="accent1">
                    <a:lumMod val="75000"/>
                  </a:schemeClr>
                </a:solidFill>
                <a:latin typeface="Times New Roman" panose="02020603050405020304" pitchFamily="18" charset="0"/>
                <a:cs typeface="Times New Roman" panose="02020603050405020304" pitchFamily="18" charset="0"/>
              </a:rPr>
              <a:t> care are o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vechime</a:t>
            </a:r>
            <a:r>
              <a:rPr lang="en-US" sz="2000"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peste</a:t>
            </a:r>
            <a:r>
              <a:rPr lang="en-US" sz="2000" dirty="0">
                <a:solidFill>
                  <a:schemeClr val="accent1">
                    <a:lumMod val="75000"/>
                  </a:schemeClr>
                </a:solidFill>
                <a:latin typeface="Times New Roman" panose="02020603050405020304" pitchFamily="18" charset="0"/>
                <a:cs typeface="Times New Roman" panose="02020603050405020304" pitchFamily="18" charset="0"/>
              </a:rPr>
              <a:t> 100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ani</a:t>
            </a:r>
            <a:r>
              <a:rPr lang="en-US" sz="2000" dirty="0">
                <a:solidFill>
                  <a:schemeClr val="accent1">
                    <a:lumMod val="75000"/>
                  </a:schemeClr>
                </a:solidFill>
                <a:latin typeface="Times New Roman" panose="02020603050405020304" pitchFamily="18" charset="0"/>
                <a:cs typeface="Times New Roman" panose="02020603050405020304" pitchFamily="18" charset="0"/>
              </a:rPr>
              <a:t> la data de 1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ianuarie</a:t>
            </a:r>
            <a:r>
              <a:rPr lang="en-US" sz="2000" dirty="0">
                <a:solidFill>
                  <a:schemeClr val="accent1">
                    <a:lumMod val="75000"/>
                  </a:schemeClr>
                </a:solidFill>
                <a:latin typeface="Times New Roman" panose="02020603050405020304" pitchFamily="18" charset="0"/>
                <a:cs typeface="Times New Roman" panose="02020603050405020304" pitchFamily="18" charset="0"/>
              </a:rPr>
              <a:t> 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anului</a:t>
            </a:r>
            <a:r>
              <a:rPr lang="en-US" sz="2000" dirty="0">
                <a:solidFill>
                  <a:schemeClr val="accent1">
                    <a:lumMod val="75000"/>
                  </a:schemeClr>
                </a:solidFill>
                <a:latin typeface="Times New Roman" panose="02020603050405020304" pitchFamily="18" charset="0"/>
                <a:cs typeface="Times New Roman" panose="02020603050405020304" pitchFamily="18" charset="0"/>
              </a:rPr>
              <a:t> fiscal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referinţă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p>
          <a:p>
            <a:pPr algn="just">
              <a:buNone/>
            </a:pPr>
            <a:r>
              <a:rPr lang="en-US" sz="2000" dirty="0">
                <a:solidFill>
                  <a:schemeClr val="accent1">
                    <a:lumMod val="75000"/>
                  </a:schemeClr>
                </a:solidFill>
                <a:latin typeface="Times New Roman" panose="02020603050405020304" pitchFamily="18" charset="0"/>
                <a:cs typeface="Times New Roman" panose="02020603050405020304" pitchFamily="18" charset="0"/>
              </a:rPr>
              <a:t>b) cu 30%,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clădirea</a:t>
            </a:r>
            <a:r>
              <a:rPr lang="en-US" sz="2000" dirty="0">
                <a:solidFill>
                  <a:schemeClr val="accent1">
                    <a:lumMod val="75000"/>
                  </a:schemeClr>
                </a:solidFill>
                <a:latin typeface="Times New Roman" panose="02020603050405020304" pitchFamily="18" charset="0"/>
                <a:cs typeface="Times New Roman" panose="02020603050405020304" pitchFamily="18" charset="0"/>
              </a:rPr>
              <a:t> care are o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vechime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cuprinsă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între</a:t>
            </a:r>
            <a:r>
              <a:rPr lang="en-US" sz="2000" dirty="0">
                <a:solidFill>
                  <a:schemeClr val="accent1">
                    <a:lumMod val="75000"/>
                  </a:schemeClr>
                </a:solidFill>
                <a:latin typeface="Times New Roman" panose="02020603050405020304" pitchFamily="18" charset="0"/>
                <a:cs typeface="Times New Roman" panose="02020603050405020304" pitchFamily="18" charset="0"/>
              </a:rPr>
              <a:t> 50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2000" dirty="0">
                <a:solidFill>
                  <a:schemeClr val="accent1">
                    <a:lumMod val="75000"/>
                  </a:schemeClr>
                </a:solidFill>
                <a:latin typeface="Times New Roman" panose="02020603050405020304" pitchFamily="18" charset="0"/>
                <a:cs typeface="Times New Roman" panose="02020603050405020304" pitchFamily="18" charset="0"/>
              </a:rPr>
              <a:t> 100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inclusiv</a:t>
            </a:r>
            <a:r>
              <a:rPr lang="en-US" sz="2000" dirty="0">
                <a:solidFill>
                  <a:schemeClr val="accent1">
                    <a:lumMod val="75000"/>
                  </a:schemeClr>
                </a:solidFill>
                <a:latin typeface="Times New Roman" panose="02020603050405020304" pitchFamily="18" charset="0"/>
                <a:cs typeface="Times New Roman" panose="02020603050405020304" pitchFamily="18" charset="0"/>
              </a:rPr>
              <a:t>, la data de 1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ianuarie</a:t>
            </a:r>
            <a:r>
              <a:rPr lang="en-US" sz="2000" dirty="0">
                <a:solidFill>
                  <a:schemeClr val="accent1">
                    <a:lumMod val="75000"/>
                  </a:schemeClr>
                </a:solidFill>
                <a:latin typeface="Times New Roman" panose="02020603050405020304" pitchFamily="18" charset="0"/>
                <a:cs typeface="Times New Roman" panose="02020603050405020304" pitchFamily="18" charset="0"/>
              </a:rPr>
              <a:t> 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anului</a:t>
            </a:r>
            <a:r>
              <a:rPr lang="en-US" sz="2000" dirty="0">
                <a:solidFill>
                  <a:schemeClr val="accent1">
                    <a:lumMod val="75000"/>
                  </a:schemeClr>
                </a:solidFill>
                <a:latin typeface="Times New Roman" panose="02020603050405020304" pitchFamily="18" charset="0"/>
                <a:cs typeface="Times New Roman" panose="02020603050405020304" pitchFamily="18" charset="0"/>
              </a:rPr>
              <a:t> fiscal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referinţă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p>
          <a:p>
            <a:pPr algn="just">
              <a:buNone/>
            </a:pPr>
            <a:r>
              <a:rPr lang="en-US" sz="2000" dirty="0">
                <a:solidFill>
                  <a:schemeClr val="accent1">
                    <a:lumMod val="75000"/>
                  </a:schemeClr>
                </a:solidFill>
                <a:latin typeface="Times New Roman" panose="02020603050405020304" pitchFamily="18" charset="0"/>
                <a:cs typeface="Times New Roman" panose="02020603050405020304" pitchFamily="18" charset="0"/>
              </a:rPr>
              <a:t>c) cu 10%,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clădirea</a:t>
            </a:r>
            <a:r>
              <a:rPr lang="en-US" sz="2000" dirty="0">
                <a:solidFill>
                  <a:schemeClr val="accent1">
                    <a:lumMod val="75000"/>
                  </a:schemeClr>
                </a:solidFill>
                <a:latin typeface="Times New Roman" panose="02020603050405020304" pitchFamily="18" charset="0"/>
                <a:cs typeface="Times New Roman" panose="02020603050405020304" pitchFamily="18" charset="0"/>
              </a:rPr>
              <a:t> care are o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vechime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cuprinsă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între</a:t>
            </a:r>
            <a:r>
              <a:rPr lang="en-US" sz="2000" dirty="0">
                <a:solidFill>
                  <a:schemeClr val="accent1">
                    <a:lumMod val="75000"/>
                  </a:schemeClr>
                </a:solidFill>
                <a:latin typeface="Times New Roman" panose="02020603050405020304" pitchFamily="18" charset="0"/>
                <a:cs typeface="Times New Roman" panose="02020603050405020304" pitchFamily="18" charset="0"/>
              </a:rPr>
              <a:t> 30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2000" dirty="0">
                <a:solidFill>
                  <a:schemeClr val="accent1">
                    <a:lumMod val="75000"/>
                  </a:schemeClr>
                </a:solidFill>
                <a:latin typeface="Times New Roman" panose="02020603050405020304" pitchFamily="18" charset="0"/>
                <a:cs typeface="Times New Roman" panose="02020603050405020304" pitchFamily="18" charset="0"/>
              </a:rPr>
              <a:t> 50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inclusiv</a:t>
            </a:r>
            <a:r>
              <a:rPr lang="en-US" sz="2000" dirty="0">
                <a:solidFill>
                  <a:schemeClr val="accent1">
                    <a:lumMod val="75000"/>
                  </a:schemeClr>
                </a:solidFill>
                <a:latin typeface="Times New Roman" panose="02020603050405020304" pitchFamily="18" charset="0"/>
                <a:cs typeface="Times New Roman" panose="02020603050405020304" pitchFamily="18" charset="0"/>
              </a:rPr>
              <a:t>, la data de 1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ianuarie</a:t>
            </a:r>
            <a:r>
              <a:rPr lang="en-US" sz="2000" dirty="0">
                <a:solidFill>
                  <a:schemeClr val="accent1">
                    <a:lumMod val="75000"/>
                  </a:schemeClr>
                </a:solidFill>
                <a:latin typeface="Times New Roman" panose="02020603050405020304" pitchFamily="18" charset="0"/>
                <a:cs typeface="Times New Roman" panose="02020603050405020304" pitchFamily="18" charset="0"/>
              </a:rPr>
              <a:t> 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anului</a:t>
            </a:r>
            <a:r>
              <a:rPr lang="en-US" sz="2000" dirty="0">
                <a:solidFill>
                  <a:schemeClr val="accent1">
                    <a:lumMod val="75000"/>
                  </a:schemeClr>
                </a:solidFill>
                <a:latin typeface="Times New Roman" panose="02020603050405020304" pitchFamily="18" charset="0"/>
                <a:cs typeface="Times New Roman" panose="02020603050405020304" pitchFamily="18" charset="0"/>
              </a:rPr>
              <a:t> fiscal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referinţă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55619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071560"/>
          </a:xfrm>
        </p:spPr>
        <p:txBody>
          <a:bodyPr>
            <a:normAutofit/>
          </a:bodyPr>
          <a:lstStyle/>
          <a:p>
            <a:pPr algn="ctr"/>
            <a:r>
              <a:rPr lang="ro-RO" sz="2000" b="1" dirty="0">
                <a:latin typeface="Times New Roman" panose="02020603050405020304" pitchFamily="18" charset="0"/>
                <a:cs typeface="Times New Roman" panose="02020603050405020304" pitchFamily="18" charset="0"/>
              </a:rPr>
              <a:t> </a:t>
            </a:r>
            <a:r>
              <a:rPr lang="ro-RO" sz="2400" b="1" dirty="0">
                <a:latin typeface="Times New Roman" panose="02020603050405020304" pitchFamily="18" charset="0"/>
                <a:cs typeface="Times New Roman" panose="02020603050405020304" pitchFamily="18" charset="0"/>
              </a:rPr>
              <a:t>A. Impozitul și taxa pe clădiri</a:t>
            </a:r>
            <a:br>
              <a:rPr lang="ro-RO" sz="2400" b="1" dirty="0">
                <a:latin typeface="Times New Roman" panose="02020603050405020304" pitchFamily="18" charset="0"/>
                <a:cs typeface="Times New Roman" panose="02020603050405020304" pitchFamily="18" charset="0"/>
              </a:rPr>
            </a:br>
            <a:endParaRPr lang="en-US" sz="2400" dirty="0"/>
          </a:p>
        </p:txBody>
      </p:sp>
      <p:sp>
        <p:nvSpPr>
          <p:cNvPr id="3" name="Content Placeholder 2"/>
          <p:cNvSpPr>
            <a:spLocks noGrp="1"/>
          </p:cNvSpPr>
          <p:nvPr>
            <p:ph idx="1"/>
          </p:nvPr>
        </p:nvSpPr>
        <p:spPr>
          <a:xfrm>
            <a:off x="581192" y="1927952"/>
            <a:ext cx="11029615" cy="4538949"/>
          </a:xfrm>
        </p:spPr>
        <p:txBody>
          <a:bodyPr anchor="t">
            <a:normAutofit/>
          </a:bodyPr>
          <a:lstStyle/>
          <a:p>
            <a:pPr algn="just"/>
            <a:endParaRPr lang="ro-RO" sz="2000" dirty="0">
              <a:latin typeface="Times New Roman" panose="02020603050405020304" pitchFamily="18" charset="0"/>
              <a:cs typeface="Times New Roman" panose="02020603050405020304" pitchFamily="18" charset="0"/>
            </a:endParaRPr>
          </a:p>
          <a:p>
            <a:r>
              <a:rPr lang="en-US" sz="20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determinarea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valorii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impozabile</a:t>
            </a:r>
            <a:r>
              <a:rPr lang="en-US" sz="2000" dirty="0">
                <a:solidFill>
                  <a:schemeClr val="accent1">
                    <a:lumMod val="75000"/>
                  </a:schemeClr>
                </a:solidFill>
                <a:latin typeface="Times New Roman" panose="02020603050405020304" pitchFamily="18" charset="0"/>
                <a:cs typeface="Times New Roman" panose="02020603050405020304" pitchFamily="18" charset="0"/>
              </a:rPr>
              <a:t> 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clădirilor</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stabilită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baza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criteriilor</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valorilor</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prevăzute</a:t>
            </a:r>
            <a:r>
              <a:rPr lang="en-US" sz="2000" dirty="0">
                <a:solidFill>
                  <a:schemeClr val="accent1">
                    <a:lumMod val="75000"/>
                  </a:schemeClr>
                </a:solidFill>
                <a:latin typeface="Times New Roman" panose="02020603050405020304" pitchFamily="18" charset="0"/>
                <a:cs typeface="Times New Roman" panose="02020603050405020304" pitchFamily="18" charset="0"/>
              </a:rPr>
              <a:t> de art. 457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alin</a:t>
            </a:r>
            <a:r>
              <a:rPr lang="en-US" sz="2000" dirty="0">
                <a:solidFill>
                  <a:schemeClr val="accent1">
                    <a:lumMod val="75000"/>
                  </a:schemeClr>
                </a:solidFill>
                <a:latin typeface="Times New Roman" panose="02020603050405020304" pitchFamily="18" charset="0"/>
                <a:cs typeface="Times New Roman" panose="02020603050405020304" pitchFamily="18" charset="0"/>
              </a:rPr>
              <a:t>. (2) din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Codul</a:t>
            </a:r>
            <a:r>
              <a:rPr lang="en-US" sz="2000" dirty="0">
                <a:solidFill>
                  <a:schemeClr val="accent1">
                    <a:lumMod val="75000"/>
                  </a:schemeClr>
                </a:solidFill>
                <a:latin typeface="Times New Roman" panose="02020603050405020304" pitchFamily="18" charset="0"/>
                <a:cs typeface="Times New Roman" panose="02020603050405020304" pitchFamily="18" charset="0"/>
              </a:rPr>
              <a:t> fiscal, se au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vedere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instalaţiile</a:t>
            </a:r>
            <a:r>
              <a:rPr lang="en-US" sz="2000" dirty="0">
                <a:solidFill>
                  <a:schemeClr val="accent1">
                    <a:lumMod val="75000"/>
                  </a:schemeClr>
                </a:solidFill>
                <a:latin typeface="Times New Roman" panose="02020603050405020304" pitchFamily="18" charset="0"/>
                <a:cs typeface="Times New Roman" panose="02020603050405020304" pitchFamily="18" charset="0"/>
              </a:rPr>
              <a:t> cu care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este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dotată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respectiv</a:t>
            </a:r>
            <a:r>
              <a:rPr lang="en-US" sz="2000" dirty="0">
                <a:solidFill>
                  <a:schemeClr val="accent1">
                    <a:lumMod val="75000"/>
                  </a:schemeClr>
                </a:solidFill>
                <a:latin typeface="Times New Roman" panose="02020603050405020304" pitchFamily="18" charset="0"/>
                <a:cs typeface="Times New Roman" panose="02020603050405020304" pitchFamily="18" charset="0"/>
              </a:rPr>
              <a:t>:</a:t>
            </a:r>
          </a:p>
          <a:p>
            <a:pPr marL="0" indent="0">
              <a:buNone/>
            </a:pPr>
            <a:r>
              <a:rPr lang="en-US" sz="2000" dirty="0">
                <a:solidFill>
                  <a:schemeClr val="accent1">
                    <a:lumMod val="75000"/>
                  </a:schemeClr>
                </a:solidFill>
                <a:latin typeface="Times New Roman" panose="02020603050405020304" pitchFamily="18" charset="0"/>
                <a:cs typeface="Times New Roman" panose="02020603050405020304" pitchFamily="18" charset="0"/>
              </a:rPr>
              <a:t>    a) se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încadrează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ro-RO" sz="2000" dirty="0">
                <a:solidFill>
                  <a:schemeClr val="accent1">
                    <a:lumMod val="75000"/>
                  </a:schemeClr>
                </a:solidFill>
                <a:latin typeface="Times New Roman" panose="02020603050405020304" pitchFamily="18" charset="0"/>
                <a:cs typeface="Times New Roman" panose="02020603050405020304" pitchFamily="18" charset="0"/>
              </a:rPr>
              <a:t>în categoria clădirilor prevăzute cu instalații,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acele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sz="2000" dirty="0">
                <a:solidFill>
                  <a:schemeClr val="accent1">
                    <a:lumMod val="75000"/>
                  </a:schemeClr>
                </a:solidFill>
                <a:latin typeface="Times New Roman" panose="02020603050405020304" pitchFamily="18" charset="0"/>
                <a:cs typeface="Times New Roman" panose="02020603050405020304" pitchFamily="18" charset="0"/>
              </a:rPr>
              <a:t> care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sunt</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dotate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cumulativ</a:t>
            </a:r>
            <a:r>
              <a:rPr lang="en-US" sz="2000" dirty="0">
                <a:solidFill>
                  <a:schemeClr val="accent1">
                    <a:lumMod val="75000"/>
                  </a:schemeClr>
                </a:solidFill>
                <a:latin typeface="Times New Roman" panose="02020603050405020304" pitchFamily="18" charset="0"/>
                <a:cs typeface="Times New Roman" panose="02020603050405020304" pitchFamily="18" charset="0"/>
              </a:rPr>
              <a:t>, cu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instalaţii</a:t>
            </a:r>
            <a:r>
              <a:rPr lang="en-US" sz="2000"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apă</a:t>
            </a:r>
            <a:r>
              <a:rPr lang="en-US" sz="2000"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canalizare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electrice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2000"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încălzire</a:t>
            </a:r>
            <a:r>
              <a:rPr lang="ro-RO" sz="2000" dirty="0">
                <a:solidFill>
                  <a:schemeClr val="accent1">
                    <a:lumMod val="75000"/>
                  </a:schemeClr>
                </a:solidFill>
                <a:latin typeface="Times New Roman" panose="02020603050405020304" pitchFamily="18" charset="0"/>
                <a:cs typeface="Times New Roman" panose="02020603050405020304" pitchFamily="18" charset="0"/>
              </a:rPr>
              <a:t>;</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spcBef>
                <a:spcPts val="0"/>
              </a:spcBef>
              <a:spcAft>
                <a:spcPts val="0"/>
              </a:spcAft>
              <a:buNone/>
            </a:pPr>
            <a:r>
              <a:rPr lang="ro-RO"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a:solidFill>
                  <a:schemeClr val="accent1">
                    <a:lumMod val="75000"/>
                  </a:schemeClr>
                </a:solidFill>
                <a:latin typeface="Times New Roman" panose="02020603050405020304" pitchFamily="18" charset="0"/>
                <a:cs typeface="Times New Roman" panose="02020603050405020304" pitchFamily="18" charset="0"/>
              </a:rPr>
              <a:t> b) se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încadrează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ro-RO" sz="2000" dirty="0">
                <a:solidFill>
                  <a:schemeClr val="accent1">
                    <a:lumMod val="75000"/>
                  </a:schemeClr>
                </a:solidFill>
                <a:latin typeface="Times New Roman" panose="02020603050405020304" pitchFamily="18" charset="0"/>
                <a:cs typeface="Times New Roman" panose="02020603050405020304" pitchFamily="18" charset="0"/>
              </a:rPr>
              <a:t>în categoria clădirilor fără instalații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acele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sz="2000" dirty="0">
                <a:solidFill>
                  <a:schemeClr val="accent1">
                    <a:lumMod val="75000"/>
                  </a:schemeClr>
                </a:solidFill>
                <a:latin typeface="Times New Roman" panose="02020603050405020304" pitchFamily="18" charset="0"/>
                <a:cs typeface="Times New Roman" panose="02020603050405020304" pitchFamily="18" charset="0"/>
              </a:rPr>
              <a:t> care nu se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regăsesc</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explicaţiile</a:t>
            </a:r>
            <a:r>
              <a:rPr lang="en-US" sz="2000" dirty="0">
                <a:solidFill>
                  <a:schemeClr val="accent1">
                    <a:lumMod val="75000"/>
                  </a:schemeClr>
                </a:solidFill>
                <a:latin typeface="Times New Roman" panose="02020603050405020304" pitchFamily="18" charset="0"/>
                <a:cs typeface="Times New Roman" panose="02020603050405020304" pitchFamily="18" charset="0"/>
              </a:rPr>
              <a:t> de la lit. 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respectiv</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cele</a:t>
            </a:r>
            <a:r>
              <a:rPr lang="en-US" sz="2000" dirty="0">
                <a:solidFill>
                  <a:schemeClr val="accent1">
                    <a:lumMod val="75000"/>
                  </a:schemeClr>
                </a:solidFill>
                <a:latin typeface="Times New Roman" panose="02020603050405020304" pitchFamily="18" charset="0"/>
                <a:cs typeface="Times New Roman" panose="02020603050405020304" pitchFamily="18" charset="0"/>
              </a:rPr>
              <a:t> care nu au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niciuna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dintre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aceste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instalaţii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sau</a:t>
            </a:r>
            <a:r>
              <a:rPr lang="en-US" sz="2000" dirty="0">
                <a:solidFill>
                  <a:schemeClr val="accent1">
                    <a:lumMod val="75000"/>
                  </a:schemeClr>
                </a:solidFill>
                <a:latin typeface="Times New Roman" panose="02020603050405020304" pitchFamily="18" charset="0"/>
                <a:cs typeface="Times New Roman" panose="02020603050405020304" pitchFamily="18" charset="0"/>
              </a:rPr>
              <a:t> au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doar</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una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două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ori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trei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dintre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ele</a:t>
            </a:r>
            <a:r>
              <a:rPr lang="en-US" sz="2000" dirty="0">
                <a:solidFill>
                  <a:schemeClr val="accent1">
                    <a:lumMod val="75000"/>
                  </a:schemeClr>
                </a:solidFill>
                <a:latin typeface="Times New Roman" panose="02020603050405020304" pitchFamily="18" charset="0"/>
                <a:cs typeface="Times New Roman" panose="02020603050405020304" pitchFamily="18" charset="0"/>
              </a:rPr>
              <a:t>.</a:t>
            </a: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Menţiunea</a:t>
            </a:r>
            <a:r>
              <a:rPr lang="en-US" sz="2000" dirty="0">
                <a:solidFill>
                  <a:schemeClr val="accent1">
                    <a:lumMod val="75000"/>
                  </a:schemeClr>
                </a:solidFill>
                <a:latin typeface="Times New Roman" panose="02020603050405020304" pitchFamily="18" charset="0"/>
                <a:cs typeface="Times New Roman" panose="02020603050405020304" pitchFamily="18" charset="0"/>
              </a:rPr>
              <a:t> cu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privire</a:t>
            </a:r>
            <a:r>
              <a:rPr lang="en-US" sz="2000" dirty="0">
                <a:solidFill>
                  <a:schemeClr val="accent1">
                    <a:lumMod val="75000"/>
                  </a:schemeClr>
                </a:solidFill>
                <a:latin typeface="Times New Roman" panose="02020603050405020304" pitchFamily="18" charset="0"/>
                <a:cs typeface="Times New Roman" panose="02020603050405020304" pitchFamily="18" charset="0"/>
              </a:rPr>
              <a:t> la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existenţa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sau</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inexistenţa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instalaţiilor</a:t>
            </a:r>
            <a:r>
              <a:rPr lang="en-US" sz="2000" dirty="0">
                <a:solidFill>
                  <a:schemeClr val="accent1">
                    <a:lumMod val="75000"/>
                  </a:schemeClr>
                </a:solidFill>
                <a:latin typeface="Times New Roman" panose="02020603050405020304" pitchFamily="18" charset="0"/>
                <a:cs typeface="Times New Roman" panose="02020603050405020304" pitchFamily="18" charset="0"/>
              </a:rPr>
              <a:t> se face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prin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declaraţia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contribuabilului</a:t>
            </a:r>
            <a:r>
              <a:rPr lang="en-US" sz="2000" dirty="0">
                <a:solidFill>
                  <a:schemeClr val="accent1">
                    <a:lumMod val="75000"/>
                  </a:schemeClr>
                </a:solidFill>
                <a:latin typeface="Times New Roman" panose="02020603050405020304" pitchFamily="18" charset="0"/>
                <a:cs typeface="Times New Roman" panose="02020603050405020304" pitchFamily="18" charset="0"/>
              </a:rPr>
              <a:t>.</a:t>
            </a: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cazul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unei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cărei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pereţi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exteriori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sunt</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construiţi</a:t>
            </a:r>
            <a:r>
              <a:rPr lang="en-US" sz="2000" dirty="0">
                <a:solidFill>
                  <a:schemeClr val="accent1">
                    <a:lumMod val="75000"/>
                  </a:schemeClr>
                </a:solidFill>
                <a:latin typeface="Times New Roman" panose="02020603050405020304" pitchFamily="18" charset="0"/>
                <a:cs typeface="Times New Roman" panose="02020603050405020304" pitchFamily="18" charset="0"/>
              </a:rPr>
              <a:t> din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materiale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diferite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tipul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va</a:t>
            </a:r>
            <a:r>
              <a:rPr lang="en-US" sz="2000" dirty="0">
                <a:solidFill>
                  <a:schemeClr val="accent1">
                    <a:lumMod val="75000"/>
                  </a:schemeClr>
                </a:solidFill>
                <a:latin typeface="Times New Roman" panose="02020603050405020304" pitchFamily="18" charset="0"/>
                <a:cs typeface="Times New Roman" panose="02020603050405020304" pitchFamily="18" charset="0"/>
              </a:rPr>
              <a:t> fi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considerat</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cel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corespunzător</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materialului</a:t>
            </a:r>
            <a:r>
              <a:rPr lang="en-US" sz="2000" dirty="0">
                <a:solidFill>
                  <a:schemeClr val="accent1">
                    <a:lumMod val="75000"/>
                  </a:schemeClr>
                </a:solidFill>
                <a:latin typeface="Times New Roman" panose="02020603050405020304" pitchFamily="18" charset="0"/>
                <a:cs typeface="Times New Roman" panose="02020603050405020304" pitchFamily="18" charset="0"/>
              </a:rPr>
              <a:t> care are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ponderea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mai</a:t>
            </a:r>
            <a:r>
              <a:rPr lang="en-US" sz="2000" dirty="0">
                <a:solidFill>
                  <a:schemeClr val="accent1">
                    <a:lumMod val="75000"/>
                  </a:schemeClr>
                </a:solidFill>
                <a:latin typeface="Times New Roman" panose="02020603050405020304" pitchFamily="18" charset="0"/>
                <a:cs typeface="Times New Roman" panose="02020603050405020304" pitchFamily="18" charset="0"/>
              </a:rPr>
              <a:t> mare,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aşa</a:t>
            </a:r>
            <a:r>
              <a:rPr lang="en-US" sz="2000" dirty="0">
                <a:solidFill>
                  <a:schemeClr val="accent1">
                    <a:lumMod val="75000"/>
                  </a:schemeClr>
                </a:solidFill>
                <a:latin typeface="Times New Roman" panose="02020603050405020304" pitchFamily="18" charset="0"/>
                <a:cs typeface="Times New Roman" panose="02020603050405020304" pitchFamily="18" charset="0"/>
              </a:rPr>
              <a:t> cum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reiese</a:t>
            </a:r>
            <a:r>
              <a:rPr lang="en-US" sz="2000" dirty="0">
                <a:solidFill>
                  <a:schemeClr val="accent1">
                    <a:lumMod val="75000"/>
                  </a:schemeClr>
                </a:solidFill>
                <a:latin typeface="Times New Roman" panose="02020603050405020304" pitchFamily="18" charset="0"/>
                <a:cs typeface="Times New Roman" panose="02020603050405020304" pitchFamily="18" charset="0"/>
              </a:rPr>
              <a:t> din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proiectul</a:t>
            </a:r>
            <a:r>
              <a:rPr lang="en-US" sz="2000" dirty="0">
                <a:solidFill>
                  <a:schemeClr val="accent1">
                    <a:lumMod val="75000"/>
                  </a:schemeClr>
                </a:solidFill>
                <a:latin typeface="Times New Roman" panose="02020603050405020304" pitchFamily="18" charset="0"/>
                <a:cs typeface="Times New Roman" panose="02020603050405020304" pitchFamily="18" charset="0"/>
              </a:rPr>
              <a:t> care a stat la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baza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emiterii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autorizaţiei</a:t>
            </a:r>
            <a:r>
              <a:rPr lang="en-US" sz="2000"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construire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iar</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lipsa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acestuia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baza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declaraţiei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propria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răspundere</a:t>
            </a:r>
            <a:r>
              <a:rPr lang="en-US" sz="2000" dirty="0">
                <a:solidFill>
                  <a:schemeClr val="accent1">
                    <a:lumMod val="75000"/>
                  </a:schemeClr>
                </a:solidFill>
                <a:latin typeface="Times New Roman" panose="02020603050405020304" pitchFamily="18" charset="0"/>
                <a:cs typeface="Times New Roman" panose="02020603050405020304" pitchFamily="18" charset="0"/>
              </a:rPr>
              <a:t> a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contribuabilului</a:t>
            </a:r>
            <a:r>
              <a:rPr lang="en-US" sz="2000" dirty="0">
                <a:solidFill>
                  <a:schemeClr val="accent1">
                    <a:lumMod val="75000"/>
                  </a:schemeClr>
                </a:solidFill>
                <a:latin typeface="Times New Roman" panose="02020603050405020304" pitchFamily="18" charset="0"/>
                <a:cs typeface="Times New Roman" panose="02020603050405020304" pitchFamily="18" charset="0"/>
              </a:rPr>
              <a:t>.</a:t>
            </a:r>
          </a:p>
          <a:p>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3127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74780" cy="716741"/>
          </a:xfrm>
        </p:spPr>
        <p:txBody>
          <a:bodyPr anchor="t">
            <a:normAutofit/>
          </a:bodyPr>
          <a:lstStyle/>
          <a:p>
            <a:pPr algn="ctr"/>
            <a:r>
              <a:rPr lang="ro-RO" sz="2400" b="1" dirty="0">
                <a:latin typeface="Times New Roman" panose="02020603050405020304" pitchFamily="18" charset="0"/>
                <a:cs typeface="Times New Roman" panose="02020603050405020304" pitchFamily="18" charset="0"/>
              </a:rPr>
              <a:t>Dicționar termeni fiscali</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5252" y="1765739"/>
            <a:ext cx="11848071" cy="5013434"/>
          </a:xfrm>
        </p:spPr>
        <p:txBody>
          <a:bodyPr anchor="t">
            <a:noAutofit/>
          </a:bodyPr>
          <a:lstStyle/>
          <a:p>
            <a:pPr algn="just"/>
            <a:r>
              <a:rPr lang="en-US" sz="1600" b="1" dirty="0" err="1">
                <a:solidFill>
                  <a:schemeClr val="accent1">
                    <a:lumMod val="75000"/>
                  </a:schemeClr>
                </a:solidFill>
                <a:latin typeface="Times New Roman" panose="02020603050405020304" pitchFamily="18" charset="0"/>
                <a:cs typeface="Times New Roman" panose="02020603050405020304" pitchFamily="18" charset="0"/>
              </a:rPr>
              <a:t>activitate</a:t>
            </a:r>
            <a:r>
              <a:rPr lang="en-US" sz="1600" b="1" dirty="0">
                <a:solidFill>
                  <a:schemeClr val="accent1">
                    <a:lumMod val="75000"/>
                  </a:schemeClr>
                </a:solidFill>
                <a:latin typeface="Times New Roman" panose="02020603050405020304" pitchFamily="18" charset="0"/>
                <a:cs typeface="Times New Roman" panose="02020603050405020304" pitchFamily="18" charset="0"/>
              </a:rPr>
              <a:t> </a:t>
            </a:r>
            <a:r>
              <a:rPr lang="en-US" sz="1600" b="1" dirty="0" err="1">
                <a:solidFill>
                  <a:schemeClr val="accent1">
                    <a:lumMod val="75000"/>
                  </a:schemeClr>
                </a:solidFill>
                <a:latin typeface="Times New Roman" panose="02020603050405020304" pitchFamily="18" charset="0"/>
                <a:cs typeface="Times New Roman" panose="02020603050405020304" pitchFamily="18" charset="0"/>
              </a:rPr>
              <a:t>economică</a:t>
            </a:r>
            <a:r>
              <a:rPr lang="en-US" sz="1600" b="1"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ro-RO" sz="1600" dirty="0">
                <a:solidFill>
                  <a:schemeClr val="accent1">
                    <a:lumMod val="75000"/>
                  </a:schemeClr>
                </a:solidFill>
                <a:latin typeface="Times New Roman" panose="02020603050405020304" pitchFamily="18" charset="0"/>
                <a:cs typeface="Times New Roman" panose="02020603050405020304" pitchFamily="18" charset="0"/>
              </a:rPr>
              <a:t>reprezintă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orice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activitate</a:t>
            </a:r>
            <a:r>
              <a:rPr lang="en-US" sz="1600" dirty="0">
                <a:solidFill>
                  <a:schemeClr val="accent1">
                    <a:lumMod val="75000"/>
                  </a:schemeClr>
                </a:solidFill>
                <a:latin typeface="Times New Roman" panose="02020603050405020304" pitchFamily="18" charset="0"/>
                <a:cs typeface="Times New Roman" panose="02020603050405020304" pitchFamily="18" charset="0"/>
              </a:rPr>
              <a:t> care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constă</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furnizarea</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bunuri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servicii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și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lucrări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pe</a:t>
            </a:r>
            <a:r>
              <a:rPr lang="en-US" sz="1600" dirty="0">
                <a:solidFill>
                  <a:schemeClr val="accent1">
                    <a:lumMod val="75000"/>
                  </a:schemeClr>
                </a:solidFill>
                <a:latin typeface="Times New Roman" panose="02020603050405020304" pitchFamily="18" charset="0"/>
                <a:cs typeface="Times New Roman" panose="02020603050405020304" pitchFamily="18" charset="0"/>
              </a:rPr>
              <a:t> o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piață</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și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cuprinde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activitățile</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producție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comerț</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sau</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prestări</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servicii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activitățile</a:t>
            </a:r>
            <a:r>
              <a:rPr lang="en-US" sz="1600" dirty="0">
                <a:solidFill>
                  <a:schemeClr val="accent1">
                    <a:lumMod val="75000"/>
                  </a:schemeClr>
                </a:solidFill>
                <a:latin typeface="Times New Roman" panose="02020603050405020304" pitchFamily="18" charset="0"/>
                <a:cs typeface="Times New Roman" panose="02020603050405020304" pitchFamily="18" charset="0"/>
              </a:rPr>
              <a:t> extractive,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agricole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și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activitățile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profesiilor</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liberale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sau</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asimilate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acestora</a:t>
            </a:r>
            <a:r>
              <a:rPr lang="ro-RO"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inclusiv</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ro-RO" sz="1600" dirty="0">
                <a:solidFill>
                  <a:schemeClr val="accent1">
                    <a:lumMod val="75000"/>
                  </a:schemeClr>
                </a:solidFill>
                <a:latin typeface="Times New Roman" panose="02020603050405020304" pitchFamily="18" charset="0"/>
                <a:cs typeface="Times New Roman" panose="02020603050405020304" pitchFamily="18" charset="0"/>
              </a:rPr>
              <a:t>activitățile de birou;</a:t>
            </a:r>
          </a:p>
          <a:p>
            <a:pPr algn="just"/>
            <a:r>
              <a:rPr lang="en-US" sz="1600" b="1" dirty="0" err="1">
                <a:solidFill>
                  <a:schemeClr val="accent1">
                    <a:lumMod val="75000"/>
                  </a:schemeClr>
                </a:solidFill>
                <a:latin typeface="Times New Roman" panose="02020603050405020304" pitchFamily="18" charset="0"/>
                <a:cs typeface="Times New Roman" panose="02020603050405020304" pitchFamily="18" charset="0"/>
              </a:rPr>
              <a:t>impozit</a:t>
            </a:r>
            <a:r>
              <a:rPr lang="en-US" sz="1600" dirty="0">
                <a:solidFill>
                  <a:schemeClr val="accent1">
                    <a:lumMod val="75000"/>
                  </a:schemeClr>
                </a:solidFill>
                <a:latin typeface="Times New Roman" panose="02020603050405020304" pitchFamily="18" charset="0"/>
                <a:cs typeface="Times New Roman" panose="02020603050405020304" pitchFamily="18" charset="0"/>
              </a:rPr>
              <a:t> -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prelevare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obligatorie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indiferent</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denumire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realizată</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baza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legii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fără</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contraprestație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scopul</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satisfacerii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necesităților</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interes</a:t>
            </a:r>
            <a:r>
              <a:rPr lang="en-US" sz="1600" dirty="0">
                <a:solidFill>
                  <a:schemeClr val="accent1">
                    <a:lumMod val="75000"/>
                  </a:schemeClr>
                </a:solidFill>
                <a:latin typeface="Times New Roman" panose="02020603050405020304" pitchFamily="18" charset="0"/>
                <a:cs typeface="Times New Roman" panose="02020603050405020304" pitchFamily="18" charset="0"/>
              </a:rPr>
              <a:t> general</a:t>
            </a:r>
            <a:r>
              <a:rPr lang="ro-RO" sz="1600" dirty="0">
                <a:solidFill>
                  <a:schemeClr val="accent1">
                    <a:lumMod val="75000"/>
                  </a:schemeClr>
                </a:solidFill>
                <a:latin typeface="Times New Roman" panose="02020603050405020304" pitchFamily="18" charset="0"/>
                <a:cs typeface="Times New Roman" panose="02020603050405020304" pitchFamily="18" charset="0"/>
              </a:rPr>
              <a:t>;</a:t>
            </a:r>
          </a:p>
          <a:p>
            <a:pPr algn="just"/>
            <a:r>
              <a:rPr lang="en-US" sz="1600" b="1" dirty="0" err="1">
                <a:solidFill>
                  <a:schemeClr val="accent1">
                    <a:lumMod val="75000"/>
                  </a:schemeClr>
                </a:solidFill>
                <a:latin typeface="Times New Roman" panose="02020603050405020304" pitchFamily="18" charset="0"/>
                <a:cs typeface="Times New Roman" panose="02020603050405020304" pitchFamily="18" charset="0"/>
              </a:rPr>
              <a:t>taxă</a:t>
            </a:r>
            <a:r>
              <a:rPr lang="en-US" sz="1600" b="1"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prelevarea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obligatorie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indiferent</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denumire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realizată</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baza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legii</a:t>
            </a:r>
            <a:r>
              <a:rPr lang="en-US" sz="1600" dirty="0">
                <a:solidFill>
                  <a:schemeClr val="accent1">
                    <a:lumMod val="75000"/>
                  </a:schemeClr>
                </a:solidFill>
                <a:latin typeface="Times New Roman" panose="02020603050405020304" pitchFamily="18" charset="0"/>
                <a:cs typeface="Times New Roman" panose="02020603050405020304" pitchFamily="18" charset="0"/>
              </a:rPr>
              <a:t>, cu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ocazia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prestării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unor</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servicii</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către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instituții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sau</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autorități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publice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fără</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existența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unui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echivalent</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între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cuantumul</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taxei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și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valoarea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serviciului</a:t>
            </a:r>
            <a:endParaRPr lang="ro-RO" sz="1600" dirty="0">
              <a:solidFill>
                <a:schemeClr val="accent1">
                  <a:lumMod val="75000"/>
                </a:schemeClr>
              </a:solidFill>
              <a:latin typeface="Times New Roman" panose="02020603050405020304" pitchFamily="18" charset="0"/>
              <a:cs typeface="Times New Roman" panose="02020603050405020304" pitchFamily="18" charset="0"/>
            </a:endParaRPr>
          </a:p>
          <a:p>
            <a:pPr algn="just">
              <a:spcBef>
                <a:spcPts val="0"/>
              </a:spcBef>
              <a:spcAft>
                <a:spcPts val="0"/>
              </a:spcAft>
            </a:pPr>
            <a:r>
              <a:rPr lang="en-US" sz="1600" b="1" dirty="0" err="1">
                <a:solidFill>
                  <a:schemeClr val="accent1">
                    <a:lumMod val="75000"/>
                  </a:schemeClr>
                </a:solidFill>
                <a:latin typeface="Times New Roman" panose="02020603050405020304" pitchFamily="18" charset="0"/>
                <a:cs typeface="Times New Roman" panose="02020603050405020304" pitchFamily="18" charset="0"/>
              </a:rPr>
              <a:t>clădire</a:t>
            </a:r>
            <a:r>
              <a:rPr lang="en-US" sz="1600" dirty="0">
                <a:solidFill>
                  <a:schemeClr val="accent1">
                    <a:lumMod val="75000"/>
                  </a:schemeClr>
                </a:solidFill>
                <a:latin typeface="Times New Roman" panose="02020603050405020304" pitchFamily="18" charset="0"/>
                <a:cs typeface="Times New Roman" panose="02020603050405020304" pitchFamily="18" charset="0"/>
              </a:rPr>
              <a:t> -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orice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construcţie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situată</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deasupra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solului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1600" dirty="0">
                <a:solidFill>
                  <a:schemeClr val="accent1">
                    <a:lumMod val="75000"/>
                  </a:schemeClr>
                </a:solidFill>
                <a:latin typeface="Times New Roman" panose="02020603050405020304" pitchFamily="18" charset="0"/>
                <a:cs typeface="Times New Roman" panose="02020603050405020304" pitchFamily="18" charset="0"/>
              </a:rPr>
              <a:t>/</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sau</a:t>
            </a:r>
            <a:r>
              <a:rPr lang="en-US" sz="1600" dirty="0">
                <a:solidFill>
                  <a:schemeClr val="accent1">
                    <a:lumMod val="75000"/>
                  </a:schemeClr>
                </a:solidFill>
                <a:latin typeface="Times New Roman" panose="02020603050405020304" pitchFamily="18" charset="0"/>
                <a:cs typeface="Times New Roman" panose="02020603050405020304" pitchFamily="18" charset="0"/>
              </a:rPr>
              <a:t> sub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nivelul</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acestuia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indiferent</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denumirea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ori</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folosinţa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1600" dirty="0">
                <a:solidFill>
                  <a:schemeClr val="accent1">
                    <a:lumMod val="75000"/>
                  </a:schemeClr>
                </a:solidFill>
                <a:latin typeface="Times New Roman" panose="02020603050405020304" pitchFamily="18" charset="0"/>
                <a:cs typeface="Times New Roman" panose="02020603050405020304" pitchFamily="18" charset="0"/>
              </a:rPr>
              <a:t> care are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una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sau</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mai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multe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încăperi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ce</a:t>
            </a:r>
            <a:r>
              <a:rPr lang="en-US" sz="1600" dirty="0">
                <a:solidFill>
                  <a:schemeClr val="accent1">
                    <a:lumMod val="75000"/>
                  </a:schemeClr>
                </a:solidFill>
                <a:latin typeface="Times New Roman" panose="02020603050405020304" pitchFamily="18" charset="0"/>
                <a:cs typeface="Times New Roman" panose="02020603050405020304" pitchFamily="18" charset="0"/>
              </a:rPr>
              <a:t> pot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servi</a:t>
            </a:r>
            <a:r>
              <a:rPr lang="en-US" sz="1600" dirty="0">
                <a:solidFill>
                  <a:schemeClr val="accent1">
                    <a:lumMod val="75000"/>
                  </a:schemeClr>
                </a:solidFill>
                <a:latin typeface="Times New Roman" panose="02020603050405020304" pitchFamily="18" charset="0"/>
                <a:cs typeface="Times New Roman" panose="02020603050405020304" pitchFamily="18" charset="0"/>
              </a:rPr>
              <a:t> la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adăpostirea</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oameni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animale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obiecte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produse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materiale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instalaţii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echipamente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altele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asemenea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iar</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elementele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structurale</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bază</a:t>
            </a:r>
            <a:r>
              <a:rPr lang="en-US" sz="1600" dirty="0">
                <a:solidFill>
                  <a:schemeClr val="accent1">
                    <a:lumMod val="75000"/>
                  </a:schemeClr>
                </a:solidFill>
                <a:latin typeface="Times New Roman" panose="02020603050405020304" pitchFamily="18" charset="0"/>
                <a:cs typeface="Times New Roman" panose="02020603050405020304" pitchFamily="18" charset="0"/>
              </a:rPr>
              <a:t> ale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acesteia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sunt</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pereţii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acoperişul</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indiferent</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materialele</a:t>
            </a:r>
            <a:r>
              <a:rPr lang="en-US" sz="1600" dirty="0">
                <a:solidFill>
                  <a:schemeClr val="accent1">
                    <a:lumMod val="75000"/>
                  </a:schemeClr>
                </a:solidFill>
                <a:latin typeface="Times New Roman" panose="02020603050405020304" pitchFamily="18" charset="0"/>
                <a:cs typeface="Times New Roman" panose="02020603050405020304" pitchFamily="18" charset="0"/>
              </a:rPr>
              <a:t> din care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sunt</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construite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endParaRPr lang="ro-RO" sz="1600" dirty="0">
              <a:solidFill>
                <a:schemeClr val="accent1">
                  <a:lumMod val="75000"/>
                </a:schemeClr>
              </a:solidFill>
              <a:latin typeface="Times New Roman" panose="02020603050405020304" pitchFamily="18" charset="0"/>
              <a:cs typeface="Times New Roman" panose="02020603050405020304" pitchFamily="18" charset="0"/>
            </a:endParaRPr>
          </a:p>
          <a:p>
            <a:pPr algn="just">
              <a:spcBef>
                <a:spcPts val="0"/>
              </a:spcBef>
              <a:spcAft>
                <a:spcPts val="0"/>
              </a:spcAft>
            </a:pPr>
            <a:r>
              <a:rPr lang="en-US" sz="1600" b="1" dirty="0" err="1">
                <a:solidFill>
                  <a:schemeClr val="accent1">
                    <a:lumMod val="75000"/>
                  </a:schemeClr>
                </a:solidFill>
                <a:latin typeface="Times New Roman" panose="02020603050405020304" pitchFamily="18" charset="0"/>
                <a:cs typeface="Times New Roman" panose="02020603050405020304" pitchFamily="18" charset="0"/>
              </a:rPr>
              <a:t>clădire-anexă</a:t>
            </a:r>
            <a:r>
              <a:rPr lang="en-US" sz="1600" b="1"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sz="1600" dirty="0">
                <a:solidFill>
                  <a:schemeClr val="accent1">
                    <a:lumMod val="75000"/>
                  </a:schemeClr>
                </a:solidFill>
                <a:latin typeface="Times New Roman" panose="02020603050405020304" pitchFamily="18" charset="0"/>
                <a:cs typeface="Times New Roman" panose="02020603050405020304" pitchFamily="18" charset="0"/>
              </a:rPr>
              <a:t> situate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afara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clădirii</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locuit</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precum</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bucătării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grajduri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pivniţe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cămări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pătule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magazii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depozite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garaje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altele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asemenea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p>
          <a:p>
            <a:pPr algn="just">
              <a:spcBef>
                <a:spcPts val="0"/>
              </a:spcBef>
              <a:spcAft>
                <a:spcPts val="0"/>
              </a:spcAft>
            </a:pPr>
            <a:r>
              <a:rPr lang="en-US" sz="1600" b="1" dirty="0" err="1">
                <a:solidFill>
                  <a:schemeClr val="accent1">
                    <a:lumMod val="75000"/>
                  </a:schemeClr>
                </a:solidFill>
                <a:latin typeface="Times New Roman" panose="02020603050405020304" pitchFamily="18" charset="0"/>
                <a:cs typeface="Times New Roman" panose="02020603050405020304" pitchFamily="18" charset="0"/>
              </a:rPr>
              <a:t>clădire</a:t>
            </a:r>
            <a:r>
              <a:rPr lang="en-US" sz="1600" b="1" dirty="0">
                <a:solidFill>
                  <a:schemeClr val="accent1">
                    <a:lumMod val="75000"/>
                  </a:schemeClr>
                </a:solidFill>
                <a:latin typeface="Times New Roman" panose="02020603050405020304" pitchFamily="18" charset="0"/>
                <a:cs typeface="Times New Roman" panose="02020603050405020304" pitchFamily="18" charset="0"/>
              </a:rPr>
              <a:t> </a:t>
            </a:r>
            <a:r>
              <a:rPr lang="en-US" sz="1600" b="1" dirty="0" err="1">
                <a:solidFill>
                  <a:schemeClr val="accent1">
                    <a:lumMod val="75000"/>
                  </a:schemeClr>
                </a:solidFill>
                <a:latin typeface="Times New Roman" panose="02020603050405020304" pitchFamily="18" charset="0"/>
                <a:cs typeface="Times New Roman" panose="02020603050405020304" pitchFamily="18" charset="0"/>
              </a:rPr>
              <a:t>nerezidenţială</a:t>
            </a:r>
            <a:r>
              <a:rPr lang="en-US" sz="1600" b="1"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orice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clădire</a:t>
            </a:r>
            <a:r>
              <a:rPr lang="en-US" sz="1600" dirty="0">
                <a:solidFill>
                  <a:schemeClr val="accent1">
                    <a:lumMod val="75000"/>
                  </a:schemeClr>
                </a:solidFill>
                <a:latin typeface="Times New Roman" panose="02020603050405020304" pitchFamily="18" charset="0"/>
                <a:cs typeface="Times New Roman" panose="02020603050405020304" pitchFamily="18" charset="0"/>
              </a:rPr>
              <a:t> care nu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este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rezidenţială</a:t>
            </a:r>
            <a:r>
              <a:rPr lang="ro-RO"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acele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sz="1600" dirty="0">
                <a:solidFill>
                  <a:schemeClr val="accent1">
                    <a:lumMod val="75000"/>
                  </a:schemeClr>
                </a:solidFill>
                <a:latin typeface="Times New Roman" panose="02020603050405020304" pitchFamily="18" charset="0"/>
                <a:cs typeface="Times New Roman" panose="02020603050405020304" pitchFamily="18" charset="0"/>
              </a:rPr>
              <a:t> care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sunt</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folosite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activități</a:t>
            </a:r>
            <a:r>
              <a:rPr lang="en-US" sz="1600" dirty="0">
                <a:solidFill>
                  <a:schemeClr val="accent1">
                    <a:lumMod val="75000"/>
                  </a:schemeClr>
                </a:solidFill>
                <a:latin typeface="Times New Roman" panose="02020603050405020304" pitchFamily="18" charset="0"/>
                <a:cs typeface="Times New Roman" panose="02020603050405020304" pitchFamily="18" charset="0"/>
              </a:rPr>
              <a:t> administrative, </a:t>
            </a:r>
            <a:r>
              <a:rPr lang="ro-RO" sz="1600" dirty="0">
                <a:solidFill>
                  <a:schemeClr val="accent1">
                    <a:lumMod val="75000"/>
                  </a:schemeClr>
                </a:solidFill>
                <a:latin typeface="Times New Roman" panose="02020603050405020304" pitchFamily="18" charset="0"/>
                <a:cs typeface="Times New Roman" panose="02020603050405020304" pitchFamily="18" charset="0"/>
              </a:rPr>
              <a:t>de birou, </a:t>
            </a:r>
            <a:r>
              <a:rPr lang="en-US" sz="1600" dirty="0">
                <a:solidFill>
                  <a:schemeClr val="accent1">
                    <a:lumMod val="75000"/>
                  </a:schemeClr>
                </a:solidFill>
                <a:latin typeface="Times New Roman" panose="02020603050405020304" pitchFamily="18" charset="0"/>
                <a:cs typeface="Times New Roman" panose="02020603050405020304" pitchFamily="18" charset="0"/>
              </a:rPr>
              <a:t>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agrement</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comerciale</a:t>
            </a:r>
            <a:r>
              <a:rPr lang="en-US" sz="1600" dirty="0">
                <a:solidFill>
                  <a:schemeClr val="accent1">
                    <a:lumMod val="75000"/>
                  </a:schemeClr>
                </a:solidFill>
                <a:latin typeface="Times New Roman" panose="02020603050405020304" pitchFamily="18" charset="0"/>
                <a:cs typeface="Times New Roman" panose="02020603050405020304" pitchFamily="18" charset="0"/>
              </a:rPr>
              <a:t>, de cult,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cultură</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educație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financiar-bancare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industriale</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sănătate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sociale</a:t>
            </a:r>
            <a:r>
              <a:rPr lang="en-US" sz="1600" dirty="0">
                <a:solidFill>
                  <a:schemeClr val="accent1">
                    <a:lumMod val="75000"/>
                  </a:schemeClr>
                </a:solidFill>
                <a:latin typeface="Times New Roman" panose="02020603050405020304" pitchFamily="18" charset="0"/>
                <a:cs typeface="Times New Roman" panose="02020603050405020304" pitchFamily="18" charset="0"/>
              </a:rPr>
              <a:t>, sportive,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turistice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precum</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și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activități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similare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indiferent</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utilizare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și</a:t>
            </a:r>
            <a:r>
              <a:rPr lang="en-US" sz="1600" dirty="0">
                <a:solidFill>
                  <a:schemeClr val="accent1">
                    <a:lumMod val="75000"/>
                  </a:schemeClr>
                </a:solidFill>
                <a:latin typeface="Times New Roman" panose="02020603050405020304" pitchFamily="18" charset="0"/>
                <a:cs typeface="Times New Roman" panose="02020603050405020304" pitchFamily="18" charset="0"/>
              </a:rPr>
              <a:t>/</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sau</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denumire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fără</a:t>
            </a:r>
            <a:r>
              <a:rPr lang="en-US" sz="1600" dirty="0">
                <a:solidFill>
                  <a:schemeClr val="accent1">
                    <a:lumMod val="75000"/>
                  </a:schemeClr>
                </a:solidFill>
                <a:latin typeface="Times New Roman" panose="02020603050405020304" pitchFamily="18" charset="0"/>
                <a:cs typeface="Times New Roman" panose="02020603050405020304" pitchFamily="18" charset="0"/>
              </a:rPr>
              <a:t> ca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aceasta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să</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intre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categoria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clădirilor</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rezidențiale</a:t>
            </a:r>
            <a:r>
              <a:rPr lang="ro-RO" sz="1600" dirty="0">
                <a:solidFill>
                  <a:schemeClr val="accent1">
                    <a:lumMod val="75000"/>
                  </a:schemeClr>
                </a:solidFill>
                <a:latin typeface="Times New Roman" panose="02020603050405020304" pitchFamily="18" charset="0"/>
                <a:cs typeface="Times New Roman" panose="02020603050405020304" pitchFamily="18" charset="0"/>
              </a:rPr>
              <a:t>)</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p>
          <a:p>
            <a:pPr algn="just">
              <a:spcBef>
                <a:spcPts val="0"/>
              </a:spcBef>
              <a:spcAft>
                <a:spcPts val="0"/>
              </a:spcAft>
            </a:pPr>
            <a:r>
              <a:rPr lang="en-US" sz="1600" b="1" dirty="0" err="1">
                <a:solidFill>
                  <a:schemeClr val="accent1">
                    <a:lumMod val="75000"/>
                  </a:schemeClr>
                </a:solidFill>
                <a:latin typeface="Times New Roman" panose="02020603050405020304" pitchFamily="18" charset="0"/>
                <a:cs typeface="Times New Roman" panose="02020603050405020304" pitchFamily="18" charset="0"/>
              </a:rPr>
              <a:t>clădire</a:t>
            </a:r>
            <a:r>
              <a:rPr lang="en-US" sz="1600" b="1" dirty="0">
                <a:solidFill>
                  <a:schemeClr val="accent1">
                    <a:lumMod val="75000"/>
                  </a:schemeClr>
                </a:solidFill>
                <a:latin typeface="Times New Roman" panose="02020603050405020304" pitchFamily="18" charset="0"/>
                <a:cs typeface="Times New Roman" panose="02020603050405020304" pitchFamily="18" charset="0"/>
              </a:rPr>
              <a:t> </a:t>
            </a:r>
            <a:r>
              <a:rPr lang="en-US" sz="1600" b="1" dirty="0" err="1">
                <a:solidFill>
                  <a:schemeClr val="accent1">
                    <a:lumMod val="75000"/>
                  </a:schemeClr>
                </a:solidFill>
                <a:latin typeface="Times New Roman" panose="02020603050405020304" pitchFamily="18" charset="0"/>
                <a:cs typeface="Times New Roman" panose="02020603050405020304" pitchFamily="18" charset="0"/>
              </a:rPr>
              <a:t>rezidenţială</a:t>
            </a:r>
            <a:r>
              <a:rPr lang="en-US" sz="1600" b="1"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construcţie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alcătuită</a:t>
            </a:r>
            <a:r>
              <a:rPr lang="en-US" sz="1600" dirty="0">
                <a:solidFill>
                  <a:schemeClr val="accent1">
                    <a:lumMod val="75000"/>
                  </a:schemeClr>
                </a:solidFill>
                <a:latin typeface="Times New Roman" panose="02020603050405020304" pitchFamily="18" charset="0"/>
                <a:cs typeface="Times New Roman" panose="02020603050405020304" pitchFamily="18" charset="0"/>
              </a:rPr>
              <a:t> din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una</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sau</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mai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multe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camere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folosite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locuit</a:t>
            </a:r>
            <a:r>
              <a:rPr lang="en-US" sz="1600" dirty="0">
                <a:solidFill>
                  <a:schemeClr val="accent1">
                    <a:lumMod val="75000"/>
                  </a:schemeClr>
                </a:solidFill>
                <a:latin typeface="Times New Roman" panose="02020603050405020304" pitchFamily="18" charset="0"/>
                <a:cs typeface="Times New Roman" panose="02020603050405020304" pitchFamily="18" charset="0"/>
              </a:rPr>
              <a:t>, cu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dependinţele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dotările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utilităţile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necesare</a:t>
            </a:r>
            <a:r>
              <a:rPr lang="en-US" sz="1600" dirty="0">
                <a:solidFill>
                  <a:schemeClr val="accent1">
                    <a:lumMod val="75000"/>
                  </a:schemeClr>
                </a:solidFill>
                <a:latin typeface="Times New Roman" panose="02020603050405020304" pitchFamily="18" charset="0"/>
                <a:cs typeface="Times New Roman" panose="02020603050405020304" pitchFamily="18" charset="0"/>
              </a:rPr>
              <a:t>, care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satisface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cerinţele</a:t>
            </a:r>
            <a:r>
              <a:rPr lang="en-US" sz="1600" dirty="0">
                <a:solidFill>
                  <a:schemeClr val="accent1">
                    <a:lumMod val="75000"/>
                  </a:schemeClr>
                </a:solidFill>
                <a:latin typeface="Times New Roman" panose="02020603050405020304" pitchFamily="18" charset="0"/>
                <a:cs typeface="Times New Roman" panose="02020603050405020304" pitchFamily="18" charset="0"/>
              </a:rPr>
              <a:t> de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locuit</a:t>
            </a:r>
            <a:r>
              <a:rPr lang="en-US" sz="1600" dirty="0">
                <a:solidFill>
                  <a:schemeClr val="accent1">
                    <a:lumMod val="75000"/>
                  </a:schemeClr>
                </a:solidFill>
                <a:latin typeface="Times New Roman" panose="02020603050405020304" pitchFamily="18" charset="0"/>
                <a:cs typeface="Times New Roman" panose="02020603050405020304" pitchFamily="18" charset="0"/>
              </a:rPr>
              <a:t> ale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unei</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persoane</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sau</a:t>
            </a:r>
            <a:r>
              <a:rPr lang="en-US" sz="1600" dirty="0">
                <a:solidFill>
                  <a:schemeClr val="accent1">
                    <a:lumMod val="75000"/>
                  </a:schemeClr>
                </a:solidFill>
                <a:latin typeface="Times New Roman" panose="02020603050405020304" pitchFamily="18" charset="0"/>
                <a:cs typeface="Times New Roman" panose="02020603050405020304" pitchFamily="18" charset="0"/>
              </a:rPr>
              <a:t> </a:t>
            </a:r>
            <a:r>
              <a:rPr lang="en-US" sz="1600" dirty="0" err="1">
                <a:solidFill>
                  <a:schemeClr val="accent1">
                    <a:lumMod val="75000"/>
                  </a:schemeClr>
                </a:solidFill>
                <a:latin typeface="Times New Roman" panose="02020603050405020304" pitchFamily="18" charset="0"/>
                <a:cs typeface="Times New Roman" panose="02020603050405020304" pitchFamily="18" charset="0"/>
              </a:rPr>
              <a:t>familii</a:t>
            </a:r>
            <a:r>
              <a:rPr lang="ro-RO" sz="1600" dirty="0">
                <a:solidFill>
                  <a:schemeClr val="accent1">
                    <a:lumMod val="75000"/>
                  </a:schemeClr>
                </a:solidFill>
                <a:latin typeface="Times New Roman" panose="02020603050405020304" pitchFamily="18" charset="0"/>
                <a:cs typeface="Times New Roman" panose="02020603050405020304" pitchFamily="18" charset="0"/>
              </a:rPr>
              <a:t>.</a:t>
            </a:r>
            <a:endParaRPr lang="en-US" sz="1600"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89656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071560"/>
          </a:xfrm>
        </p:spPr>
        <p:txBody>
          <a:bodyPr>
            <a:normAutofit/>
          </a:bodyPr>
          <a:lstStyle/>
          <a:p>
            <a:pPr algn="ctr"/>
            <a:r>
              <a:rPr lang="ro-RO" sz="2000" b="1" dirty="0">
                <a:latin typeface="Times New Roman" panose="02020603050405020304" pitchFamily="18" charset="0"/>
                <a:cs typeface="Times New Roman" panose="02020603050405020304" pitchFamily="18" charset="0"/>
              </a:rPr>
              <a:t> </a:t>
            </a:r>
            <a:r>
              <a:rPr lang="ro-RO" sz="2400" b="1" dirty="0">
                <a:latin typeface="Times New Roman" panose="02020603050405020304" pitchFamily="18" charset="0"/>
                <a:cs typeface="Times New Roman" panose="02020603050405020304" pitchFamily="18" charset="0"/>
              </a:rPr>
              <a:t>A. Impozitul și taxa pe clădiri</a:t>
            </a:r>
            <a:br>
              <a:rPr lang="ro-RO" sz="2400" b="1" dirty="0">
                <a:latin typeface="Times New Roman" panose="02020603050405020304" pitchFamily="18" charset="0"/>
                <a:cs typeface="Times New Roman" panose="02020603050405020304" pitchFamily="18" charset="0"/>
              </a:rPr>
            </a:br>
            <a:endParaRPr lang="en-US" sz="2400" dirty="0"/>
          </a:p>
        </p:txBody>
      </p:sp>
      <p:sp>
        <p:nvSpPr>
          <p:cNvPr id="3" name="Content Placeholder 2"/>
          <p:cNvSpPr>
            <a:spLocks noGrp="1"/>
          </p:cNvSpPr>
          <p:nvPr>
            <p:ph idx="1"/>
          </p:nvPr>
        </p:nvSpPr>
        <p:spPr>
          <a:xfrm>
            <a:off x="581192" y="1927952"/>
            <a:ext cx="11029615" cy="4538949"/>
          </a:xfrm>
        </p:spPr>
        <p:txBody>
          <a:bodyPr anchor="t">
            <a:normAutofit fontScale="25000" lnSpcReduction="20000"/>
          </a:bodyPr>
          <a:lstStyle/>
          <a:p>
            <a:r>
              <a:rPr lang="ro-RO" sz="6400" b="1" dirty="0">
                <a:solidFill>
                  <a:schemeClr val="accent1">
                    <a:lumMod val="75000"/>
                  </a:schemeClr>
                </a:solidFill>
                <a:latin typeface="Times New Roman" panose="02020603050405020304" pitchFamily="18" charset="0"/>
                <a:cs typeface="Times New Roman" panose="02020603050405020304" pitchFamily="18" charset="0"/>
              </a:rPr>
              <a:t>Exemplu  de calcul a impozitului pentru o clădire care are în componență parter -60mp, mansardă-50mp și subsol -15mp, situată în zona A a localității:</a:t>
            </a:r>
          </a:p>
          <a:p>
            <a:pPr marL="0" indent="0">
              <a:buNone/>
            </a:pPr>
            <a:r>
              <a:rPr lang="ro-RO" sz="6400" b="1" u="sng" dirty="0">
                <a:latin typeface="Times New Roman" panose="02020603050405020304" pitchFamily="18" charset="0"/>
                <a:cs typeface="Times New Roman" panose="02020603050405020304" pitchFamily="18" charset="0"/>
              </a:rPr>
              <a:t>I </a:t>
            </a:r>
            <a:r>
              <a:rPr lang="ro-RO" sz="6400" b="1" u="sng" dirty="0">
                <a:solidFill>
                  <a:schemeClr val="accent1">
                    <a:lumMod val="75000"/>
                  </a:schemeClr>
                </a:solidFill>
                <a:latin typeface="Times New Roman" panose="02020603050405020304" pitchFamily="18" charset="0"/>
                <a:cs typeface="Times New Roman" panose="02020603050405020304" pitchFamily="18" charset="0"/>
              </a:rPr>
              <a:t>Clădire prevăzută cu instalații:</a:t>
            </a:r>
          </a:p>
          <a:p>
            <a:pPr marL="0" indent="0" algn="just">
              <a:spcBef>
                <a:spcPts val="0"/>
              </a:spcBef>
              <a:spcAft>
                <a:spcPts val="0"/>
              </a:spcAft>
              <a:buNone/>
            </a:pPr>
            <a:r>
              <a:rPr lang="ro-RO" sz="6400" dirty="0">
                <a:solidFill>
                  <a:schemeClr val="accent1">
                    <a:lumMod val="75000"/>
                  </a:schemeClr>
                </a:solidFill>
                <a:latin typeface="Times New Roman" panose="02020603050405020304" pitchFamily="18" charset="0"/>
                <a:cs typeface="Times New Roman" panose="02020603050405020304" pitchFamily="18" charset="0"/>
              </a:rPr>
              <a:t>a) parter: 60mp</a:t>
            </a:r>
            <a:r>
              <a:rPr lang="ro-RO" sz="5600" dirty="0">
                <a:solidFill>
                  <a:schemeClr val="accent1"/>
                </a:solidFill>
                <a:latin typeface="Times New Roman" panose="02020603050405020304" pitchFamily="18" charset="0"/>
                <a:cs typeface="Times New Roman" panose="02020603050405020304" pitchFamily="18" charset="0"/>
              </a:rPr>
              <a:t>*</a:t>
            </a:r>
            <a:r>
              <a:rPr lang="fr-FR" sz="5600" dirty="0">
                <a:solidFill>
                  <a:schemeClr val="accent1"/>
                </a:solidFill>
                <a:latin typeface="Times New Roman" panose="02020603050405020304" pitchFamily="18" charset="0"/>
                <a:cs typeface="Times New Roman" panose="02020603050405020304" pitchFamily="18" charset="0"/>
              </a:rPr>
              <a:t> 11</a:t>
            </a:r>
            <a:r>
              <a:rPr lang="ro-RO" sz="5600" dirty="0">
                <a:solidFill>
                  <a:schemeClr val="accent1"/>
                </a:solidFill>
                <a:latin typeface="Times New Roman" panose="02020603050405020304" pitchFamily="18" charset="0"/>
                <a:cs typeface="Times New Roman" panose="02020603050405020304" pitchFamily="18" charset="0"/>
              </a:rPr>
              <a:t>86,48 </a:t>
            </a:r>
            <a:r>
              <a:rPr lang="ro-RO" sz="6400" dirty="0">
                <a:solidFill>
                  <a:schemeClr val="accent1">
                    <a:lumMod val="75000"/>
                  </a:schemeClr>
                </a:solidFill>
                <a:latin typeface="Times New Roman" panose="02020603050405020304" pitchFamily="18" charset="0"/>
                <a:cs typeface="Times New Roman" panose="02020603050405020304" pitchFamily="18" charset="0"/>
              </a:rPr>
              <a:t>(norma prevăzută de lege)*2,5(coeficient zonă)*0,09%(cota de impozitare)= 160 lei </a:t>
            </a:r>
          </a:p>
          <a:p>
            <a:pPr marL="0" indent="0" algn="just">
              <a:spcBef>
                <a:spcPts val="0"/>
              </a:spcBef>
              <a:spcAft>
                <a:spcPts val="0"/>
              </a:spcAft>
              <a:buNone/>
            </a:pPr>
            <a:r>
              <a:rPr lang="ro-RO" sz="6400" dirty="0">
                <a:solidFill>
                  <a:schemeClr val="accent1">
                    <a:lumMod val="75000"/>
                  </a:schemeClr>
                </a:solidFill>
                <a:latin typeface="Times New Roman" panose="02020603050405020304" pitchFamily="18" charset="0"/>
                <a:cs typeface="Times New Roman" panose="02020603050405020304" pitchFamily="18" charset="0"/>
              </a:rPr>
              <a:t>b) </a:t>
            </a:r>
            <a:r>
              <a:rPr lang="en-US" sz="6400" dirty="0" err="1">
                <a:solidFill>
                  <a:schemeClr val="accent1">
                    <a:lumMod val="75000"/>
                  </a:schemeClr>
                </a:solidFill>
                <a:latin typeface="Times New Roman" panose="02020603050405020304" pitchFamily="18" charset="0"/>
                <a:cs typeface="Times New Roman" panose="02020603050405020304" pitchFamily="18" charset="0"/>
              </a:rPr>
              <a:t>mansarda</a:t>
            </a:r>
            <a:r>
              <a:rPr lang="ro-RO" sz="6400" dirty="0">
                <a:solidFill>
                  <a:schemeClr val="accent1">
                    <a:lumMod val="75000"/>
                  </a:schemeClr>
                </a:solidFill>
                <a:latin typeface="Times New Roman" panose="02020603050405020304" pitchFamily="18" charset="0"/>
                <a:cs typeface="Times New Roman" panose="02020603050405020304" pitchFamily="18" charset="0"/>
              </a:rPr>
              <a:t> :Impozitul pe clădiri reprezintă </a:t>
            </a:r>
            <a:r>
              <a:rPr lang="en-US" sz="6400" dirty="0">
                <a:solidFill>
                  <a:schemeClr val="accent1">
                    <a:lumMod val="75000"/>
                  </a:schemeClr>
                </a:solidFill>
                <a:latin typeface="Times New Roman" panose="02020603050405020304" pitchFamily="18" charset="0"/>
                <a:cs typeface="Times New Roman" panose="02020603050405020304" pitchFamily="18" charset="0"/>
              </a:rPr>
              <a:t>75% din </a:t>
            </a:r>
            <a:r>
              <a:rPr lang="ro-RO" sz="6400" dirty="0">
                <a:solidFill>
                  <a:schemeClr val="accent1">
                    <a:lumMod val="75000"/>
                  </a:schemeClr>
                </a:solidFill>
                <a:latin typeface="Times New Roman" panose="02020603050405020304" pitchFamily="18" charset="0"/>
                <a:cs typeface="Times New Roman" panose="02020603050405020304" pitchFamily="18" charset="0"/>
              </a:rPr>
              <a:t>norma prevăzută de lege</a:t>
            </a:r>
            <a:r>
              <a:rPr lang="en-US" sz="6400" dirty="0">
                <a:solidFill>
                  <a:schemeClr val="accent1">
                    <a:lumMod val="75000"/>
                  </a:schemeClr>
                </a:solidFill>
                <a:latin typeface="Times New Roman" panose="02020603050405020304" pitchFamily="18" charset="0"/>
                <a:cs typeface="Times New Roman" panose="02020603050405020304" pitchFamily="18" charset="0"/>
              </a:rPr>
              <a:t> </a:t>
            </a:r>
            <a:r>
              <a:rPr lang="ro-RO" sz="6400" dirty="0">
                <a:solidFill>
                  <a:schemeClr val="accent1">
                    <a:lumMod val="75000"/>
                  </a:schemeClr>
                </a:solidFill>
                <a:latin typeface="Times New Roman" panose="02020603050405020304" pitchFamily="18" charset="0"/>
                <a:cs typeface="Times New Roman" panose="02020603050405020304" pitchFamily="18" charset="0"/>
              </a:rPr>
              <a:t>aplicată </a:t>
            </a:r>
            <a:r>
              <a:rPr lang="en-US" sz="6400" dirty="0" err="1">
                <a:solidFill>
                  <a:schemeClr val="accent1">
                    <a:lumMod val="75000"/>
                  </a:schemeClr>
                </a:solidFill>
                <a:latin typeface="Times New Roman" panose="02020603050405020304" pitchFamily="18" charset="0"/>
                <a:cs typeface="Times New Roman" panose="02020603050405020304" pitchFamily="18" charset="0"/>
              </a:rPr>
              <a:t>cladirii</a:t>
            </a:r>
            <a:r>
              <a:rPr lang="en-US" sz="6400" dirty="0">
                <a:solidFill>
                  <a:schemeClr val="accent1">
                    <a:lumMod val="75000"/>
                  </a:schemeClr>
                </a:solidFill>
                <a:latin typeface="Times New Roman" panose="02020603050405020304" pitchFamily="18" charset="0"/>
                <a:cs typeface="Times New Roman" panose="02020603050405020304" pitchFamily="18" charset="0"/>
              </a:rPr>
              <a:t>: 50 </a:t>
            </a:r>
            <a:r>
              <a:rPr lang="en-US" sz="6400" dirty="0" err="1">
                <a:solidFill>
                  <a:schemeClr val="accent1">
                    <a:lumMod val="75000"/>
                  </a:schemeClr>
                </a:solidFill>
                <a:latin typeface="Times New Roman" panose="02020603050405020304" pitchFamily="18" charset="0"/>
                <a:cs typeface="Times New Roman" panose="02020603050405020304" pitchFamily="18" charset="0"/>
              </a:rPr>
              <a:t>mp</a:t>
            </a:r>
            <a:r>
              <a:rPr lang="ro-RO" sz="6400" dirty="0">
                <a:solidFill>
                  <a:schemeClr val="accent1">
                    <a:lumMod val="75000"/>
                  </a:schemeClr>
                </a:solidFill>
                <a:latin typeface="Times New Roman" panose="02020603050405020304" pitchFamily="18" charset="0"/>
                <a:cs typeface="Times New Roman" panose="02020603050405020304" pitchFamily="18" charset="0"/>
              </a:rPr>
              <a:t> </a:t>
            </a:r>
            <a:r>
              <a:rPr lang="en-US" sz="5600" dirty="0">
                <a:solidFill>
                  <a:schemeClr val="accent1"/>
                </a:solidFill>
                <a:latin typeface="Times New Roman" panose="02020603050405020304" pitchFamily="18" charset="0"/>
                <a:cs typeface="Times New Roman" panose="02020603050405020304" pitchFamily="18" charset="0"/>
              </a:rPr>
              <a:t>*</a:t>
            </a:r>
            <a:r>
              <a:rPr lang="fr-FR" sz="5600" b="1" dirty="0">
                <a:solidFill>
                  <a:schemeClr val="accent1"/>
                </a:solidFill>
                <a:latin typeface="Times New Roman" panose="02020603050405020304" pitchFamily="18" charset="0"/>
                <a:cs typeface="Times New Roman" panose="02020603050405020304" pitchFamily="18" charset="0"/>
              </a:rPr>
              <a:t> </a:t>
            </a:r>
            <a:r>
              <a:rPr lang="fr-FR" sz="5600" dirty="0">
                <a:solidFill>
                  <a:schemeClr val="accent1"/>
                </a:solidFill>
                <a:latin typeface="Times New Roman" panose="02020603050405020304" pitchFamily="18" charset="0"/>
                <a:cs typeface="Times New Roman" panose="02020603050405020304" pitchFamily="18" charset="0"/>
              </a:rPr>
              <a:t>11</a:t>
            </a:r>
            <a:r>
              <a:rPr lang="ro-RO" sz="5600" dirty="0">
                <a:solidFill>
                  <a:schemeClr val="accent1"/>
                </a:solidFill>
                <a:latin typeface="Times New Roman" panose="02020603050405020304" pitchFamily="18" charset="0"/>
                <a:cs typeface="Times New Roman" panose="02020603050405020304" pitchFamily="18" charset="0"/>
              </a:rPr>
              <a:t>86,48 </a:t>
            </a:r>
            <a:r>
              <a:rPr lang="ro-RO" sz="6400" dirty="0">
                <a:solidFill>
                  <a:schemeClr val="accent1">
                    <a:lumMod val="75000"/>
                  </a:schemeClr>
                </a:solidFill>
                <a:latin typeface="Times New Roman" panose="02020603050405020304" pitchFamily="18" charset="0"/>
                <a:cs typeface="Times New Roman" panose="02020603050405020304" pitchFamily="18" charset="0"/>
              </a:rPr>
              <a:t>(norma prevăzută de lege)</a:t>
            </a:r>
            <a:r>
              <a:rPr lang="en-US" sz="6400" dirty="0">
                <a:solidFill>
                  <a:schemeClr val="accent1">
                    <a:lumMod val="75000"/>
                  </a:schemeClr>
                </a:solidFill>
                <a:latin typeface="Times New Roman" panose="02020603050405020304" pitchFamily="18" charset="0"/>
                <a:cs typeface="Times New Roman" panose="02020603050405020304" pitchFamily="18" charset="0"/>
              </a:rPr>
              <a:t>*2,5</a:t>
            </a:r>
            <a:r>
              <a:rPr lang="ro-RO" sz="6400" dirty="0">
                <a:solidFill>
                  <a:schemeClr val="accent1">
                    <a:lumMod val="75000"/>
                  </a:schemeClr>
                </a:solidFill>
                <a:latin typeface="Times New Roman" panose="02020603050405020304" pitchFamily="18" charset="0"/>
                <a:cs typeface="Times New Roman" panose="02020603050405020304" pitchFamily="18" charset="0"/>
              </a:rPr>
              <a:t>(coeficient zonă)</a:t>
            </a:r>
            <a:r>
              <a:rPr lang="en-US" sz="6400" dirty="0">
                <a:solidFill>
                  <a:schemeClr val="accent1">
                    <a:lumMod val="75000"/>
                  </a:schemeClr>
                </a:solidFill>
                <a:latin typeface="Times New Roman" panose="02020603050405020304" pitchFamily="18" charset="0"/>
                <a:cs typeface="Times New Roman" panose="02020603050405020304" pitchFamily="18" charset="0"/>
              </a:rPr>
              <a:t>*0,09%</a:t>
            </a:r>
            <a:r>
              <a:rPr lang="ro-RO" sz="6400" dirty="0">
                <a:solidFill>
                  <a:schemeClr val="accent1">
                    <a:lumMod val="75000"/>
                  </a:schemeClr>
                </a:solidFill>
                <a:latin typeface="Times New Roman" panose="02020603050405020304" pitchFamily="18" charset="0"/>
                <a:cs typeface="Times New Roman" panose="02020603050405020304" pitchFamily="18" charset="0"/>
              </a:rPr>
              <a:t>(cota de impozitare)*75%</a:t>
            </a:r>
            <a:r>
              <a:rPr lang="en-US" sz="6400" dirty="0">
                <a:solidFill>
                  <a:schemeClr val="accent1">
                    <a:lumMod val="75000"/>
                  </a:schemeClr>
                </a:solidFill>
                <a:latin typeface="Times New Roman" panose="02020603050405020304" pitchFamily="18" charset="0"/>
                <a:cs typeface="Times New Roman" panose="02020603050405020304" pitchFamily="18" charset="0"/>
              </a:rPr>
              <a:t> = </a:t>
            </a:r>
            <a:r>
              <a:rPr lang="ro-RO" sz="6400" dirty="0">
                <a:solidFill>
                  <a:schemeClr val="accent1">
                    <a:lumMod val="75000"/>
                  </a:schemeClr>
                </a:solidFill>
                <a:latin typeface="Times New Roman" panose="02020603050405020304" pitchFamily="18" charset="0"/>
                <a:cs typeface="Times New Roman" panose="02020603050405020304" pitchFamily="18" charset="0"/>
              </a:rPr>
              <a:t>100</a:t>
            </a:r>
            <a:r>
              <a:rPr lang="en-US" sz="6400" dirty="0">
                <a:solidFill>
                  <a:schemeClr val="accent1">
                    <a:lumMod val="75000"/>
                  </a:schemeClr>
                </a:solidFill>
                <a:latin typeface="Times New Roman" panose="02020603050405020304" pitchFamily="18" charset="0"/>
                <a:cs typeface="Times New Roman" panose="02020603050405020304" pitchFamily="18" charset="0"/>
              </a:rPr>
              <a:t> lei;</a:t>
            </a:r>
          </a:p>
          <a:p>
            <a:pPr marL="0" lvl="0" indent="0" algn="just">
              <a:spcBef>
                <a:spcPts val="0"/>
              </a:spcBef>
              <a:spcAft>
                <a:spcPts val="0"/>
              </a:spcAft>
              <a:buNone/>
            </a:pPr>
            <a:r>
              <a:rPr lang="ro-RO" sz="6400" dirty="0">
                <a:solidFill>
                  <a:schemeClr val="accent1">
                    <a:lumMod val="75000"/>
                  </a:schemeClr>
                </a:solidFill>
                <a:latin typeface="Times New Roman" panose="02020603050405020304" pitchFamily="18" charset="0"/>
                <a:cs typeface="Times New Roman" panose="02020603050405020304" pitchFamily="18" charset="0"/>
              </a:rPr>
              <a:t>c) subsol : Impozitul pe clădiri reprezintă 50</a:t>
            </a:r>
            <a:r>
              <a:rPr lang="en-US" sz="6400" dirty="0">
                <a:solidFill>
                  <a:schemeClr val="accent1">
                    <a:lumMod val="75000"/>
                  </a:schemeClr>
                </a:solidFill>
                <a:latin typeface="Times New Roman" panose="02020603050405020304" pitchFamily="18" charset="0"/>
                <a:cs typeface="Times New Roman" panose="02020603050405020304" pitchFamily="18" charset="0"/>
              </a:rPr>
              <a:t>% din </a:t>
            </a:r>
            <a:r>
              <a:rPr lang="ro-RO" sz="6400" dirty="0">
                <a:solidFill>
                  <a:schemeClr val="accent1">
                    <a:lumMod val="75000"/>
                  </a:schemeClr>
                </a:solidFill>
                <a:latin typeface="Times New Roman" panose="02020603050405020304" pitchFamily="18" charset="0"/>
                <a:cs typeface="Times New Roman" panose="02020603050405020304" pitchFamily="18" charset="0"/>
              </a:rPr>
              <a:t>norma prevăzută de lege</a:t>
            </a:r>
            <a:r>
              <a:rPr lang="en-US" sz="6400" dirty="0">
                <a:solidFill>
                  <a:schemeClr val="accent1">
                    <a:lumMod val="75000"/>
                  </a:schemeClr>
                </a:solidFill>
                <a:latin typeface="Times New Roman" panose="02020603050405020304" pitchFamily="18" charset="0"/>
                <a:cs typeface="Times New Roman" panose="02020603050405020304" pitchFamily="18" charset="0"/>
              </a:rPr>
              <a:t> </a:t>
            </a:r>
            <a:r>
              <a:rPr lang="ro-RO" sz="6400" dirty="0">
                <a:solidFill>
                  <a:schemeClr val="accent1">
                    <a:lumMod val="75000"/>
                  </a:schemeClr>
                </a:solidFill>
                <a:latin typeface="Times New Roman" panose="02020603050405020304" pitchFamily="18" charset="0"/>
                <a:cs typeface="Times New Roman" panose="02020603050405020304" pitchFamily="18" charset="0"/>
              </a:rPr>
              <a:t>aplicată </a:t>
            </a:r>
            <a:r>
              <a:rPr lang="en-US" sz="6400" dirty="0" err="1">
                <a:solidFill>
                  <a:schemeClr val="accent1">
                    <a:lumMod val="75000"/>
                  </a:schemeClr>
                </a:solidFill>
                <a:latin typeface="Times New Roman" panose="02020603050405020304" pitchFamily="18" charset="0"/>
                <a:cs typeface="Times New Roman" panose="02020603050405020304" pitchFamily="18" charset="0"/>
              </a:rPr>
              <a:t>cladirii</a:t>
            </a:r>
            <a:r>
              <a:rPr lang="en-US" sz="6400" dirty="0">
                <a:solidFill>
                  <a:schemeClr val="accent1">
                    <a:lumMod val="75000"/>
                  </a:schemeClr>
                </a:solidFill>
                <a:latin typeface="Times New Roman" panose="02020603050405020304" pitchFamily="18" charset="0"/>
                <a:cs typeface="Times New Roman" panose="02020603050405020304" pitchFamily="18" charset="0"/>
              </a:rPr>
              <a:t> : 15</a:t>
            </a:r>
            <a:r>
              <a:rPr lang="ro-RO" sz="6400" dirty="0">
                <a:solidFill>
                  <a:schemeClr val="accent1">
                    <a:lumMod val="75000"/>
                  </a:schemeClr>
                </a:solidFill>
                <a:latin typeface="Times New Roman" panose="02020603050405020304" pitchFamily="18" charset="0"/>
                <a:cs typeface="Times New Roman" panose="02020603050405020304" pitchFamily="18" charset="0"/>
              </a:rPr>
              <a:t>mp*</a:t>
            </a:r>
            <a:r>
              <a:rPr lang="en-US" sz="6400" dirty="0">
                <a:solidFill>
                  <a:schemeClr val="accent1">
                    <a:lumMod val="75000"/>
                  </a:schemeClr>
                </a:solidFill>
                <a:latin typeface="Times New Roman" panose="02020603050405020304" pitchFamily="18" charset="0"/>
                <a:cs typeface="Times New Roman" panose="02020603050405020304" pitchFamily="18" charset="0"/>
              </a:rPr>
              <a:t> </a:t>
            </a:r>
            <a:r>
              <a:rPr lang="fr-FR" sz="6600" dirty="0">
                <a:solidFill>
                  <a:schemeClr val="accent1"/>
                </a:solidFill>
                <a:latin typeface="Times New Roman" panose="02020603050405020304" pitchFamily="18" charset="0"/>
                <a:cs typeface="Times New Roman" panose="02020603050405020304" pitchFamily="18" charset="0"/>
              </a:rPr>
              <a:t>11</a:t>
            </a:r>
            <a:r>
              <a:rPr lang="ro-RO" sz="6600" dirty="0">
                <a:solidFill>
                  <a:schemeClr val="accent1"/>
                </a:solidFill>
                <a:latin typeface="Times New Roman" panose="02020603050405020304" pitchFamily="18" charset="0"/>
                <a:cs typeface="Times New Roman" panose="02020603050405020304" pitchFamily="18" charset="0"/>
              </a:rPr>
              <a:t>86,48 </a:t>
            </a:r>
            <a:r>
              <a:rPr lang="ro-RO" sz="6400" dirty="0">
                <a:solidFill>
                  <a:schemeClr val="accent1">
                    <a:lumMod val="75000"/>
                  </a:schemeClr>
                </a:solidFill>
                <a:latin typeface="Times New Roman" panose="02020603050405020304" pitchFamily="18" charset="0"/>
                <a:cs typeface="Times New Roman" panose="02020603050405020304" pitchFamily="18" charset="0"/>
              </a:rPr>
              <a:t> (norma prevăzută de lege)</a:t>
            </a:r>
            <a:r>
              <a:rPr lang="en-US" sz="6400" dirty="0">
                <a:solidFill>
                  <a:schemeClr val="accent1">
                    <a:lumMod val="75000"/>
                  </a:schemeClr>
                </a:solidFill>
                <a:latin typeface="Times New Roman" panose="02020603050405020304" pitchFamily="18" charset="0"/>
                <a:cs typeface="Times New Roman" panose="02020603050405020304" pitchFamily="18" charset="0"/>
              </a:rPr>
              <a:t>*2,5</a:t>
            </a:r>
            <a:r>
              <a:rPr lang="ro-RO" sz="6400" dirty="0">
                <a:solidFill>
                  <a:schemeClr val="accent1">
                    <a:lumMod val="75000"/>
                  </a:schemeClr>
                </a:solidFill>
                <a:latin typeface="Times New Roman" panose="02020603050405020304" pitchFamily="18" charset="0"/>
                <a:cs typeface="Times New Roman" panose="02020603050405020304" pitchFamily="18" charset="0"/>
              </a:rPr>
              <a:t>(coeficient zonă)</a:t>
            </a:r>
            <a:r>
              <a:rPr lang="en-US" sz="6400" dirty="0">
                <a:solidFill>
                  <a:schemeClr val="accent1">
                    <a:lumMod val="75000"/>
                  </a:schemeClr>
                </a:solidFill>
                <a:latin typeface="Times New Roman" panose="02020603050405020304" pitchFamily="18" charset="0"/>
                <a:cs typeface="Times New Roman" panose="02020603050405020304" pitchFamily="18" charset="0"/>
              </a:rPr>
              <a:t>*0,09%</a:t>
            </a:r>
            <a:r>
              <a:rPr lang="ro-RO" sz="6400" dirty="0">
                <a:solidFill>
                  <a:schemeClr val="accent1">
                    <a:lumMod val="75000"/>
                  </a:schemeClr>
                </a:solidFill>
                <a:latin typeface="Times New Roman" panose="02020603050405020304" pitchFamily="18" charset="0"/>
                <a:cs typeface="Times New Roman" panose="02020603050405020304" pitchFamily="18" charset="0"/>
              </a:rPr>
              <a:t>(cota de impozitare)*50%</a:t>
            </a:r>
            <a:r>
              <a:rPr lang="en-US" sz="6400" dirty="0">
                <a:solidFill>
                  <a:schemeClr val="accent1">
                    <a:lumMod val="75000"/>
                  </a:schemeClr>
                </a:solidFill>
                <a:latin typeface="Times New Roman" panose="02020603050405020304" pitchFamily="18" charset="0"/>
                <a:cs typeface="Times New Roman" panose="02020603050405020304" pitchFamily="18" charset="0"/>
              </a:rPr>
              <a:t> = </a:t>
            </a:r>
            <a:r>
              <a:rPr lang="ro-RO" sz="6400" dirty="0">
                <a:solidFill>
                  <a:schemeClr val="accent1">
                    <a:lumMod val="75000"/>
                  </a:schemeClr>
                </a:solidFill>
                <a:latin typeface="Times New Roman" panose="02020603050405020304" pitchFamily="18" charset="0"/>
                <a:cs typeface="Times New Roman" panose="02020603050405020304" pitchFamily="18" charset="0"/>
              </a:rPr>
              <a:t>20</a:t>
            </a:r>
            <a:r>
              <a:rPr lang="en-US" sz="6400" dirty="0">
                <a:solidFill>
                  <a:schemeClr val="accent1">
                    <a:lumMod val="75000"/>
                  </a:schemeClr>
                </a:solidFill>
                <a:latin typeface="Times New Roman" panose="02020603050405020304" pitchFamily="18" charset="0"/>
                <a:cs typeface="Times New Roman" panose="02020603050405020304" pitchFamily="18" charset="0"/>
              </a:rPr>
              <a:t> lei</a:t>
            </a:r>
            <a:r>
              <a:rPr lang="ro-RO" sz="6400" dirty="0">
                <a:solidFill>
                  <a:schemeClr val="accent1">
                    <a:lumMod val="75000"/>
                  </a:schemeClr>
                </a:solidFill>
                <a:latin typeface="Times New Roman" panose="02020603050405020304" pitchFamily="18" charset="0"/>
                <a:cs typeface="Times New Roman" panose="02020603050405020304" pitchFamily="18" charset="0"/>
              </a:rPr>
              <a:t>.</a:t>
            </a:r>
          </a:p>
          <a:p>
            <a:pPr marL="0" lvl="0" indent="0">
              <a:buNone/>
            </a:pPr>
            <a:r>
              <a:rPr lang="ro-RO" sz="6400" b="1" dirty="0">
                <a:solidFill>
                  <a:schemeClr val="accent1">
                    <a:lumMod val="75000"/>
                  </a:schemeClr>
                </a:solidFill>
                <a:latin typeface="Times New Roman" panose="02020603050405020304" pitchFamily="18" charset="0"/>
                <a:cs typeface="Times New Roman" panose="02020603050405020304" pitchFamily="18" charset="0"/>
              </a:rPr>
              <a:t>Total impozit datorat pentru clădirea cu instalații =280 lei.</a:t>
            </a:r>
          </a:p>
          <a:p>
            <a:pPr marL="0" indent="0" algn="just">
              <a:buNone/>
            </a:pPr>
            <a:r>
              <a:rPr lang="ro-RO" sz="6400" b="1" u="sng" dirty="0">
                <a:solidFill>
                  <a:schemeClr val="accent1">
                    <a:lumMod val="75000"/>
                  </a:schemeClr>
                </a:solidFill>
                <a:latin typeface="Times New Roman" panose="02020603050405020304" pitchFamily="18" charset="0"/>
                <a:cs typeface="Times New Roman" panose="02020603050405020304" pitchFamily="18" charset="0"/>
              </a:rPr>
              <a:t>II Clădire fără instalații</a:t>
            </a:r>
            <a:r>
              <a:rPr lang="ro-RO" sz="6400" b="1" dirty="0">
                <a:solidFill>
                  <a:schemeClr val="accent1">
                    <a:lumMod val="75000"/>
                  </a:schemeClr>
                </a:solidFill>
                <a:latin typeface="Times New Roman" panose="02020603050405020304" pitchFamily="18" charset="0"/>
                <a:cs typeface="Times New Roman" panose="02020603050405020304" pitchFamily="18" charset="0"/>
              </a:rPr>
              <a:t>:</a:t>
            </a:r>
          </a:p>
          <a:p>
            <a:pPr marL="0" indent="0" algn="just">
              <a:spcBef>
                <a:spcPts val="0"/>
              </a:spcBef>
              <a:spcAft>
                <a:spcPts val="0"/>
              </a:spcAft>
              <a:buNone/>
            </a:pPr>
            <a:r>
              <a:rPr lang="ro-RO" sz="6400" dirty="0">
                <a:solidFill>
                  <a:schemeClr val="accent1">
                    <a:lumMod val="75000"/>
                  </a:schemeClr>
                </a:solidFill>
                <a:latin typeface="Times New Roman" panose="02020603050405020304" pitchFamily="18" charset="0"/>
                <a:cs typeface="Times New Roman" panose="02020603050405020304" pitchFamily="18" charset="0"/>
              </a:rPr>
              <a:t>a) parter: 60mp*</a:t>
            </a:r>
            <a:r>
              <a:rPr lang="fr-FR" b="1" dirty="0"/>
              <a:t> </a:t>
            </a:r>
            <a:r>
              <a:rPr lang="ro-RO" sz="5600" dirty="0">
                <a:solidFill>
                  <a:schemeClr val="accent1"/>
                </a:solidFill>
                <a:latin typeface="Times New Roman" panose="02020603050405020304" pitchFamily="18" charset="0"/>
                <a:cs typeface="Times New Roman" panose="02020603050405020304" pitchFamily="18" charset="0"/>
              </a:rPr>
              <a:t>711,88 </a:t>
            </a:r>
            <a:r>
              <a:rPr lang="ro-RO" sz="6400" dirty="0">
                <a:solidFill>
                  <a:schemeClr val="accent1">
                    <a:lumMod val="75000"/>
                  </a:schemeClr>
                </a:solidFill>
                <a:latin typeface="Times New Roman" panose="02020603050405020304" pitchFamily="18" charset="0"/>
                <a:cs typeface="Times New Roman" panose="02020603050405020304" pitchFamily="18" charset="0"/>
              </a:rPr>
              <a:t>(norma prevăzută de lege)*2,5(coeficient zona)*0,09%(cota de impozitare)= 96 lei </a:t>
            </a:r>
          </a:p>
          <a:p>
            <a:pPr marL="0" indent="0" algn="just">
              <a:spcBef>
                <a:spcPts val="0"/>
              </a:spcBef>
              <a:spcAft>
                <a:spcPts val="0"/>
              </a:spcAft>
              <a:buNone/>
            </a:pPr>
            <a:r>
              <a:rPr lang="ro-RO" sz="6400" dirty="0">
                <a:solidFill>
                  <a:schemeClr val="accent1">
                    <a:lumMod val="75000"/>
                  </a:schemeClr>
                </a:solidFill>
                <a:latin typeface="Times New Roman" panose="02020603050405020304" pitchFamily="18" charset="0"/>
                <a:cs typeface="Times New Roman" panose="02020603050405020304" pitchFamily="18" charset="0"/>
              </a:rPr>
              <a:t>b) </a:t>
            </a:r>
            <a:r>
              <a:rPr lang="en-US" sz="6400" dirty="0" err="1">
                <a:solidFill>
                  <a:schemeClr val="accent1">
                    <a:lumMod val="75000"/>
                  </a:schemeClr>
                </a:solidFill>
                <a:latin typeface="Times New Roman" panose="02020603050405020304" pitchFamily="18" charset="0"/>
                <a:cs typeface="Times New Roman" panose="02020603050405020304" pitchFamily="18" charset="0"/>
              </a:rPr>
              <a:t>mansarda</a:t>
            </a:r>
            <a:r>
              <a:rPr lang="ro-RO" sz="6400" dirty="0">
                <a:solidFill>
                  <a:schemeClr val="accent1">
                    <a:lumMod val="75000"/>
                  </a:schemeClr>
                </a:solidFill>
                <a:latin typeface="Times New Roman" panose="02020603050405020304" pitchFamily="18" charset="0"/>
                <a:cs typeface="Times New Roman" panose="02020603050405020304" pitchFamily="18" charset="0"/>
              </a:rPr>
              <a:t> :Impozitul pe clădiri reprezintă </a:t>
            </a:r>
            <a:r>
              <a:rPr lang="en-US" sz="6400" dirty="0">
                <a:solidFill>
                  <a:schemeClr val="accent1">
                    <a:lumMod val="75000"/>
                  </a:schemeClr>
                </a:solidFill>
                <a:latin typeface="Times New Roman" panose="02020603050405020304" pitchFamily="18" charset="0"/>
                <a:cs typeface="Times New Roman" panose="02020603050405020304" pitchFamily="18" charset="0"/>
              </a:rPr>
              <a:t>75% din </a:t>
            </a:r>
            <a:r>
              <a:rPr lang="ro-RO" sz="6400" dirty="0">
                <a:solidFill>
                  <a:schemeClr val="accent1">
                    <a:lumMod val="75000"/>
                  </a:schemeClr>
                </a:solidFill>
                <a:latin typeface="Times New Roman" panose="02020603050405020304" pitchFamily="18" charset="0"/>
                <a:cs typeface="Times New Roman" panose="02020603050405020304" pitchFamily="18" charset="0"/>
              </a:rPr>
              <a:t>norma prevăzută de lege</a:t>
            </a:r>
            <a:r>
              <a:rPr lang="en-US" sz="6400" dirty="0">
                <a:solidFill>
                  <a:schemeClr val="accent1">
                    <a:lumMod val="75000"/>
                  </a:schemeClr>
                </a:solidFill>
                <a:latin typeface="Times New Roman" panose="02020603050405020304" pitchFamily="18" charset="0"/>
                <a:cs typeface="Times New Roman" panose="02020603050405020304" pitchFamily="18" charset="0"/>
              </a:rPr>
              <a:t> </a:t>
            </a:r>
            <a:r>
              <a:rPr lang="ro-RO" sz="6400" dirty="0">
                <a:solidFill>
                  <a:schemeClr val="accent1">
                    <a:lumMod val="75000"/>
                  </a:schemeClr>
                </a:solidFill>
                <a:latin typeface="Times New Roman" panose="02020603050405020304" pitchFamily="18" charset="0"/>
                <a:cs typeface="Times New Roman" panose="02020603050405020304" pitchFamily="18" charset="0"/>
              </a:rPr>
              <a:t>aplicată </a:t>
            </a:r>
            <a:r>
              <a:rPr lang="en-US" sz="6400" dirty="0" err="1">
                <a:solidFill>
                  <a:schemeClr val="accent1">
                    <a:lumMod val="75000"/>
                  </a:schemeClr>
                </a:solidFill>
                <a:latin typeface="Times New Roman" panose="02020603050405020304" pitchFamily="18" charset="0"/>
                <a:cs typeface="Times New Roman" panose="02020603050405020304" pitchFamily="18" charset="0"/>
              </a:rPr>
              <a:t>cladirii</a:t>
            </a:r>
            <a:r>
              <a:rPr lang="en-US" sz="6400" dirty="0">
                <a:solidFill>
                  <a:schemeClr val="accent1">
                    <a:lumMod val="75000"/>
                  </a:schemeClr>
                </a:solidFill>
                <a:latin typeface="Times New Roman" panose="02020603050405020304" pitchFamily="18" charset="0"/>
                <a:cs typeface="Times New Roman" panose="02020603050405020304" pitchFamily="18" charset="0"/>
              </a:rPr>
              <a:t> : 50 </a:t>
            </a:r>
            <a:r>
              <a:rPr lang="en-US" sz="6400" dirty="0" err="1">
                <a:solidFill>
                  <a:schemeClr val="accent1">
                    <a:lumMod val="75000"/>
                  </a:schemeClr>
                </a:solidFill>
                <a:latin typeface="Times New Roman" panose="02020603050405020304" pitchFamily="18" charset="0"/>
                <a:cs typeface="Times New Roman" panose="02020603050405020304" pitchFamily="18" charset="0"/>
              </a:rPr>
              <a:t>mp</a:t>
            </a:r>
            <a:r>
              <a:rPr lang="en-US" sz="6400" dirty="0">
                <a:solidFill>
                  <a:schemeClr val="accent1">
                    <a:lumMod val="75000"/>
                  </a:schemeClr>
                </a:solidFill>
                <a:latin typeface="Times New Roman" panose="02020603050405020304" pitchFamily="18" charset="0"/>
                <a:cs typeface="Times New Roman" panose="02020603050405020304" pitchFamily="18" charset="0"/>
              </a:rPr>
              <a:t>* *</a:t>
            </a:r>
            <a:r>
              <a:rPr lang="fr-FR" sz="6600" dirty="0">
                <a:solidFill>
                  <a:schemeClr val="accent1"/>
                </a:solidFill>
                <a:latin typeface="Times New Roman" panose="02020603050405020304" pitchFamily="18" charset="0"/>
                <a:cs typeface="Times New Roman" panose="02020603050405020304" pitchFamily="18" charset="0"/>
              </a:rPr>
              <a:t> </a:t>
            </a:r>
            <a:r>
              <a:rPr lang="ro-RO" sz="6600" dirty="0">
                <a:solidFill>
                  <a:schemeClr val="accent1"/>
                </a:solidFill>
                <a:latin typeface="Times New Roman" panose="02020603050405020304" pitchFamily="18" charset="0"/>
                <a:cs typeface="Times New Roman" panose="02020603050405020304" pitchFamily="18" charset="0"/>
              </a:rPr>
              <a:t>711,88 </a:t>
            </a:r>
            <a:r>
              <a:rPr lang="ro-RO" sz="6400" dirty="0">
                <a:solidFill>
                  <a:schemeClr val="accent1">
                    <a:lumMod val="75000"/>
                  </a:schemeClr>
                </a:solidFill>
                <a:latin typeface="Times New Roman" panose="02020603050405020304" pitchFamily="18" charset="0"/>
                <a:cs typeface="Times New Roman" panose="02020603050405020304" pitchFamily="18" charset="0"/>
              </a:rPr>
              <a:t>(norma prevăzută de lege)</a:t>
            </a:r>
            <a:r>
              <a:rPr lang="en-US" sz="6400" dirty="0">
                <a:solidFill>
                  <a:schemeClr val="accent1">
                    <a:lumMod val="75000"/>
                  </a:schemeClr>
                </a:solidFill>
                <a:latin typeface="Times New Roman" panose="02020603050405020304" pitchFamily="18" charset="0"/>
                <a:cs typeface="Times New Roman" panose="02020603050405020304" pitchFamily="18" charset="0"/>
              </a:rPr>
              <a:t>*2,5</a:t>
            </a:r>
            <a:r>
              <a:rPr lang="ro-RO" sz="6400" dirty="0">
                <a:solidFill>
                  <a:schemeClr val="accent1">
                    <a:lumMod val="75000"/>
                  </a:schemeClr>
                </a:solidFill>
                <a:latin typeface="Times New Roman" panose="02020603050405020304" pitchFamily="18" charset="0"/>
                <a:cs typeface="Times New Roman" panose="02020603050405020304" pitchFamily="18" charset="0"/>
              </a:rPr>
              <a:t>(coeficient zonă)</a:t>
            </a:r>
            <a:r>
              <a:rPr lang="en-US" sz="6400" dirty="0">
                <a:solidFill>
                  <a:schemeClr val="accent1">
                    <a:lumMod val="75000"/>
                  </a:schemeClr>
                </a:solidFill>
                <a:latin typeface="Times New Roman" panose="02020603050405020304" pitchFamily="18" charset="0"/>
                <a:cs typeface="Times New Roman" panose="02020603050405020304" pitchFamily="18" charset="0"/>
              </a:rPr>
              <a:t>*0,09%</a:t>
            </a:r>
            <a:r>
              <a:rPr lang="ro-RO" sz="6400" dirty="0">
                <a:solidFill>
                  <a:schemeClr val="accent1">
                    <a:lumMod val="75000"/>
                  </a:schemeClr>
                </a:solidFill>
                <a:latin typeface="Times New Roman" panose="02020603050405020304" pitchFamily="18" charset="0"/>
                <a:cs typeface="Times New Roman" panose="02020603050405020304" pitchFamily="18" charset="0"/>
              </a:rPr>
              <a:t>(cota de impozitare)*75%</a:t>
            </a:r>
            <a:r>
              <a:rPr lang="en-US" sz="6400" dirty="0">
                <a:solidFill>
                  <a:schemeClr val="accent1">
                    <a:lumMod val="75000"/>
                  </a:schemeClr>
                </a:solidFill>
                <a:latin typeface="Times New Roman" panose="02020603050405020304" pitchFamily="18" charset="0"/>
                <a:cs typeface="Times New Roman" panose="02020603050405020304" pitchFamily="18" charset="0"/>
              </a:rPr>
              <a:t> = </a:t>
            </a:r>
            <a:r>
              <a:rPr lang="ro-RO" sz="6400" dirty="0">
                <a:solidFill>
                  <a:schemeClr val="accent1">
                    <a:lumMod val="75000"/>
                  </a:schemeClr>
                </a:solidFill>
                <a:latin typeface="Times New Roman" panose="02020603050405020304" pitchFamily="18" charset="0"/>
                <a:cs typeface="Times New Roman" panose="02020603050405020304" pitchFamily="18" charset="0"/>
              </a:rPr>
              <a:t>60</a:t>
            </a:r>
            <a:r>
              <a:rPr lang="en-US" sz="6400" dirty="0">
                <a:solidFill>
                  <a:schemeClr val="accent1">
                    <a:lumMod val="75000"/>
                  </a:schemeClr>
                </a:solidFill>
                <a:latin typeface="Times New Roman" panose="02020603050405020304" pitchFamily="18" charset="0"/>
                <a:cs typeface="Times New Roman" panose="02020603050405020304" pitchFamily="18" charset="0"/>
              </a:rPr>
              <a:t> lei;</a:t>
            </a:r>
          </a:p>
          <a:p>
            <a:pPr marL="0" lvl="0" indent="0" algn="just">
              <a:spcBef>
                <a:spcPts val="0"/>
              </a:spcBef>
              <a:spcAft>
                <a:spcPts val="0"/>
              </a:spcAft>
              <a:buNone/>
            </a:pPr>
            <a:r>
              <a:rPr lang="ro-RO" sz="6400" dirty="0">
                <a:solidFill>
                  <a:schemeClr val="accent1">
                    <a:lumMod val="75000"/>
                  </a:schemeClr>
                </a:solidFill>
                <a:latin typeface="Times New Roman" panose="02020603050405020304" pitchFamily="18" charset="0"/>
                <a:cs typeface="Times New Roman" panose="02020603050405020304" pitchFamily="18" charset="0"/>
              </a:rPr>
              <a:t>c) subsol : Impozitul pe clădiri reprezintă 50</a:t>
            </a:r>
            <a:r>
              <a:rPr lang="en-US" sz="6400" dirty="0">
                <a:solidFill>
                  <a:schemeClr val="accent1">
                    <a:lumMod val="75000"/>
                  </a:schemeClr>
                </a:solidFill>
                <a:latin typeface="Times New Roman" panose="02020603050405020304" pitchFamily="18" charset="0"/>
                <a:cs typeface="Times New Roman" panose="02020603050405020304" pitchFamily="18" charset="0"/>
              </a:rPr>
              <a:t>% din </a:t>
            </a:r>
            <a:r>
              <a:rPr lang="ro-RO" sz="6400" dirty="0">
                <a:solidFill>
                  <a:schemeClr val="accent1">
                    <a:lumMod val="75000"/>
                  </a:schemeClr>
                </a:solidFill>
                <a:latin typeface="Times New Roman" panose="02020603050405020304" pitchFamily="18" charset="0"/>
                <a:cs typeface="Times New Roman" panose="02020603050405020304" pitchFamily="18" charset="0"/>
              </a:rPr>
              <a:t>norma prevăzută de lege</a:t>
            </a:r>
            <a:r>
              <a:rPr lang="en-US" sz="6400" dirty="0">
                <a:solidFill>
                  <a:schemeClr val="accent1">
                    <a:lumMod val="75000"/>
                  </a:schemeClr>
                </a:solidFill>
                <a:latin typeface="Times New Roman" panose="02020603050405020304" pitchFamily="18" charset="0"/>
                <a:cs typeface="Times New Roman" panose="02020603050405020304" pitchFamily="18" charset="0"/>
              </a:rPr>
              <a:t> </a:t>
            </a:r>
            <a:r>
              <a:rPr lang="ro-RO" sz="6400" dirty="0">
                <a:solidFill>
                  <a:schemeClr val="accent1">
                    <a:lumMod val="75000"/>
                  </a:schemeClr>
                </a:solidFill>
                <a:latin typeface="Times New Roman" panose="02020603050405020304" pitchFamily="18" charset="0"/>
                <a:cs typeface="Times New Roman" panose="02020603050405020304" pitchFamily="18" charset="0"/>
              </a:rPr>
              <a:t>aplicată </a:t>
            </a:r>
            <a:r>
              <a:rPr lang="en-US" sz="6400" dirty="0" err="1">
                <a:solidFill>
                  <a:schemeClr val="accent1">
                    <a:lumMod val="75000"/>
                  </a:schemeClr>
                </a:solidFill>
                <a:latin typeface="Times New Roman" panose="02020603050405020304" pitchFamily="18" charset="0"/>
                <a:cs typeface="Times New Roman" panose="02020603050405020304" pitchFamily="18" charset="0"/>
              </a:rPr>
              <a:t>cladirii</a:t>
            </a:r>
            <a:r>
              <a:rPr lang="en-US" sz="6400" dirty="0">
                <a:solidFill>
                  <a:schemeClr val="accent1">
                    <a:lumMod val="75000"/>
                  </a:schemeClr>
                </a:solidFill>
                <a:latin typeface="Times New Roman" panose="02020603050405020304" pitchFamily="18" charset="0"/>
                <a:cs typeface="Times New Roman" panose="02020603050405020304" pitchFamily="18" charset="0"/>
              </a:rPr>
              <a:t> : 15</a:t>
            </a:r>
            <a:r>
              <a:rPr lang="ro-RO" sz="6400" dirty="0">
                <a:solidFill>
                  <a:schemeClr val="accent1">
                    <a:lumMod val="75000"/>
                  </a:schemeClr>
                </a:solidFill>
                <a:latin typeface="Times New Roman" panose="02020603050405020304" pitchFamily="18" charset="0"/>
                <a:cs typeface="Times New Roman" panose="02020603050405020304" pitchFamily="18" charset="0"/>
              </a:rPr>
              <a:t>mp*</a:t>
            </a:r>
            <a:r>
              <a:rPr lang="en-US" sz="6400" dirty="0">
                <a:solidFill>
                  <a:schemeClr val="accent1">
                    <a:lumMod val="75000"/>
                  </a:schemeClr>
                </a:solidFill>
                <a:latin typeface="Times New Roman" panose="02020603050405020304" pitchFamily="18" charset="0"/>
                <a:cs typeface="Times New Roman" panose="02020603050405020304" pitchFamily="18" charset="0"/>
              </a:rPr>
              <a:t> </a:t>
            </a:r>
            <a:r>
              <a:rPr lang="ro-RO" sz="6600" dirty="0">
                <a:solidFill>
                  <a:schemeClr val="accent1"/>
                </a:solidFill>
                <a:latin typeface="Times New Roman" panose="02020603050405020304" pitchFamily="18" charset="0"/>
                <a:cs typeface="Times New Roman" panose="02020603050405020304" pitchFamily="18" charset="0"/>
              </a:rPr>
              <a:t>711,88 </a:t>
            </a:r>
            <a:r>
              <a:rPr lang="ro-RO" sz="6400" dirty="0">
                <a:solidFill>
                  <a:schemeClr val="accent1">
                    <a:lumMod val="75000"/>
                  </a:schemeClr>
                </a:solidFill>
                <a:latin typeface="Times New Roman" panose="02020603050405020304" pitchFamily="18" charset="0"/>
                <a:cs typeface="Times New Roman" panose="02020603050405020304" pitchFamily="18" charset="0"/>
              </a:rPr>
              <a:t>(norma prevăzută de lege)</a:t>
            </a:r>
            <a:r>
              <a:rPr lang="en-US" sz="6400" dirty="0">
                <a:solidFill>
                  <a:schemeClr val="accent1">
                    <a:lumMod val="75000"/>
                  </a:schemeClr>
                </a:solidFill>
                <a:latin typeface="Times New Roman" panose="02020603050405020304" pitchFamily="18" charset="0"/>
                <a:cs typeface="Times New Roman" panose="02020603050405020304" pitchFamily="18" charset="0"/>
              </a:rPr>
              <a:t>*2,5</a:t>
            </a:r>
            <a:r>
              <a:rPr lang="ro-RO" sz="6400" dirty="0">
                <a:solidFill>
                  <a:schemeClr val="accent1">
                    <a:lumMod val="75000"/>
                  </a:schemeClr>
                </a:solidFill>
                <a:latin typeface="Times New Roman" panose="02020603050405020304" pitchFamily="18" charset="0"/>
                <a:cs typeface="Times New Roman" panose="02020603050405020304" pitchFamily="18" charset="0"/>
              </a:rPr>
              <a:t>(coeficient zonă)</a:t>
            </a:r>
            <a:r>
              <a:rPr lang="en-US" sz="6400" dirty="0">
                <a:solidFill>
                  <a:schemeClr val="accent1">
                    <a:lumMod val="75000"/>
                  </a:schemeClr>
                </a:solidFill>
                <a:latin typeface="Times New Roman" panose="02020603050405020304" pitchFamily="18" charset="0"/>
                <a:cs typeface="Times New Roman" panose="02020603050405020304" pitchFamily="18" charset="0"/>
              </a:rPr>
              <a:t>*0,09%</a:t>
            </a:r>
            <a:r>
              <a:rPr lang="ro-RO" sz="6400" dirty="0">
                <a:solidFill>
                  <a:schemeClr val="accent1">
                    <a:lumMod val="75000"/>
                  </a:schemeClr>
                </a:solidFill>
                <a:latin typeface="Times New Roman" panose="02020603050405020304" pitchFamily="18" charset="0"/>
                <a:cs typeface="Times New Roman" panose="02020603050405020304" pitchFamily="18" charset="0"/>
              </a:rPr>
              <a:t>(cota de impozitare)*50%</a:t>
            </a:r>
            <a:r>
              <a:rPr lang="en-US" sz="6400" dirty="0">
                <a:solidFill>
                  <a:schemeClr val="accent1">
                    <a:lumMod val="75000"/>
                  </a:schemeClr>
                </a:solidFill>
                <a:latin typeface="Times New Roman" panose="02020603050405020304" pitchFamily="18" charset="0"/>
                <a:cs typeface="Times New Roman" panose="02020603050405020304" pitchFamily="18" charset="0"/>
              </a:rPr>
              <a:t> = 1</a:t>
            </a:r>
            <a:r>
              <a:rPr lang="ro-RO" sz="6400" dirty="0">
                <a:solidFill>
                  <a:schemeClr val="accent1">
                    <a:lumMod val="75000"/>
                  </a:schemeClr>
                </a:solidFill>
                <a:latin typeface="Times New Roman" panose="02020603050405020304" pitchFamily="18" charset="0"/>
                <a:cs typeface="Times New Roman" panose="02020603050405020304" pitchFamily="18" charset="0"/>
              </a:rPr>
              <a:t>2</a:t>
            </a:r>
            <a:r>
              <a:rPr lang="en-US" sz="6400" dirty="0">
                <a:solidFill>
                  <a:schemeClr val="accent1">
                    <a:lumMod val="75000"/>
                  </a:schemeClr>
                </a:solidFill>
                <a:latin typeface="Times New Roman" panose="02020603050405020304" pitchFamily="18" charset="0"/>
                <a:cs typeface="Times New Roman" panose="02020603050405020304" pitchFamily="18" charset="0"/>
              </a:rPr>
              <a:t> lei</a:t>
            </a:r>
            <a:r>
              <a:rPr lang="ro-RO" sz="6400" dirty="0">
                <a:solidFill>
                  <a:schemeClr val="accent1">
                    <a:lumMod val="75000"/>
                  </a:schemeClr>
                </a:solidFill>
                <a:latin typeface="Times New Roman" panose="02020603050405020304" pitchFamily="18" charset="0"/>
                <a:cs typeface="Times New Roman" panose="02020603050405020304" pitchFamily="18" charset="0"/>
              </a:rPr>
              <a:t>.</a:t>
            </a:r>
            <a:endParaRPr lang="ro-RO" sz="6400" b="1" dirty="0">
              <a:solidFill>
                <a:schemeClr val="accent1">
                  <a:lumMod val="75000"/>
                </a:schemeClr>
              </a:solidFill>
              <a:latin typeface="Times New Roman" panose="02020603050405020304" pitchFamily="18" charset="0"/>
              <a:cs typeface="Times New Roman" panose="02020603050405020304" pitchFamily="18" charset="0"/>
            </a:endParaRPr>
          </a:p>
          <a:p>
            <a:pPr marL="0" lvl="0" indent="0" algn="just">
              <a:buNone/>
            </a:pPr>
            <a:r>
              <a:rPr lang="ro-RO" sz="6400" b="1" dirty="0">
                <a:solidFill>
                  <a:schemeClr val="accent1">
                    <a:lumMod val="75000"/>
                  </a:schemeClr>
                </a:solidFill>
                <a:latin typeface="Times New Roman" panose="02020603050405020304" pitchFamily="18" charset="0"/>
                <a:cs typeface="Times New Roman" panose="02020603050405020304" pitchFamily="18" charset="0"/>
              </a:rPr>
              <a:t>Total impozit datorat pentru clădirea fără instalații =168 lei.</a:t>
            </a:r>
          </a:p>
          <a:p>
            <a:pPr marL="0" lvl="0" indent="0" algn="just">
              <a:buNone/>
            </a:pPr>
            <a:r>
              <a:rPr lang="ro-RO" sz="6400" b="1" dirty="0">
                <a:solidFill>
                  <a:schemeClr val="accent1">
                    <a:lumMod val="75000"/>
                  </a:schemeClr>
                </a:solidFill>
                <a:latin typeface="Times New Roman" panose="02020603050405020304" pitchFamily="18" charset="0"/>
                <a:cs typeface="Times New Roman" panose="02020603050405020304" pitchFamily="18" charset="0"/>
              </a:rPr>
              <a:t>Diferența de impozit  pentru clădirea prevăzută cu instalații față de cea fără instalații = 112 lei.</a:t>
            </a:r>
            <a:endParaRPr lang="en-US" sz="6400" b="1" dirty="0">
              <a:solidFill>
                <a:schemeClr val="accent1">
                  <a:lumMod val="75000"/>
                </a:schemeClr>
              </a:solidFill>
              <a:latin typeface="Times New Roman" panose="02020603050405020304" pitchFamily="18" charset="0"/>
              <a:cs typeface="Times New Roman" panose="02020603050405020304" pitchFamily="18" charset="0"/>
            </a:endParaRPr>
          </a:p>
          <a:p>
            <a:pPr algn="just"/>
            <a:endParaRPr lang="en-US" sz="3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3543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000" b="1" dirty="0">
                <a:latin typeface="Times New Roman" panose="02020603050405020304" pitchFamily="18" charset="0"/>
                <a:cs typeface="Times New Roman" panose="02020603050405020304" pitchFamily="18" charset="0"/>
              </a:rPr>
              <a:t>I.</a:t>
            </a:r>
            <a:r>
              <a:rPr lang="ro-RO" sz="2000" dirty="0">
                <a:latin typeface="Times New Roman" panose="02020603050405020304" pitchFamily="18" charset="0"/>
                <a:cs typeface="Times New Roman" panose="02020603050405020304" pitchFamily="18" charset="0"/>
              </a:rPr>
              <a:t> </a:t>
            </a:r>
            <a:r>
              <a:rPr lang="ro-RO" sz="2000" b="1" dirty="0">
                <a:latin typeface="Times New Roman" panose="02020603050405020304" pitchFamily="18" charset="0"/>
                <a:cs typeface="Times New Roman" panose="02020603050405020304" pitchFamily="18" charset="0"/>
              </a:rPr>
              <a:t>Impozitul pe clădiri datorat de persoanele fizice</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192" y="2180496"/>
            <a:ext cx="11029615" cy="4297422"/>
          </a:xfrm>
        </p:spPr>
        <p:txBody>
          <a:bodyPr anchor="t">
            <a:normAutofit/>
          </a:bodyPr>
          <a:lstStyle/>
          <a:p>
            <a:pPr marL="0" indent="0">
              <a:buNone/>
            </a:pPr>
            <a:r>
              <a:rPr lang="ro-RO" b="1" dirty="0">
                <a:latin typeface="Times New Roman" panose="02020603050405020304" pitchFamily="18" charset="0"/>
                <a:cs typeface="Times New Roman" panose="02020603050405020304" pitchFamily="18" charset="0"/>
              </a:rPr>
              <a:t>1. </a:t>
            </a:r>
            <a:r>
              <a:rPr lang="ro-RO" sz="2200" b="1" u="sng" dirty="0">
                <a:latin typeface="Times New Roman" panose="02020603050405020304" pitchFamily="18" charset="0"/>
                <a:cs typeface="Times New Roman" panose="02020603050405020304" pitchFamily="18" charset="0"/>
              </a:rPr>
              <a:t> </a:t>
            </a:r>
            <a:r>
              <a:rPr lang="ro-RO" sz="2400" b="1" u="sng" dirty="0">
                <a:solidFill>
                  <a:schemeClr val="accent1">
                    <a:lumMod val="75000"/>
                  </a:schemeClr>
                </a:solidFill>
                <a:latin typeface="Times New Roman" panose="02020603050405020304" pitchFamily="18" charset="0"/>
                <a:cs typeface="Times New Roman" panose="02020603050405020304" pitchFamily="18" charset="0"/>
              </a:rPr>
              <a:t>Calculul impozitului pe clădirile rezidențiale</a:t>
            </a:r>
          </a:p>
          <a:p>
            <a:pPr algn="just"/>
            <a:r>
              <a:rPr lang="en-US" sz="2400" dirty="0" err="1">
                <a:solidFill>
                  <a:schemeClr val="accent1">
                    <a:lumMod val="75000"/>
                  </a:schemeClr>
                </a:solidFill>
                <a:latin typeface="Times New Roman" panose="02020603050405020304" pitchFamily="18" charset="0"/>
                <a:cs typeface="Times New Roman" panose="02020603050405020304" pitchFamily="18" charset="0"/>
              </a:rPr>
              <a:t>Potrivit</a:t>
            </a:r>
            <a:r>
              <a:rPr lang="en-US" sz="2400" dirty="0">
                <a:solidFill>
                  <a:schemeClr val="accent1">
                    <a:lumMod val="75000"/>
                  </a:schemeClr>
                </a:solidFill>
                <a:latin typeface="Times New Roman" panose="02020603050405020304" pitchFamily="18" charset="0"/>
                <a:cs typeface="Times New Roman" panose="02020603050405020304" pitchFamily="18" charset="0"/>
              </a:rPr>
              <a:t> art. 457 alin.1 din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Codul</a:t>
            </a:r>
            <a:r>
              <a:rPr lang="en-US" sz="2400" dirty="0">
                <a:solidFill>
                  <a:schemeClr val="accent1">
                    <a:lumMod val="75000"/>
                  </a:schemeClr>
                </a:solidFill>
                <a:latin typeface="Times New Roman" panose="02020603050405020304" pitchFamily="18" charset="0"/>
                <a:cs typeface="Times New Roman" panose="02020603050405020304" pitchFamily="18" charset="0"/>
              </a:rPr>
              <a:t> fiscal,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clădirile</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rezidenţiale</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clădirile-anexă</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aflate</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proprietatea</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persoanelor</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fizice</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pe</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sz="2400" dirty="0">
                <a:solidFill>
                  <a:schemeClr val="accent1">
                    <a:lumMod val="75000"/>
                  </a:schemeClr>
                </a:solidFill>
                <a:latin typeface="Times New Roman" panose="02020603050405020304" pitchFamily="18" charset="0"/>
                <a:cs typeface="Times New Roman" panose="02020603050405020304" pitchFamily="18" charset="0"/>
              </a:rPr>
              <a:t> se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calculează</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prin</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aplicarea</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unei</a:t>
            </a:r>
            <a:r>
              <a:rPr lang="en-US" sz="2400" dirty="0">
                <a:solidFill>
                  <a:schemeClr val="accent1">
                    <a:lumMod val="75000"/>
                  </a:schemeClr>
                </a:solidFill>
                <a:latin typeface="Times New Roman" panose="02020603050405020304" pitchFamily="18" charset="0"/>
                <a:cs typeface="Times New Roman" panose="02020603050405020304" pitchFamily="18" charset="0"/>
              </a:rPr>
              <a:t> cote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cuprinse</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între</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b="1" u="sng" dirty="0">
                <a:solidFill>
                  <a:schemeClr val="accent1">
                    <a:lumMod val="75000"/>
                  </a:schemeClr>
                </a:solidFill>
                <a:latin typeface="Times New Roman" panose="02020603050405020304" pitchFamily="18" charset="0"/>
                <a:cs typeface="Times New Roman" panose="02020603050405020304" pitchFamily="18" charset="0"/>
              </a:rPr>
              <a:t>0,08%-0,2%,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asupra</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valorii</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impozabile</a:t>
            </a:r>
            <a:r>
              <a:rPr lang="en-US" sz="2400" dirty="0">
                <a:solidFill>
                  <a:schemeClr val="accent1">
                    <a:lumMod val="75000"/>
                  </a:schemeClr>
                </a:solidFill>
                <a:latin typeface="Times New Roman" panose="02020603050405020304" pitchFamily="18" charset="0"/>
                <a:cs typeface="Times New Roman" panose="02020603050405020304" pitchFamily="18" charset="0"/>
              </a:rPr>
              <a:t> a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clădirii</a:t>
            </a:r>
            <a:r>
              <a:rPr lang="en-US" sz="2400" dirty="0">
                <a:solidFill>
                  <a:schemeClr val="accent1">
                    <a:lumMod val="75000"/>
                  </a:schemeClr>
                </a:solidFill>
                <a:latin typeface="Times New Roman" panose="02020603050405020304" pitchFamily="18" charset="0"/>
                <a:cs typeface="Times New Roman" panose="02020603050405020304" pitchFamily="18" charset="0"/>
              </a:rPr>
              <a:t>.</a:t>
            </a:r>
          </a:p>
          <a:p>
            <a:r>
              <a:rPr lang="fr-FR" sz="2400" b="1" u="sng"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400" b="1" u="sng" dirty="0">
                <a:solidFill>
                  <a:schemeClr val="accent1">
                    <a:lumMod val="75000"/>
                  </a:schemeClr>
                </a:solidFill>
                <a:latin typeface="Times New Roman" panose="02020603050405020304" pitchFamily="18" charset="0"/>
                <a:cs typeface="Times New Roman" panose="02020603050405020304" pitchFamily="18" charset="0"/>
              </a:rPr>
              <a:t> </a:t>
            </a:r>
            <a:r>
              <a:rPr lang="fr-FR" sz="2400" b="1" u="sng" dirty="0" err="1">
                <a:solidFill>
                  <a:schemeClr val="accent1">
                    <a:lumMod val="75000"/>
                  </a:schemeClr>
                </a:solidFill>
                <a:latin typeface="Times New Roman" panose="02020603050405020304" pitchFamily="18" charset="0"/>
                <a:cs typeface="Times New Roman" panose="02020603050405020304" pitchFamily="18" charset="0"/>
              </a:rPr>
              <a:t>anul</a:t>
            </a:r>
            <a:r>
              <a:rPr lang="fr-FR" sz="2400" b="1" u="sng" dirty="0">
                <a:solidFill>
                  <a:schemeClr val="accent1">
                    <a:lumMod val="75000"/>
                  </a:schemeClr>
                </a:solidFill>
                <a:latin typeface="Times New Roman" panose="02020603050405020304" pitchFamily="18" charset="0"/>
                <a:cs typeface="Times New Roman" panose="02020603050405020304" pitchFamily="18" charset="0"/>
              </a:rPr>
              <a:t> 20</a:t>
            </a:r>
            <a:r>
              <a:rPr lang="ro-RO" sz="2400" b="1" u="sng" dirty="0">
                <a:solidFill>
                  <a:schemeClr val="accent1">
                    <a:lumMod val="75000"/>
                  </a:schemeClr>
                </a:solidFill>
                <a:latin typeface="Times New Roman" panose="02020603050405020304" pitchFamily="18" charset="0"/>
                <a:cs typeface="Times New Roman" panose="02020603050405020304" pitchFamily="18" charset="0"/>
              </a:rPr>
              <a:t>23</a:t>
            </a:r>
            <a:r>
              <a:rPr lang="fr-FR" sz="2400" b="1" u="sng" dirty="0">
                <a:solidFill>
                  <a:schemeClr val="accent1">
                    <a:lumMod val="75000"/>
                  </a:schemeClr>
                </a:solidFill>
                <a:latin typeface="Times New Roman" panose="02020603050405020304" pitchFamily="18" charset="0"/>
                <a:cs typeface="Times New Roman" panose="02020603050405020304" pitchFamily="18" charset="0"/>
              </a:rPr>
              <a:t>, </a:t>
            </a:r>
            <a:r>
              <a:rPr lang="fr-FR" sz="2400" b="1" u="sng" dirty="0" err="1">
                <a:solidFill>
                  <a:schemeClr val="accent1">
                    <a:lumMod val="75000"/>
                  </a:schemeClr>
                </a:solidFill>
                <a:latin typeface="Times New Roman" panose="02020603050405020304" pitchFamily="18" charset="0"/>
                <a:cs typeface="Times New Roman" panose="02020603050405020304" pitchFamily="18" charset="0"/>
              </a:rPr>
              <a:t>propunerea</a:t>
            </a:r>
            <a:r>
              <a:rPr lang="fr-FR" sz="2400" b="1" u="sng" dirty="0">
                <a:solidFill>
                  <a:schemeClr val="accent1">
                    <a:lumMod val="75000"/>
                  </a:schemeClr>
                </a:solidFill>
                <a:latin typeface="Times New Roman" panose="02020603050405020304" pitchFamily="18" charset="0"/>
                <a:cs typeface="Times New Roman" panose="02020603050405020304" pitchFamily="18" charset="0"/>
              </a:rPr>
              <a:t> este de </a:t>
            </a:r>
            <a:r>
              <a:rPr lang="fr-FR" sz="2400" b="1" u="sng" dirty="0" err="1">
                <a:solidFill>
                  <a:schemeClr val="accent1">
                    <a:lumMod val="75000"/>
                  </a:schemeClr>
                </a:solidFill>
                <a:latin typeface="Times New Roman" panose="02020603050405020304" pitchFamily="18" charset="0"/>
                <a:cs typeface="Times New Roman" panose="02020603050405020304" pitchFamily="18" charset="0"/>
              </a:rPr>
              <a:t>menținere</a:t>
            </a:r>
            <a:r>
              <a:rPr lang="fr-FR" sz="2400" b="1" u="sng" dirty="0">
                <a:solidFill>
                  <a:schemeClr val="accent1">
                    <a:lumMod val="75000"/>
                  </a:schemeClr>
                </a:solidFill>
                <a:latin typeface="Times New Roman" panose="02020603050405020304" pitchFamily="18" charset="0"/>
                <a:cs typeface="Times New Roman" panose="02020603050405020304" pitchFamily="18" charset="0"/>
              </a:rPr>
              <a:t> la </a:t>
            </a:r>
            <a:r>
              <a:rPr lang="fr-FR" sz="2400" b="1" u="sng" dirty="0" err="1">
                <a:solidFill>
                  <a:schemeClr val="accent1">
                    <a:lumMod val="75000"/>
                  </a:schemeClr>
                </a:solidFill>
                <a:latin typeface="Times New Roman" panose="02020603050405020304" pitchFamily="18" charset="0"/>
                <a:cs typeface="Times New Roman" panose="02020603050405020304" pitchFamily="18" charset="0"/>
              </a:rPr>
              <a:t>nivelul</a:t>
            </a:r>
            <a:r>
              <a:rPr lang="fr-FR" sz="2400" b="1" u="sng" dirty="0">
                <a:solidFill>
                  <a:schemeClr val="accent1">
                    <a:lumMod val="75000"/>
                  </a:schemeClr>
                </a:solidFill>
                <a:latin typeface="Times New Roman" panose="02020603050405020304" pitchFamily="18" charset="0"/>
                <a:cs typeface="Times New Roman" panose="02020603050405020304" pitchFamily="18" charset="0"/>
              </a:rPr>
              <a:t> </a:t>
            </a:r>
            <a:r>
              <a:rPr lang="fr-FR" sz="2400" b="1" u="sng" dirty="0" err="1">
                <a:solidFill>
                  <a:schemeClr val="accent1">
                    <a:lumMod val="75000"/>
                  </a:schemeClr>
                </a:solidFill>
                <a:latin typeface="Times New Roman" panose="02020603050405020304" pitchFamily="18" charset="0"/>
                <a:cs typeface="Times New Roman" panose="02020603050405020304" pitchFamily="18" charset="0"/>
              </a:rPr>
              <a:t>anului</a:t>
            </a:r>
            <a:r>
              <a:rPr lang="fr-FR" sz="2400" b="1" u="sng" dirty="0">
                <a:solidFill>
                  <a:schemeClr val="accent1">
                    <a:lumMod val="75000"/>
                  </a:schemeClr>
                </a:solidFill>
                <a:latin typeface="Times New Roman" panose="02020603050405020304" pitchFamily="18" charset="0"/>
                <a:cs typeface="Times New Roman" panose="02020603050405020304" pitchFamily="18" charset="0"/>
              </a:rPr>
              <a:t> 2022 a </a:t>
            </a:r>
            <a:r>
              <a:rPr lang="fr-FR" sz="2400" b="1" u="sng" dirty="0" err="1">
                <a:solidFill>
                  <a:schemeClr val="accent1">
                    <a:lumMod val="75000"/>
                  </a:schemeClr>
                </a:solidFill>
                <a:latin typeface="Times New Roman" panose="02020603050405020304" pitchFamily="18" charset="0"/>
                <a:cs typeface="Times New Roman" panose="02020603050405020304" pitchFamily="18" charset="0"/>
              </a:rPr>
              <a:t>cotei</a:t>
            </a:r>
            <a:r>
              <a:rPr lang="fr-FR" sz="2400" b="1" u="sng" dirty="0">
                <a:solidFill>
                  <a:schemeClr val="accent1">
                    <a:lumMod val="75000"/>
                  </a:schemeClr>
                </a:solidFill>
                <a:latin typeface="Times New Roman" panose="02020603050405020304" pitchFamily="18" charset="0"/>
                <a:cs typeface="Times New Roman" panose="02020603050405020304" pitchFamily="18" charset="0"/>
              </a:rPr>
              <a:t> de  0,09%.</a:t>
            </a:r>
            <a:endParaRPr lang="ro-RO" sz="2400" b="1" u="sng" dirty="0">
              <a:solidFill>
                <a:schemeClr val="accent1">
                  <a:lumMod val="75000"/>
                </a:schemeClr>
              </a:solidFill>
              <a:latin typeface="Times New Roman" panose="02020603050405020304" pitchFamily="18" charset="0"/>
              <a:cs typeface="Times New Roman" panose="02020603050405020304" pitchFamily="18" charset="0"/>
            </a:endParaRPr>
          </a:p>
          <a:p>
            <a:r>
              <a:rPr lang="ro-RO" sz="2400" dirty="0">
                <a:solidFill>
                  <a:schemeClr val="accent1">
                    <a:lumMod val="75000"/>
                  </a:schemeClr>
                </a:solidFill>
                <a:latin typeface="Times New Roman" panose="02020603050405020304" pitchFamily="18" charset="0"/>
                <a:cs typeface="Times New Roman" panose="02020603050405020304" pitchFamily="18" charset="0"/>
              </a:rPr>
              <a:t>Nivelul normei prevăzută de lege pentru stabilirea valorii impozabile a clădirii, a fost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indexat</a:t>
            </a:r>
            <a:r>
              <a:rPr lang="en-US" sz="2400" dirty="0">
                <a:solidFill>
                  <a:schemeClr val="accent1">
                    <a:lumMod val="75000"/>
                  </a:schemeClr>
                </a:solidFill>
                <a:latin typeface="Times New Roman" panose="02020603050405020304" pitchFamily="18" charset="0"/>
                <a:cs typeface="Times New Roman" panose="02020603050405020304" pitchFamily="18" charset="0"/>
              </a:rPr>
              <a:t> cu rata </a:t>
            </a:r>
            <a:r>
              <a:rPr lang="ro-RO" sz="2400" dirty="0">
                <a:solidFill>
                  <a:schemeClr val="accent1">
                    <a:lumMod val="75000"/>
                  </a:schemeClr>
                </a:solidFill>
                <a:latin typeface="Times New Roman" panose="02020603050405020304" pitchFamily="18" charset="0"/>
                <a:cs typeface="Times New Roman" panose="02020603050405020304" pitchFamily="18" charset="0"/>
              </a:rPr>
              <a:t>inflației conform  HCL113/2022.</a:t>
            </a:r>
          </a:p>
          <a:p>
            <a:endParaRPr lang="en-US" sz="2400" dirty="0">
              <a:latin typeface="Times New Roman" panose="02020603050405020304" pitchFamily="18" charset="0"/>
              <a:cs typeface="Times New Roman" panose="02020603050405020304" pitchFamily="18" charset="0"/>
            </a:endParaRPr>
          </a:p>
          <a:p>
            <a:pPr marL="0" indent="0">
              <a:buNone/>
            </a:pPr>
            <a:endParaRPr lang="en-US" sz="24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7132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580106"/>
          </a:xfrm>
        </p:spPr>
        <p:txBody>
          <a:bodyPr>
            <a:normAutofit/>
          </a:bodyPr>
          <a:lstStyle/>
          <a:p>
            <a:r>
              <a:rPr lang="ro-RO" sz="2400" b="1" dirty="0">
                <a:latin typeface="Times New Roman" panose="02020603050405020304" pitchFamily="18" charset="0"/>
                <a:cs typeface="Times New Roman" panose="02020603050405020304" pitchFamily="18" charset="0"/>
              </a:rPr>
              <a:t>II.</a:t>
            </a:r>
            <a:r>
              <a:rPr lang="ro-RO" sz="2400" dirty="0">
                <a:latin typeface="Times New Roman" panose="02020603050405020304" pitchFamily="18" charset="0"/>
                <a:cs typeface="Times New Roman" panose="02020603050405020304" pitchFamily="18" charset="0"/>
              </a:rPr>
              <a:t> </a:t>
            </a:r>
            <a:r>
              <a:rPr lang="ro-RO" sz="2000" b="1" dirty="0">
                <a:latin typeface="Times New Roman" panose="02020603050405020304" pitchFamily="18" charset="0"/>
                <a:cs typeface="Times New Roman" panose="02020603050405020304" pitchFamily="18" charset="0"/>
              </a:rPr>
              <a:t>Impozitul</a:t>
            </a:r>
            <a:r>
              <a:rPr lang="ro-RO" sz="2400" b="1" dirty="0">
                <a:latin typeface="Times New Roman" panose="02020603050405020304" pitchFamily="18" charset="0"/>
                <a:cs typeface="Times New Roman" panose="02020603050405020304" pitchFamily="18" charset="0"/>
              </a:rPr>
              <a:t> pe clădiri datorat de persoanele fizice</a:t>
            </a:r>
            <a:endParaRPr lang="en-US" sz="2400" dirty="0"/>
          </a:p>
        </p:txBody>
      </p:sp>
      <p:sp>
        <p:nvSpPr>
          <p:cNvPr id="3" name="Content Placeholder 2"/>
          <p:cNvSpPr>
            <a:spLocks noGrp="1"/>
          </p:cNvSpPr>
          <p:nvPr>
            <p:ph idx="1"/>
          </p:nvPr>
        </p:nvSpPr>
        <p:spPr>
          <a:xfrm>
            <a:off x="581192" y="1828800"/>
            <a:ext cx="11261941" cy="4605051"/>
          </a:xfrm>
        </p:spPr>
        <p:txBody>
          <a:bodyPr anchor="t"/>
          <a:lstStyle/>
          <a:p>
            <a:r>
              <a:rPr lang="fr-FR" sz="1200" dirty="0" err="1">
                <a:solidFill>
                  <a:schemeClr val="accent1">
                    <a:lumMod val="75000"/>
                  </a:schemeClr>
                </a:solidFill>
                <a:latin typeface="Times New Roman" panose="02020603050405020304" pitchFamily="18" charset="0"/>
                <a:cs typeface="Times New Roman" panose="02020603050405020304" pitchFamily="18" charset="0"/>
              </a:rPr>
              <a:t>Impozitul</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pe</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cladirile</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rezidenţiale</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şi</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clădirile</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anexă</a:t>
            </a:r>
            <a:r>
              <a:rPr lang="fr-FR" sz="1200" dirty="0">
                <a:solidFill>
                  <a:schemeClr val="accent1">
                    <a:lumMod val="75000"/>
                  </a:schemeClr>
                </a:solidFill>
                <a:latin typeface="Times New Roman" panose="02020603050405020304" pitchFamily="18" charset="0"/>
                <a:cs typeface="Times New Roman" panose="02020603050405020304" pitchFamily="18" charset="0"/>
              </a:rPr>
              <a:t> in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cazul</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persoanelor</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fizice</a:t>
            </a:r>
            <a:r>
              <a:rPr lang="fr-FR" sz="1200" dirty="0">
                <a:solidFill>
                  <a:schemeClr val="accent1">
                    <a:lumMod val="75000"/>
                  </a:schemeClr>
                </a:solidFill>
                <a:latin typeface="Times New Roman" panose="02020603050405020304" pitchFamily="18" charset="0"/>
                <a:cs typeface="Times New Roman" panose="02020603050405020304" pitchFamily="18" charset="0"/>
              </a:rPr>
              <a:t> se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calculeaza</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prin</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b="1" dirty="0" err="1">
                <a:solidFill>
                  <a:schemeClr val="accent1">
                    <a:lumMod val="75000"/>
                  </a:schemeClr>
                </a:solidFill>
                <a:latin typeface="Times New Roman" panose="02020603050405020304" pitchFamily="18" charset="0"/>
                <a:cs typeface="Times New Roman" panose="02020603050405020304" pitchFamily="18" charset="0"/>
              </a:rPr>
              <a:t>aplicarea</a:t>
            </a:r>
            <a:r>
              <a:rPr lang="fr-FR" sz="1200" b="1" dirty="0">
                <a:solidFill>
                  <a:schemeClr val="accent1">
                    <a:lumMod val="75000"/>
                  </a:schemeClr>
                </a:solidFill>
                <a:latin typeface="Times New Roman" panose="02020603050405020304" pitchFamily="18" charset="0"/>
                <a:cs typeface="Times New Roman" panose="02020603050405020304" pitchFamily="18" charset="0"/>
              </a:rPr>
              <a:t> </a:t>
            </a:r>
            <a:r>
              <a:rPr lang="fr-FR" sz="1200" b="1" dirty="0" err="1">
                <a:solidFill>
                  <a:schemeClr val="accent1">
                    <a:lumMod val="75000"/>
                  </a:schemeClr>
                </a:solidFill>
                <a:latin typeface="Times New Roman" panose="02020603050405020304" pitchFamily="18" charset="0"/>
                <a:cs typeface="Times New Roman" panose="02020603050405020304" pitchFamily="18" charset="0"/>
              </a:rPr>
              <a:t>cotei</a:t>
            </a:r>
            <a:r>
              <a:rPr lang="fr-FR" sz="1200" b="1" dirty="0">
                <a:solidFill>
                  <a:schemeClr val="accent1">
                    <a:lumMod val="75000"/>
                  </a:schemeClr>
                </a:solidFill>
                <a:latin typeface="Times New Roman" panose="02020603050405020304" pitchFamily="18" charset="0"/>
                <a:cs typeface="Times New Roman" panose="02020603050405020304" pitchFamily="18" charset="0"/>
              </a:rPr>
              <a:t> de 0,</a:t>
            </a:r>
            <a:r>
              <a:rPr lang="ro-RO" sz="1200" b="1" dirty="0">
                <a:solidFill>
                  <a:schemeClr val="accent1">
                    <a:lumMod val="75000"/>
                  </a:schemeClr>
                </a:solidFill>
                <a:latin typeface="Times New Roman" panose="02020603050405020304" pitchFamily="18" charset="0"/>
                <a:cs typeface="Times New Roman" panose="02020603050405020304" pitchFamily="18" charset="0"/>
              </a:rPr>
              <a:t>09</a:t>
            </a:r>
            <a:r>
              <a:rPr lang="fr-FR" sz="1200" b="1"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asupra</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valorii</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impozabile</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pe</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metru</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patrat</a:t>
            </a:r>
            <a:r>
              <a:rPr lang="fr-FR" sz="1200" dirty="0">
                <a:solidFill>
                  <a:schemeClr val="accent1">
                    <a:lumMod val="75000"/>
                  </a:schemeClr>
                </a:solidFill>
                <a:latin typeface="Times New Roman" panose="02020603050405020304" pitchFamily="18" charset="0"/>
                <a:cs typeface="Times New Roman" panose="02020603050405020304" pitchFamily="18" charset="0"/>
              </a:rPr>
              <a:t> de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suprafata</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construita</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desfasurata</a:t>
            </a:r>
            <a:r>
              <a:rPr lang="fr-FR" sz="1200" dirty="0">
                <a:solidFill>
                  <a:schemeClr val="accent1">
                    <a:lumMod val="75000"/>
                  </a:schemeClr>
                </a:solidFill>
                <a:latin typeface="Times New Roman" panose="02020603050405020304" pitchFamily="18" charset="0"/>
                <a:cs typeface="Times New Roman" panose="02020603050405020304" pitchFamily="18" charset="0"/>
              </a:rPr>
              <a:t> a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cladirii</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determinata</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potrivit</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tabelului</a:t>
            </a:r>
            <a:r>
              <a:rPr lang="fr-FR" sz="1200" dirty="0">
                <a:solidFill>
                  <a:schemeClr val="accent1">
                    <a:lumMod val="75000"/>
                  </a:schemeClr>
                </a:solidFill>
                <a:latin typeface="Times New Roman" panose="02020603050405020304" pitchFamily="18" charset="0"/>
                <a:cs typeface="Times New Roman" panose="02020603050405020304" pitchFamily="18" charset="0"/>
              </a:rPr>
              <a:t> </a:t>
            </a:r>
            <a:r>
              <a:rPr lang="fr-FR" sz="1200" dirty="0" err="1">
                <a:solidFill>
                  <a:schemeClr val="accent1">
                    <a:lumMod val="75000"/>
                  </a:schemeClr>
                </a:solidFill>
                <a:latin typeface="Times New Roman" panose="02020603050405020304" pitchFamily="18" charset="0"/>
                <a:cs typeface="Times New Roman" panose="02020603050405020304" pitchFamily="18" charset="0"/>
              </a:rPr>
              <a:t>următor</a:t>
            </a:r>
            <a:r>
              <a:rPr lang="fr-FR" sz="1200" dirty="0">
                <a:solidFill>
                  <a:schemeClr val="accent1">
                    <a:lumMod val="75000"/>
                  </a:schemeClr>
                </a:solidFill>
                <a:latin typeface="Times New Roman" panose="02020603050405020304" pitchFamily="18" charset="0"/>
                <a:cs typeface="Times New Roman" panose="02020603050405020304" pitchFamily="18" charset="0"/>
              </a:rPr>
              <a:t>:</a:t>
            </a:r>
            <a:endParaRPr lang="en-US" sz="1200"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endParaRPr lang="ro-RO" dirty="0">
              <a:solidFill>
                <a:schemeClr val="accent1">
                  <a:lumMod val="75000"/>
                </a:schemeClr>
              </a:solidFill>
            </a:endParaRPr>
          </a:p>
          <a:p>
            <a:pPr marL="0" indent="0">
              <a:buNone/>
            </a:pPr>
            <a:endParaRPr lang="en-US" dirty="0">
              <a:solidFill>
                <a:schemeClr val="accent1">
                  <a:lumMod val="75000"/>
                </a:scheme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57505329"/>
              </p:ext>
            </p:extLst>
          </p:nvPr>
        </p:nvGraphicFramePr>
        <p:xfrm>
          <a:off x="462454" y="2333297"/>
          <a:ext cx="11305102" cy="4486903"/>
        </p:xfrm>
        <a:graphic>
          <a:graphicData uri="http://schemas.openxmlformats.org/drawingml/2006/table">
            <a:tbl>
              <a:tblPr firstRow="1" bandRow="1">
                <a:tableStyleId>{5C22544A-7EE6-4342-B048-85BDC9FD1C3A}</a:tableStyleId>
              </a:tblPr>
              <a:tblGrid>
                <a:gridCol w="4731844">
                  <a:extLst>
                    <a:ext uri="{9D8B030D-6E8A-4147-A177-3AD203B41FA5}">
                      <a16:colId xmlns:a16="http://schemas.microsoft.com/office/drawing/2014/main" val="20000"/>
                    </a:ext>
                  </a:extLst>
                </a:gridCol>
                <a:gridCol w="1663120">
                  <a:extLst>
                    <a:ext uri="{9D8B030D-6E8A-4147-A177-3AD203B41FA5}">
                      <a16:colId xmlns:a16="http://schemas.microsoft.com/office/drawing/2014/main" val="20001"/>
                    </a:ext>
                  </a:extLst>
                </a:gridCol>
                <a:gridCol w="1523633">
                  <a:extLst>
                    <a:ext uri="{9D8B030D-6E8A-4147-A177-3AD203B41FA5}">
                      <a16:colId xmlns:a16="http://schemas.microsoft.com/office/drawing/2014/main" val="20002"/>
                    </a:ext>
                  </a:extLst>
                </a:gridCol>
                <a:gridCol w="1777035">
                  <a:extLst>
                    <a:ext uri="{9D8B030D-6E8A-4147-A177-3AD203B41FA5}">
                      <a16:colId xmlns:a16="http://schemas.microsoft.com/office/drawing/2014/main" val="20003"/>
                    </a:ext>
                  </a:extLst>
                </a:gridCol>
                <a:gridCol w="1609470">
                  <a:extLst>
                    <a:ext uri="{9D8B030D-6E8A-4147-A177-3AD203B41FA5}">
                      <a16:colId xmlns:a16="http://schemas.microsoft.com/office/drawing/2014/main" val="20004"/>
                    </a:ext>
                  </a:extLst>
                </a:gridCol>
              </a:tblGrid>
              <a:tr h="536027">
                <a:tc rowSpan="2">
                  <a:txBody>
                    <a:bodyPr/>
                    <a:lstStyle/>
                    <a:p>
                      <a:pPr algn="ctr"/>
                      <a:r>
                        <a:rPr lang="ro-RO" sz="1200" dirty="0">
                          <a:latin typeface="Times New Roman" panose="02020603050405020304" pitchFamily="18" charset="0"/>
                          <a:cs typeface="Times New Roman" panose="02020603050405020304" pitchFamily="18" charset="0"/>
                        </a:rPr>
                        <a:t>Tipul cădirii</a:t>
                      </a:r>
                      <a:endParaRPr lang="en-US" sz="1200" dirty="0">
                        <a:latin typeface="Times New Roman" panose="02020603050405020304" pitchFamily="18" charset="0"/>
                        <a:cs typeface="Times New Roman" panose="02020603050405020304" pitchFamily="18" charset="0"/>
                      </a:endParaRPr>
                    </a:p>
                  </a:txBody>
                  <a:tcPr/>
                </a:tc>
                <a:tc gridSpan="2">
                  <a:txBody>
                    <a:bodyPr/>
                    <a:lstStyle/>
                    <a:p>
                      <a:pPr algn="ctr"/>
                      <a:r>
                        <a:rPr lang="ro-RO" sz="1200" dirty="0">
                          <a:latin typeface="Times New Roman" panose="02020603050405020304" pitchFamily="18" charset="0"/>
                          <a:cs typeface="Times New Roman" panose="02020603050405020304" pitchFamily="18" charset="0"/>
                        </a:rPr>
                        <a:t>Nivelurile pentru anul 2022</a:t>
                      </a:r>
                    </a:p>
                    <a:p>
                      <a:pPr marL="0" marR="0" lvl="0" indent="0" algn="ctr" defTabSz="457200" rtl="0" eaLnBrk="1" fontAlgn="auto" latinLnBrk="0" hangingPunct="1">
                        <a:lnSpc>
                          <a:spcPct val="100000"/>
                        </a:lnSpc>
                        <a:spcBef>
                          <a:spcPts val="0"/>
                        </a:spcBef>
                        <a:spcAft>
                          <a:spcPts val="0"/>
                        </a:spcAft>
                        <a:buClrTx/>
                        <a:buSzTx/>
                        <a:buFontTx/>
                        <a:buNone/>
                        <a:tabLst/>
                        <a:defRPr/>
                      </a:pPr>
                      <a:r>
                        <a:rPr lang="ro-RO" sz="1200" dirty="0">
                          <a:latin typeface="Times New Roman" panose="02020603050405020304" pitchFamily="18" charset="0"/>
                          <a:cs typeface="Times New Roman" panose="02020603050405020304" pitchFamily="18" charset="0"/>
                        </a:rPr>
                        <a:t>Valoare impozabilă lei/mp</a:t>
                      </a:r>
                      <a:endParaRPr lang="en-US" sz="1200" dirty="0">
                        <a:latin typeface="Times New Roman" panose="02020603050405020304" pitchFamily="18" charset="0"/>
                        <a:cs typeface="Times New Roman" panose="02020603050405020304" pitchFamily="18" charset="0"/>
                      </a:endParaRPr>
                    </a:p>
                    <a:p>
                      <a:pPr algn="ctr"/>
                      <a:endParaRPr lang="ro-RO" sz="1200" dirty="0">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ro-RO" sz="1200" dirty="0">
                          <a:latin typeface="Times New Roman" panose="02020603050405020304" pitchFamily="18" charset="0"/>
                          <a:cs typeface="Times New Roman" panose="02020603050405020304" pitchFamily="18" charset="0"/>
                        </a:rPr>
                        <a:t>Nivelurile pentru anul </a:t>
                      </a:r>
                      <a:r>
                        <a:rPr lang="en-US" sz="1200" dirty="0">
                          <a:latin typeface="Times New Roman" panose="02020603050405020304" pitchFamily="18" charset="0"/>
                          <a:cs typeface="Times New Roman" panose="02020603050405020304" pitchFamily="18" charset="0"/>
                        </a:rPr>
                        <a:t>202</a:t>
                      </a:r>
                      <a:r>
                        <a:rPr lang="ro-RO" sz="1200" dirty="0">
                          <a:latin typeface="Times New Roman" panose="02020603050405020304" pitchFamily="18" charset="0"/>
                          <a:cs typeface="Times New Roman" panose="02020603050405020304" pitchFamily="18" charset="0"/>
                        </a:rPr>
                        <a:t>3</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indexate</a:t>
                      </a:r>
                      <a:r>
                        <a:rPr lang="en-US" sz="1200" dirty="0">
                          <a:latin typeface="Times New Roman" panose="02020603050405020304" pitchFamily="18" charset="0"/>
                          <a:cs typeface="Times New Roman" panose="02020603050405020304" pitchFamily="18" charset="0"/>
                        </a:rPr>
                        <a:t> cu rata </a:t>
                      </a:r>
                      <a:r>
                        <a:rPr lang="ro-RO" sz="1200" dirty="0">
                          <a:latin typeface="Times New Roman" panose="02020603050405020304" pitchFamily="18" charset="0"/>
                          <a:cs typeface="Times New Roman" panose="02020603050405020304" pitchFamily="18" charset="0"/>
                        </a:rPr>
                        <a:t>inflației cf   HCL</a:t>
                      </a:r>
                      <a:r>
                        <a:rPr lang="ro-RO" sz="1200" baseline="0" dirty="0">
                          <a:latin typeface="Times New Roman" panose="02020603050405020304" pitchFamily="18" charset="0"/>
                          <a:cs typeface="Times New Roman" panose="02020603050405020304" pitchFamily="18" charset="0"/>
                        </a:rPr>
                        <a:t> 113/2022</a:t>
                      </a:r>
                      <a:endParaRPr lang="ro-RO" sz="1200" dirty="0">
                        <a:latin typeface="Times New Roman" panose="02020603050405020304" pitchFamily="18" charset="0"/>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ro-RO" sz="1200" dirty="0">
                          <a:latin typeface="Times New Roman" panose="02020603050405020304" pitchFamily="18" charset="0"/>
                          <a:cs typeface="Times New Roman" panose="02020603050405020304" pitchFamily="18" charset="0"/>
                        </a:rPr>
                        <a:t>Valoare impozabilă lei/mp</a:t>
                      </a:r>
                      <a:endParaRPr lang="en-US" sz="12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tc>
                <a:extLst>
                  <a:ext uri="{0D108BD9-81ED-4DB2-BD59-A6C34878D82A}">
                    <a16:rowId xmlns:a16="http://schemas.microsoft.com/office/drawing/2014/main" val="10000"/>
                  </a:ext>
                </a:extLst>
              </a:tr>
              <a:tr h="477169">
                <a:tc vMerge="1">
                  <a:txBody>
                    <a:bodyPr/>
                    <a:lstStyle/>
                    <a:p>
                      <a:endParaRPr lang="en-US"/>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o-RO"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C</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u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instalaţii</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de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apă</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canalizare</a:t>
                      </a:r>
                      <a:r>
                        <a:rPr kumimoji="0" lang="ro-RO"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electric</a:t>
                      </a:r>
                      <a:r>
                        <a:rPr kumimoji="0" lang="ro-RO"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e</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si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încălzire</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condiţii</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cumulative)</a:t>
                      </a:r>
                      <a:endParaRPr lang="en-US" sz="900" dirty="0">
                        <a:solidFill>
                          <a:schemeClr val="accent1">
                            <a:lumMod val="75000"/>
                          </a:schemeClr>
                        </a:solidFill>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o-RO"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F</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ara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instalaţii</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de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apă</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canalizare</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electrice</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sau</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de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încălzire</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endParaRPr lang="en-US" sz="900" dirty="0">
                        <a:solidFill>
                          <a:schemeClr val="accent1">
                            <a:lumMod val="75000"/>
                          </a:schemeClr>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o-RO"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C</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u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instalaţii</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de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apă</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canalizare</a:t>
                      </a:r>
                      <a:r>
                        <a:rPr kumimoji="0" lang="ro-RO"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electric</a:t>
                      </a:r>
                      <a:r>
                        <a:rPr kumimoji="0" lang="ro-RO"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e</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si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încălzire</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condiţii</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cumulative)</a:t>
                      </a:r>
                      <a:endParaRPr lang="en-US" sz="900" dirty="0">
                        <a:solidFill>
                          <a:schemeClr val="accent1">
                            <a:lumMod val="75000"/>
                          </a:schemeClr>
                        </a:solidFill>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o-RO"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F</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ara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instalaţii</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de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apă</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canalizare</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electrice</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sau</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de </a:t>
                      </a:r>
                      <a:r>
                        <a:rPr kumimoji="0" lang="fr-FR" sz="90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încălzire</a:t>
                      </a:r>
                      <a:r>
                        <a:rPr kumimoji="0" lang="fr-FR" sz="90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endParaRPr lang="en-US" sz="900" dirty="0">
                        <a:solidFill>
                          <a:schemeClr val="accent1">
                            <a:lumMod val="75000"/>
                          </a:schemeClr>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2897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o-RO"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A.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Cladire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cu</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cadre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din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beton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armat</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sau</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cu</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pereti</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exteriori</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din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caramida</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arsa</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sau</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din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orice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alte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materiale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rezultate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in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urma</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unui</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tratament</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termic</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si/</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sau</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chimic</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endParaRPr lang="en-US" sz="1050" dirty="0">
                        <a:solidFill>
                          <a:schemeClr val="accent1">
                            <a:lumMod val="75000"/>
                          </a:schemeClr>
                        </a:solidFill>
                        <a:latin typeface="Times New Roman" panose="02020603050405020304" pitchFamily="18" charset="0"/>
                        <a:cs typeface="Times New Roman" panose="02020603050405020304" pitchFamily="18" charset="0"/>
                      </a:endParaRPr>
                    </a:p>
                  </a:txBody>
                  <a:tcPr/>
                </a:tc>
                <a:tc>
                  <a:txBody>
                    <a:bodyPr/>
                    <a:lstStyle/>
                    <a:p>
                      <a:pPr marL="0" marR="0" algn="ctr">
                        <a:spcBef>
                          <a:spcPts val="0"/>
                        </a:spcBef>
                        <a:spcAft>
                          <a:spcPts val="0"/>
                        </a:spcAft>
                      </a:pPr>
                      <a:r>
                        <a:rPr lang="fr-FR" sz="1200" b="1">
                          <a:solidFill>
                            <a:schemeClr val="accent1"/>
                          </a:solidFill>
                          <a:effectLst/>
                          <a:latin typeface="Times New Roman" panose="02020603050405020304" pitchFamily="18" charset="0"/>
                          <a:ea typeface="Calibri" panose="020F0502020204030204" pitchFamily="34" charset="0"/>
                        </a:rPr>
                        <a:t>1128,91</a:t>
                      </a:r>
                      <a:endParaRPr lang="en-US" sz="14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fr-FR" sz="1200" b="1">
                          <a:solidFill>
                            <a:schemeClr val="accent1"/>
                          </a:solidFill>
                          <a:effectLst/>
                          <a:latin typeface="Times New Roman" panose="02020603050405020304" pitchFamily="18" charset="0"/>
                          <a:ea typeface="Calibri" panose="020F0502020204030204" pitchFamily="34" charset="0"/>
                        </a:rPr>
                        <a:t>677,34</a:t>
                      </a:r>
                      <a:endParaRPr lang="en-US" sz="14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200" b="1" dirty="0">
                          <a:solidFill>
                            <a:schemeClr val="accent1"/>
                          </a:solidFill>
                          <a:effectLst/>
                          <a:latin typeface="Times New Roman" panose="02020603050405020304" pitchFamily="18" charset="0"/>
                          <a:ea typeface="Calibri" panose="020F0502020204030204" pitchFamily="34" charset="0"/>
                        </a:rPr>
                        <a:t>1186,48</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200" b="1">
                          <a:solidFill>
                            <a:schemeClr val="accent1"/>
                          </a:solidFill>
                          <a:effectLst/>
                          <a:latin typeface="Times New Roman" panose="02020603050405020304" pitchFamily="18" charset="0"/>
                          <a:ea typeface="Calibri" panose="020F0502020204030204" pitchFamily="34" charset="0"/>
                        </a:rPr>
                        <a:t>711,88</a:t>
                      </a:r>
                      <a:endParaRPr lang="en-US" sz="14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9308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o-RO"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B.</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Cladire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cu</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peretii</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exteriori</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din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lemn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din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piatra</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naturala</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din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caramida</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nearsa</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din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valatuci</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sau</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din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orice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alte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materiale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nesupuse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unui</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tratament</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termic</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si/</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sau</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chimic</a:t>
                      </a:r>
                      <a:endParaRPr lang="en-US" sz="1050" dirty="0">
                        <a:solidFill>
                          <a:schemeClr val="accent1">
                            <a:lumMod val="75000"/>
                          </a:schemeClr>
                        </a:solidFill>
                        <a:latin typeface="Times New Roman" panose="02020603050405020304" pitchFamily="18" charset="0"/>
                        <a:cs typeface="Times New Roman" panose="02020603050405020304" pitchFamily="18" charset="0"/>
                      </a:endParaRPr>
                    </a:p>
                  </a:txBody>
                  <a:tcPr/>
                </a:tc>
                <a:tc>
                  <a:txBody>
                    <a:bodyPr/>
                    <a:lstStyle/>
                    <a:p>
                      <a:pPr marL="0" marR="0" algn="ctr">
                        <a:spcBef>
                          <a:spcPts val="0"/>
                        </a:spcBef>
                        <a:spcAft>
                          <a:spcPts val="0"/>
                        </a:spcAft>
                      </a:pPr>
                      <a:r>
                        <a:rPr lang="fr-FR" sz="1200" b="1" dirty="0">
                          <a:solidFill>
                            <a:schemeClr val="accent1"/>
                          </a:solidFill>
                          <a:effectLst/>
                          <a:latin typeface="Times New Roman" panose="02020603050405020304" pitchFamily="18" charset="0"/>
                          <a:ea typeface="Calibri" panose="020F0502020204030204" pitchFamily="34" charset="0"/>
                        </a:rPr>
                        <a:t>338,66</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fr-FR" sz="1200" b="1">
                          <a:solidFill>
                            <a:schemeClr val="accent1"/>
                          </a:solidFill>
                          <a:effectLst/>
                          <a:latin typeface="Times New Roman" panose="02020603050405020304" pitchFamily="18" charset="0"/>
                          <a:ea typeface="Calibri" panose="020F0502020204030204" pitchFamily="34" charset="0"/>
                        </a:rPr>
                        <a:t>225,78</a:t>
                      </a:r>
                      <a:endParaRPr lang="en-US" sz="14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200" b="1">
                          <a:solidFill>
                            <a:schemeClr val="accent1"/>
                          </a:solidFill>
                          <a:effectLst/>
                          <a:latin typeface="Times New Roman" panose="02020603050405020304" pitchFamily="18" charset="0"/>
                          <a:ea typeface="Calibri" panose="020F0502020204030204" pitchFamily="34" charset="0"/>
                        </a:rPr>
                        <a:t>355,93</a:t>
                      </a:r>
                      <a:endParaRPr lang="en-US" sz="14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200" b="1" dirty="0">
                          <a:solidFill>
                            <a:schemeClr val="accent1"/>
                          </a:solidFill>
                          <a:effectLst/>
                          <a:latin typeface="Times New Roman" panose="02020603050405020304" pitchFamily="18" charset="0"/>
                          <a:ea typeface="Calibri" panose="020F0502020204030204" pitchFamily="34" charset="0"/>
                        </a:rPr>
                        <a:t>237,29</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35735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o-RO"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C.</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Cladire-anexa</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cu</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cadre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din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beton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armat</a:t>
                      </a:r>
                      <a:r>
                        <a:rPr kumimoji="0" lang="ro-RO"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sau</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cu</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pereti</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exteriori</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din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caramida</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arsa</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sau</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din</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orice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alte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materiale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rezultate</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in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urma</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unui</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tratament</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termic</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si/</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sau</a:t>
                      </a:r>
                      <a:r>
                        <a:rPr kumimoji="0" lang="fr-FR" sz="1050" kern="1200" dirty="0">
                          <a:solidFill>
                            <a:schemeClr val="accent1">
                              <a:lumMod val="75000"/>
                            </a:schemeClr>
                          </a:solidFill>
                          <a:effectLst/>
                          <a:latin typeface="Times New Roman" panose="02020603050405020304" pitchFamily="18" charset="0"/>
                          <a:ea typeface="+mn-ea"/>
                          <a:cs typeface="Times New Roman" panose="02020603050405020304" pitchFamily="18" charset="0"/>
                        </a:rPr>
                        <a:t> </a:t>
                      </a:r>
                      <a:r>
                        <a:rPr kumimoji="0" lang="fr-FR" sz="1050" kern="1200" dirty="0" err="1">
                          <a:solidFill>
                            <a:schemeClr val="accent1">
                              <a:lumMod val="75000"/>
                            </a:schemeClr>
                          </a:solidFill>
                          <a:effectLst/>
                          <a:latin typeface="Times New Roman" panose="02020603050405020304" pitchFamily="18" charset="0"/>
                          <a:ea typeface="+mn-ea"/>
                          <a:cs typeface="Times New Roman" panose="02020603050405020304" pitchFamily="18" charset="0"/>
                        </a:rPr>
                        <a:t>chimic</a:t>
                      </a:r>
                      <a:endParaRPr lang="en-US" sz="1050" dirty="0">
                        <a:solidFill>
                          <a:schemeClr val="accent1">
                            <a:lumMod val="75000"/>
                          </a:schemeClr>
                        </a:solidFill>
                        <a:latin typeface="Times New Roman" panose="02020603050405020304" pitchFamily="18" charset="0"/>
                        <a:cs typeface="Times New Roman" panose="02020603050405020304" pitchFamily="18" charset="0"/>
                      </a:endParaRPr>
                    </a:p>
                  </a:txBody>
                  <a:tcPr/>
                </a:tc>
                <a:tc>
                  <a:txBody>
                    <a:bodyPr/>
                    <a:lstStyle/>
                    <a:p>
                      <a:pPr marL="0" marR="0" algn="ctr">
                        <a:spcBef>
                          <a:spcPts val="0"/>
                        </a:spcBef>
                        <a:spcAft>
                          <a:spcPts val="0"/>
                        </a:spcAft>
                      </a:pPr>
                      <a:r>
                        <a:rPr lang="fr-FR" sz="1200" b="1" dirty="0">
                          <a:solidFill>
                            <a:schemeClr val="accent1"/>
                          </a:solidFill>
                          <a:effectLst/>
                          <a:latin typeface="Times New Roman" panose="02020603050405020304" pitchFamily="18" charset="0"/>
                          <a:ea typeface="Calibri" panose="020F0502020204030204" pitchFamily="34" charset="0"/>
                        </a:rPr>
                        <a:t>225,78</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fr-FR" sz="1200" b="1">
                          <a:solidFill>
                            <a:schemeClr val="accent1"/>
                          </a:solidFill>
                          <a:effectLst/>
                          <a:latin typeface="Times New Roman" panose="02020603050405020304" pitchFamily="18" charset="0"/>
                          <a:ea typeface="Calibri" panose="020F0502020204030204" pitchFamily="34" charset="0"/>
                        </a:rPr>
                        <a:t>197,57</a:t>
                      </a:r>
                      <a:endParaRPr lang="en-US" sz="14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200" b="1">
                          <a:solidFill>
                            <a:schemeClr val="accent1"/>
                          </a:solidFill>
                          <a:effectLst/>
                          <a:latin typeface="Times New Roman" panose="02020603050405020304" pitchFamily="18" charset="0"/>
                          <a:ea typeface="Calibri" panose="020F0502020204030204" pitchFamily="34" charset="0"/>
                        </a:rPr>
                        <a:t>237,29</a:t>
                      </a:r>
                      <a:endParaRPr lang="en-US" sz="14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200" b="1" dirty="0">
                          <a:solidFill>
                            <a:schemeClr val="accent1"/>
                          </a:solidFill>
                          <a:effectLst/>
                          <a:latin typeface="Times New Roman" panose="02020603050405020304" pitchFamily="18" charset="0"/>
                          <a:ea typeface="Calibri" panose="020F0502020204030204" pitchFamily="34" charset="0"/>
                        </a:rPr>
                        <a:t>207,65</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34684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o-RO"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Cladire-anexa</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cu</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peretii</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exteriori</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din</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lemn</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din</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piatra</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naturala</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din</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caramida</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nearsa</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din</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valatuci</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din</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orice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alte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materiale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nesupuse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unui</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tratament</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termic</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si/</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chimic</a:t>
                      </a:r>
                      <a:endParaRPr lang="en-US" sz="105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marL="0" marR="0" algn="ctr">
                        <a:spcBef>
                          <a:spcPts val="0"/>
                        </a:spcBef>
                        <a:spcAft>
                          <a:spcPts val="0"/>
                        </a:spcAft>
                      </a:pPr>
                      <a:r>
                        <a:rPr lang="fr-FR" sz="1200" b="1" dirty="0">
                          <a:solidFill>
                            <a:schemeClr val="accent1"/>
                          </a:solidFill>
                          <a:effectLst/>
                          <a:latin typeface="Times New Roman" panose="02020603050405020304" pitchFamily="18" charset="0"/>
                          <a:ea typeface="Calibri" panose="020F0502020204030204" pitchFamily="34" charset="0"/>
                        </a:rPr>
                        <a:t>141,13</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fr-FR" sz="1200" b="1" dirty="0">
                          <a:solidFill>
                            <a:schemeClr val="accent1"/>
                          </a:solidFill>
                          <a:effectLst/>
                          <a:latin typeface="Times New Roman" panose="02020603050405020304" pitchFamily="18" charset="0"/>
                          <a:ea typeface="Calibri" panose="020F0502020204030204" pitchFamily="34" charset="0"/>
                        </a:rPr>
                        <a:t>84,68</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200" b="1">
                          <a:solidFill>
                            <a:schemeClr val="accent1"/>
                          </a:solidFill>
                          <a:effectLst/>
                          <a:latin typeface="Times New Roman" panose="02020603050405020304" pitchFamily="18" charset="0"/>
                          <a:ea typeface="Calibri" panose="020F0502020204030204" pitchFamily="34" charset="0"/>
                        </a:rPr>
                        <a:t>148,33</a:t>
                      </a:r>
                      <a:endParaRPr lang="en-US" sz="14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200" b="1" dirty="0">
                          <a:solidFill>
                            <a:schemeClr val="accent1"/>
                          </a:solidFill>
                          <a:effectLst/>
                          <a:latin typeface="Times New Roman" panose="02020603050405020304" pitchFamily="18" charset="0"/>
                          <a:ea typeface="Calibri" panose="020F0502020204030204" pitchFamily="34" charset="0"/>
                        </a:rPr>
                        <a:t>89</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33633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o-RO"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In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cazul</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contribuabilului</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care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detine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la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aceeasi</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adresa</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incaperi</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amplasate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la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subsol</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la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demisol</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si/</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la mansarda,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utilizate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ca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locuinta</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in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oricare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dintre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tipurile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de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cladiri</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prevazute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la lit. </a:t>
                      </a:r>
                      <a:r>
                        <a:rPr lang="en-US"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A-D</a:t>
                      </a:r>
                      <a:endParaRPr lang="en-US" sz="105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pt-PT" sz="1200" b="1" dirty="0">
                          <a:solidFill>
                            <a:schemeClr val="accent1">
                              <a:lumMod val="75000"/>
                            </a:schemeClr>
                          </a:solidFill>
                          <a:effectLst/>
                          <a:latin typeface="Times New Roman" panose="02020603050405020304" pitchFamily="18" charset="0"/>
                          <a:ea typeface="Calibri" panose="020F0502020204030204" pitchFamily="34" charset="0"/>
                        </a:rPr>
                        <a:t>75% din suma care s-ar aplica cladirii    </a:t>
                      </a:r>
                      <a:endParaRPr lang="en-US" sz="1400" dirty="0">
                        <a:solidFill>
                          <a:schemeClr val="accent1">
                            <a:lumMod val="75000"/>
                          </a:schemeClr>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pt-PT" sz="1200" b="1" dirty="0">
                          <a:solidFill>
                            <a:schemeClr val="accent1">
                              <a:lumMod val="75000"/>
                            </a:schemeClr>
                          </a:solidFill>
                          <a:effectLst/>
                          <a:latin typeface="Times New Roman" panose="02020603050405020304" pitchFamily="18" charset="0"/>
                          <a:ea typeface="Calibri" panose="020F0502020204030204" pitchFamily="34" charset="0"/>
                        </a:rPr>
                        <a:t>75% din suma care s-ar aplica cladirii    </a:t>
                      </a:r>
                      <a:endParaRPr lang="en-US" sz="1400" dirty="0">
                        <a:solidFill>
                          <a:schemeClr val="accent1">
                            <a:lumMod val="75000"/>
                          </a:schemeClr>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pt-PT" sz="1200" b="1">
                          <a:solidFill>
                            <a:schemeClr val="accent1"/>
                          </a:solidFill>
                          <a:effectLst/>
                          <a:latin typeface="Times New Roman" panose="02020603050405020304" pitchFamily="18" charset="0"/>
                          <a:ea typeface="Calibri" panose="020F0502020204030204" pitchFamily="34" charset="0"/>
                        </a:rPr>
                        <a:t>75% din suma care s-ar aplica cladirii    </a:t>
                      </a:r>
                      <a:endParaRPr lang="en-US" sz="14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pt-PT" sz="1200" b="1" dirty="0">
                          <a:solidFill>
                            <a:schemeClr val="accent1"/>
                          </a:solidFill>
                          <a:effectLst/>
                          <a:latin typeface="Times New Roman" panose="02020603050405020304" pitchFamily="18" charset="0"/>
                          <a:ea typeface="Calibri" panose="020F0502020204030204" pitchFamily="34" charset="0"/>
                        </a:rPr>
                        <a:t>75% din suma care s-ar aplica cladirii    </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6921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o-RO"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F. Î</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n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cazul</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contribuabilului</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care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detine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la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aceeasi</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adresa</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incaperi</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amplasate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la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subsol</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la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demisol</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si/</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la mansarda,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utilizate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in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alte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scopuri</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decat</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cel</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de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locuinta</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in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oricare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dintre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tipurile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de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cladiri</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050" dirty="0" err="1">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prevazute</a:t>
                      </a:r>
                      <a:r>
                        <a:rPr lang="fr-FR" sz="1050"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la lit A-D</a:t>
                      </a:r>
                      <a:endParaRPr lang="en-US" sz="105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marL="0" marR="0">
                        <a:spcBef>
                          <a:spcPts val="0"/>
                        </a:spcBef>
                        <a:spcAft>
                          <a:spcPts val="0"/>
                        </a:spcAft>
                      </a:pPr>
                      <a:r>
                        <a:rPr lang="pt-PT" sz="1200" b="1" dirty="0">
                          <a:solidFill>
                            <a:schemeClr val="accent1">
                              <a:lumMod val="75000"/>
                            </a:schemeClr>
                          </a:solidFill>
                          <a:effectLst/>
                          <a:latin typeface="Times New Roman" panose="02020603050405020304" pitchFamily="18" charset="0"/>
                          <a:ea typeface="Calibri" panose="020F0502020204030204" pitchFamily="34" charset="0"/>
                        </a:rPr>
                        <a:t>50% din suma care s-ar aplica cladirii    </a:t>
                      </a:r>
                      <a:endParaRPr lang="en-US" sz="1400" dirty="0">
                        <a:solidFill>
                          <a:schemeClr val="accent1">
                            <a:lumMod val="75000"/>
                          </a:schemeClr>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pt-PT" sz="1200" b="1" dirty="0">
                          <a:solidFill>
                            <a:schemeClr val="accent1">
                              <a:lumMod val="75000"/>
                            </a:schemeClr>
                          </a:solidFill>
                          <a:effectLst/>
                          <a:latin typeface="Times New Roman" panose="02020603050405020304" pitchFamily="18" charset="0"/>
                          <a:ea typeface="Calibri" panose="020F0502020204030204" pitchFamily="34" charset="0"/>
                        </a:rPr>
                        <a:t>50% din suma care s-ar aplica cladirii    </a:t>
                      </a:r>
                      <a:endParaRPr lang="en-US" sz="1400" dirty="0">
                        <a:solidFill>
                          <a:schemeClr val="accent1">
                            <a:lumMod val="75000"/>
                          </a:schemeClr>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pt-PT" sz="1200" b="1">
                          <a:solidFill>
                            <a:schemeClr val="accent1"/>
                          </a:solidFill>
                          <a:effectLst/>
                          <a:latin typeface="Times New Roman" panose="02020603050405020304" pitchFamily="18" charset="0"/>
                          <a:ea typeface="Calibri" panose="020F0502020204030204" pitchFamily="34" charset="0"/>
                        </a:rPr>
                        <a:t>50% din suma care s-ar aplica cladirii    </a:t>
                      </a:r>
                      <a:endParaRPr lang="en-US" sz="14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pt-PT" sz="1200" b="1" dirty="0">
                          <a:solidFill>
                            <a:schemeClr val="accent1"/>
                          </a:solidFill>
                          <a:effectLst/>
                          <a:latin typeface="Times New Roman" panose="02020603050405020304" pitchFamily="18" charset="0"/>
                          <a:ea typeface="Calibri" panose="020F0502020204030204" pitchFamily="34" charset="0"/>
                        </a:rPr>
                        <a:t>50% din suma care s-ar aplica cladirii    </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903145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1" y="649604"/>
            <a:ext cx="11029616" cy="1013800"/>
          </a:xfrm>
        </p:spPr>
        <p:txBody>
          <a:bodyPr anchor="t">
            <a:normAutofit/>
          </a:bodyPr>
          <a:lstStyle/>
          <a:p>
            <a:pPr algn="ctr"/>
            <a:r>
              <a:rPr lang="ro-RO" sz="2000" b="1" dirty="0">
                <a:latin typeface="Times New Roman" panose="02020603050405020304" pitchFamily="18" charset="0"/>
                <a:cs typeface="Times New Roman" panose="02020603050405020304" pitchFamily="18" charset="0"/>
              </a:rPr>
              <a:t>II.</a:t>
            </a:r>
            <a:r>
              <a:rPr lang="ro-RO" sz="2000" dirty="0">
                <a:latin typeface="Times New Roman" panose="02020603050405020304" pitchFamily="18" charset="0"/>
                <a:cs typeface="Times New Roman" panose="02020603050405020304" pitchFamily="18" charset="0"/>
              </a:rPr>
              <a:t> </a:t>
            </a:r>
            <a:r>
              <a:rPr lang="ro-RO" sz="2000" b="1" dirty="0">
                <a:latin typeface="Times New Roman" panose="02020603050405020304" pitchFamily="18" charset="0"/>
                <a:cs typeface="Times New Roman" panose="02020603050405020304" pitchFamily="18" charset="0"/>
              </a:rPr>
              <a:t>Impozitul pe clădiri datorat de persoanele fizice</a:t>
            </a:r>
            <a:endParaRPr lang="en-US" sz="2000" dirty="0"/>
          </a:p>
        </p:txBody>
      </p:sp>
      <p:sp>
        <p:nvSpPr>
          <p:cNvPr id="3" name="Content Placeholder 2"/>
          <p:cNvSpPr>
            <a:spLocks noGrp="1"/>
          </p:cNvSpPr>
          <p:nvPr>
            <p:ph idx="1"/>
          </p:nvPr>
        </p:nvSpPr>
        <p:spPr>
          <a:xfrm>
            <a:off x="581192" y="1849821"/>
            <a:ext cx="11029615" cy="4887309"/>
          </a:xfrm>
        </p:spPr>
        <p:txBody>
          <a:bodyPr anchor="t">
            <a:normAutofit/>
          </a:bodyPr>
          <a:lstStyle/>
          <a:p>
            <a:r>
              <a:rPr lang="en-US" sz="2000" b="1" dirty="0" err="1">
                <a:solidFill>
                  <a:schemeClr val="accent1">
                    <a:lumMod val="75000"/>
                  </a:schemeClr>
                </a:solidFill>
                <a:latin typeface="Times New Roman" panose="02020603050405020304" pitchFamily="18" charset="0"/>
                <a:cs typeface="Times New Roman" panose="02020603050405020304" pitchFamily="18" charset="0"/>
              </a:rPr>
              <a:t>Exemplu</a:t>
            </a:r>
            <a:r>
              <a:rPr lang="en-US" sz="2000" b="1"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calcul</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al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impozitului</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cladirea</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rezidentiala</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000" dirty="0">
                <a:solidFill>
                  <a:schemeClr val="accent1">
                    <a:lumMod val="75000"/>
                  </a:schemeClr>
                </a:solidFill>
                <a:latin typeface="Times New Roman" panose="02020603050405020304" pitchFamily="18" charset="0"/>
                <a:cs typeface="Times New Roman" panose="02020603050405020304" pitchFamily="18" charset="0"/>
              </a:rPr>
              <a:t> un</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apartament</a:t>
            </a:r>
            <a:r>
              <a:rPr lang="en-US" sz="2000" dirty="0">
                <a:solidFill>
                  <a:schemeClr val="accent1">
                    <a:lumMod val="75000"/>
                  </a:schemeClr>
                </a:solidFill>
                <a:latin typeface="Times New Roman" panose="02020603050405020304" pitchFamily="18" charset="0"/>
                <a:cs typeface="Times New Roman" panose="02020603050405020304" pitchFamily="18" charset="0"/>
              </a:rPr>
              <a:t> cu 2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camere</a:t>
            </a:r>
            <a:r>
              <a:rPr lang="en-US" sz="2000" dirty="0">
                <a:solidFill>
                  <a:schemeClr val="accent1">
                    <a:lumMod val="75000"/>
                  </a:schemeClr>
                </a:solidFill>
                <a:latin typeface="Times New Roman" panose="02020603050405020304" pitchFamily="18" charset="0"/>
                <a:cs typeface="Times New Roman" panose="02020603050405020304" pitchFamily="18" charset="0"/>
              </a:rPr>
              <a:t> in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suprafata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construita</a:t>
            </a:r>
            <a:r>
              <a:rPr lang="en-US" sz="2000" dirty="0">
                <a:solidFill>
                  <a:schemeClr val="accent1">
                    <a:lumMod val="75000"/>
                  </a:schemeClr>
                </a:solidFill>
                <a:latin typeface="Times New Roman" panose="02020603050405020304" pitchFamily="18" charset="0"/>
                <a:cs typeface="Times New Roman" panose="02020603050405020304" pitchFamily="18" charset="0"/>
              </a:rPr>
              <a:t> de 60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mp</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situat</a:t>
            </a:r>
            <a:r>
              <a:rPr lang="en-US" sz="2000" dirty="0">
                <a:solidFill>
                  <a:schemeClr val="accent1">
                    <a:lumMod val="75000"/>
                  </a:schemeClr>
                </a:solidFill>
                <a:latin typeface="Times New Roman" panose="02020603050405020304" pitchFamily="18" charset="0"/>
                <a:cs typeface="Times New Roman" panose="02020603050405020304" pitchFamily="18" charset="0"/>
              </a:rPr>
              <a:t> in zona A in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cadrul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localitatii</a:t>
            </a:r>
            <a:r>
              <a:rPr lang="en-US" sz="2000" dirty="0">
                <a:solidFill>
                  <a:schemeClr val="accent1">
                    <a:lumMod val="75000"/>
                  </a:schemeClr>
                </a:solidFill>
                <a:latin typeface="Times New Roman" panose="02020603050405020304" pitchFamily="18" charset="0"/>
                <a:cs typeface="Times New Roman" panose="02020603050405020304" pitchFamily="18" charset="0"/>
              </a:rPr>
              <a:t>:</a:t>
            </a: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r>
              <a:rPr lang="ro-RO" sz="2000" dirty="0">
                <a:solidFill>
                  <a:schemeClr val="accent1">
                    <a:lumMod val="75000"/>
                  </a:schemeClr>
                </a:solidFill>
                <a:latin typeface="Times New Roman" panose="02020603050405020304" pitchFamily="18" charset="0"/>
                <a:cs typeface="Times New Roman" panose="02020603050405020304" pitchFamily="18" charset="0"/>
              </a:rPr>
              <a:t>Impozit 2022: 60*1128,91*2,5*0,09%=152 lei.</a:t>
            </a:r>
          </a:p>
          <a:p>
            <a:r>
              <a:rPr lang="ro-RO" sz="2000" dirty="0">
                <a:solidFill>
                  <a:schemeClr val="accent1">
                    <a:lumMod val="75000"/>
                  </a:schemeClr>
                </a:solidFill>
                <a:latin typeface="Times New Roman" panose="02020603050405020304" pitchFamily="18" charset="0"/>
                <a:cs typeface="Times New Roman" panose="02020603050405020304" pitchFamily="18" charset="0"/>
              </a:rPr>
              <a:t>Impozit 2023: 60*</a:t>
            </a:r>
            <a:r>
              <a:rPr lang="fr-FR" sz="2000" b="1" dirty="0">
                <a:solidFill>
                  <a:srgbClr val="000000"/>
                </a:solidFill>
                <a:latin typeface="Times New Roman" panose="02020603050405020304" pitchFamily="18" charset="0"/>
                <a:ea typeface="Calibri" panose="020F0502020204030204" pitchFamily="34" charset="0"/>
              </a:rPr>
              <a:t> </a:t>
            </a:r>
            <a:r>
              <a:rPr lang="fr-FR" sz="2000" dirty="0">
                <a:solidFill>
                  <a:schemeClr val="accent1"/>
                </a:solidFill>
                <a:latin typeface="Times New Roman" panose="02020603050405020304" pitchFamily="18" charset="0"/>
                <a:ea typeface="Calibri" panose="020F0502020204030204" pitchFamily="34" charset="0"/>
              </a:rPr>
              <a:t>1186,48</a:t>
            </a:r>
            <a:r>
              <a:rPr lang="ro-RO" sz="2000" dirty="0">
                <a:solidFill>
                  <a:schemeClr val="accent1">
                    <a:lumMod val="75000"/>
                  </a:schemeClr>
                </a:solidFill>
                <a:latin typeface="Times New Roman" panose="02020603050405020304" pitchFamily="18" charset="0"/>
                <a:cs typeface="Times New Roman" panose="02020603050405020304" pitchFamily="18" charset="0"/>
              </a:rPr>
              <a:t>*2,5*0,09%=160 lei.</a:t>
            </a:r>
          </a:p>
          <a:p>
            <a:r>
              <a:rPr lang="ro-RO" sz="2000" b="1" dirty="0">
                <a:solidFill>
                  <a:schemeClr val="accent1">
                    <a:lumMod val="75000"/>
                  </a:schemeClr>
                </a:solidFill>
                <a:latin typeface="Times New Roman" panose="02020603050405020304" pitchFamily="18" charset="0"/>
                <a:cs typeface="Times New Roman" panose="02020603050405020304" pitchFamily="18" charset="0"/>
              </a:rPr>
              <a:t>Diferență impozit clădire 2023/2022(în urma indexării): 160 lei -152 lei= 8 lei.</a:t>
            </a:r>
            <a:endParaRPr lang="en-US" sz="2000" b="1" dirty="0">
              <a:solidFill>
                <a:schemeClr val="accent1">
                  <a:lumMod val="75000"/>
                </a:schemeClr>
              </a:solidFill>
              <a:latin typeface="Times New Roman" panose="02020603050405020304" pitchFamily="18" charset="0"/>
              <a:cs typeface="Times New Roman" panose="02020603050405020304" pitchFamily="18" charset="0"/>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19513602"/>
              </p:ext>
            </p:extLst>
          </p:nvPr>
        </p:nvGraphicFramePr>
        <p:xfrm>
          <a:off x="441432" y="2700996"/>
          <a:ext cx="10745124" cy="2534910"/>
        </p:xfrm>
        <a:graphic>
          <a:graphicData uri="http://schemas.openxmlformats.org/drawingml/2006/table">
            <a:tbl>
              <a:tblPr firstRow="1" bandRow="1">
                <a:tableStyleId>{5C22544A-7EE6-4342-B048-85BDC9FD1C3A}</a:tableStyleId>
              </a:tblPr>
              <a:tblGrid>
                <a:gridCol w="926898">
                  <a:extLst>
                    <a:ext uri="{9D8B030D-6E8A-4147-A177-3AD203B41FA5}">
                      <a16:colId xmlns:a16="http://schemas.microsoft.com/office/drawing/2014/main" val="20000"/>
                    </a:ext>
                  </a:extLst>
                </a:gridCol>
                <a:gridCol w="3681972">
                  <a:extLst>
                    <a:ext uri="{9D8B030D-6E8A-4147-A177-3AD203B41FA5}">
                      <a16:colId xmlns:a16="http://schemas.microsoft.com/office/drawing/2014/main" val="20001"/>
                    </a:ext>
                  </a:extLst>
                </a:gridCol>
                <a:gridCol w="2208627">
                  <a:extLst>
                    <a:ext uri="{9D8B030D-6E8A-4147-A177-3AD203B41FA5}">
                      <a16:colId xmlns:a16="http://schemas.microsoft.com/office/drawing/2014/main" val="20002"/>
                    </a:ext>
                  </a:extLst>
                </a:gridCol>
                <a:gridCol w="3927627">
                  <a:extLst>
                    <a:ext uri="{9D8B030D-6E8A-4147-A177-3AD203B41FA5}">
                      <a16:colId xmlns:a16="http://schemas.microsoft.com/office/drawing/2014/main" val="585535149"/>
                    </a:ext>
                  </a:extLst>
                </a:gridCol>
              </a:tblGrid>
              <a:tr h="676385">
                <a:tc>
                  <a:txBody>
                    <a:bodyPr/>
                    <a:lstStyle/>
                    <a:p>
                      <a:pPr algn="just">
                        <a:spcAft>
                          <a:spcPts val="0"/>
                        </a:spcAft>
                      </a:pPr>
                      <a:r>
                        <a:rPr lang="en-AU" sz="1200" b="1">
                          <a:effectLst/>
                          <a:latin typeface="Times New Roman" panose="02020603050405020304" pitchFamily="18" charset="0"/>
                          <a:ea typeface="Times New Roman" panose="02020603050405020304" pitchFamily="18" charset="0"/>
                        </a:rPr>
                        <a:t>Nr.crt</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AU" sz="1200" b="1">
                          <a:effectLst/>
                          <a:latin typeface="Times New Roman" panose="02020603050405020304" pitchFamily="18" charset="0"/>
                          <a:ea typeface="Times New Roman" panose="02020603050405020304" pitchFamily="18" charset="0"/>
                        </a:rPr>
                        <a:t>Denumire indicator</a:t>
                      </a:r>
                      <a:endParaRPr lang="en-US" sz="1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AU" sz="1200" b="1">
                          <a:effectLst/>
                          <a:latin typeface="Times New Roman" panose="02020603050405020304" pitchFamily="18" charset="0"/>
                          <a:ea typeface="Times New Roman" panose="02020603050405020304" pitchFamily="18" charset="0"/>
                        </a:rPr>
                        <a:t>Anul 2022</a:t>
                      </a:r>
                      <a:endParaRPr lang="en-US" sz="1000">
                        <a:effectLst/>
                        <a:latin typeface="Times New Roman" panose="02020603050405020304" pitchFamily="18"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just">
                        <a:spcAft>
                          <a:spcPts val="0"/>
                        </a:spcAft>
                      </a:pPr>
                      <a:r>
                        <a:rPr lang="en-AU" sz="1200" b="1">
                          <a:effectLst/>
                          <a:latin typeface="Times New Roman" panose="02020603050405020304" pitchFamily="18" charset="0"/>
                          <a:ea typeface="Times New Roman" panose="02020603050405020304" pitchFamily="18" charset="0"/>
                        </a:rPr>
                        <a:t>Anul  2023 (indexare cu 5,1%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39213">
                <a:tc>
                  <a:txBody>
                    <a:bodyPr/>
                    <a:lstStyle/>
                    <a:p>
                      <a:pPr algn="ctr">
                        <a:spcAft>
                          <a:spcPts val="0"/>
                        </a:spcAft>
                      </a:pPr>
                      <a:r>
                        <a:rPr lang="en-AU" sz="1200" dirty="0">
                          <a:solidFill>
                            <a:schemeClr val="accent1"/>
                          </a:solidFill>
                          <a:effectLst/>
                          <a:latin typeface="Times New Roman" panose="02020603050405020304" pitchFamily="18" charset="0"/>
                          <a:ea typeface="Times New Roman" panose="02020603050405020304" pitchFamily="18" charset="0"/>
                        </a:rPr>
                        <a:t>1</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AU" sz="1200" dirty="0" err="1">
                          <a:solidFill>
                            <a:schemeClr val="accent1"/>
                          </a:solidFill>
                          <a:effectLst/>
                          <a:latin typeface="Times New Roman" panose="02020603050405020304" pitchFamily="18" charset="0"/>
                          <a:ea typeface="Times New Roman" panose="02020603050405020304" pitchFamily="18" charset="0"/>
                        </a:rPr>
                        <a:t>Suprafata</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construită</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apartament</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mp</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1200" b="1">
                          <a:solidFill>
                            <a:schemeClr val="accent1"/>
                          </a:solidFill>
                          <a:effectLst/>
                          <a:latin typeface="Times New Roman" panose="02020603050405020304" pitchFamily="18" charset="0"/>
                          <a:ea typeface="Times New Roman" panose="02020603050405020304" pitchFamily="18" charset="0"/>
                        </a:rPr>
                        <a:t>60</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AU" sz="1200" b="1">
                          <a:solidFill>
                            <a:schemeClr val="accent1"/>
                          </a:solidFill>
                          <a:effectLst/>
                          <a:latin typeface="Times New Roman" panose="02020603050405020304" pitchFamily="18" charset="0"/>
                          <a:ea typeface="Times New Roman" panose="02020603050405020304" pitchFamily="18" charset="0"/>
                        </a:rPr>
                        <a:t>60</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67153">
                <a:tc>
                  <a:txBody>
                    <a:bodyPr/>
                    <a:lstStyle/>
                    <a:p>
                      <a:pPr algn="ctr">
                        <a:spcAft>
                          <a:spcPts val="0"/>
                        </a:spcAft>
                      </a:pPr>
                      <a:r>
                        <a:rPr lang="en-AU" sz="1200">
                          <a:solidFill>
                            <a:schemeClr val="accent1"/>
                          </a:solidFill>
                          <a:effectLst/>
                          <a:latin typeface="Times New Roman" panose="02020603050405020304" pitchFamily="18" charset="0"/>
                          <a:ea typeface="Times New Roman" panose="02020603050405020304" pitchFamily="18" charset="0"/>
                        </a:rPr>
                        <a:t>2</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AU" sz="1200" dirty="0">
                          <a:solidFill>
                            <a:schemeClr val="accent1"/>
                          </a:solidFill>
                          <a:effectLst/>
                          <a:latin typeface="Times New Roman" panose="02020603050405020304" pitchFamily="18" charset="0"/>
                          <a:ea typeface="Times New Roman" panose="02020603050405020304" pitchFamily="18" charset="0"/>
                        </a:rPr>
                        <a:t>Norma din </a:t>
                      </a:r>
                      <a:r>
                        <a:rPr lang="en-AU" sz="1200" dirty="0" err="1">
                          <a:solidFill>
                            <a:schemeClr val="accent1"/>
                          </a:solidFill>
                          <a:effectLst/>
                          <a:latin typeface="Times New Roman" panose="02020603050405020304" pitchFamily="18" charset="0"/>
                          <a:ea typeface="Times New Roman" panose="02020603050405020304" pitchFamily="18" charset="0"/>
                        </a:rPr>
                        <a:t>lege</a:t>
                      </a:r>
                      <a:r>
                        <a:rPr lang="en-AU" sz="1200" dirty="0">
                          <a:solidFill>
                            <a:schemeClr val="accent1"/>
                          </a:solidFill>
                          <a:effectLst/>
                          <a:latin typeface="Times New Roman" panose="02020603050405020304" pitchFamily="18" charset="0"/>
                          <a:ea typeface="Times New Roman" panose="02020603050405020304" pitchFamily="18" charset="0"/>
                        </a:rPr>
                        <a:t>-lei</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fr-FR" sz="1200" b="1">
                          <a:solidFill>
                            <a:schemeClr val="accent1"/>
                          </a:solidFill>
                          <a:effectLst/>
                          <a:latin typeface="Times New Roman" panose="02020603050405020304" pitchFamily="18" charset="0"/>
                          <a:ea typeface="Calibri" panose="020F0502020204030204" pitchFamily="34" charset="0"/>
                        </a:rPr>
                        <a:t>1128,91</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fr-FR" sz="1200" b="1" dirty="0">
                          <a:solidFill>
                            <a:schemeClr val="accent1"/>
                          </a:solidFill>
                          <a:effectLst/>
                          <a:latin typeface="Times New Roman" panose="02020603050405020304" pitchFamily="18" charset="0"/>
                          <a:ea typeface="Calibri" panose="020F0502020204030204" pitchFamily="34" charset="0"/>
                        </a:rPr>
                        <a:t>1186,48</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67153">
                <a:tc>
                  <a:txBody>
                    <a:bodyPr/>
                    <a:lstStyle/>
                    <a:p>
                      <a:pPr algn="ctr">
                        <a:spcAft>
                          <a:spcPts val="0"/>
                        </a:spcAft>
                      </a:pPr>
                      <a:r>
                        <a:rPr lang="en-AU" sz="1200">
                          <a:solidFill>
                            <a:schemeClr val="accent1"/>
                          </a:solidFill>
                          <a:effectLst/>
                          <a:latin typeface="Times New Roman" panose="02020603050405020304" pitchFamily="18" charset="0"/>
                          <a:ea typeface="Times New Roman" panose="02020603050405020304" pitchFamily="18" charset="0"/>
                        </a:rPr>
                        <a:t>3</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AU" sz="1200" dirty="0" err="1">
                          <a:solidFill>
                            <a:schemeClr val="accent1"/>
                          </a:solidFill>
                          <a:effectLst/>
                          <a:latin typeface="Times New Roman" panose="02020603050405020304" pitchFamily="18" charset="0"/>
                          <a:ea typeface="Times New Roman" panose="02020603050405020304" pitchFamily="18" charset="0"/>
                        </a:rPr>
                        <a:t>Coeficient</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corecție</a:t>
                      </a:r>
                      <a:r>
                        <a:rPr lang="en-AU" sz="1200" dirty="0">
                          <a:solidFill>
                            <a:schemeClr val="accent1"/>
                          </a:solidFill>
                          <a:effectLst/>
                          <a:latin typeface="Times New Roman" panose="02020603050405020304" pitchFamily="18" charset="0"/>
                          <a:ea typeface="Times New Roman" panose="02020603050405020304" pitchFamily="18" charset="0"/>
                        </a:rPr>
                        <a:t> zona</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1200" b="1" dirty="0">
                          <a:solidFill>
                            <a:schemeClr val="accent1"/>
                          </a:solidFill>
                          <a:effectLst/>
                          <a:latin typeface="Times New Roman" panose="02020603050405020304" pitchFamily="18" charset="0"/>
                          <a:ea typeface="Times New Roman" panose="02020603050405020304" pitchFamily="18" charset="0"/>
                        </a:rPr>
                        <a:t>2,5</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AU" sz="1200" b="1">
                          <a:solidFill>
                            <a:schemeClr val="accent1"/>
                          </a:solidFill>
                          <a:effectLst/>
                          <a:latin typeface="Times New Roman" panose="02020603050405020304" pitchFamily="18" charset="0"/>
                          <a:ea typeface="Times New Roman" panose="02020603050405020304" pitchFamily="18" charset="0"/>
                        </a:rPr>
                        <a:t>2,5</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417853">
                <a:tc>
                  <a:txBody>
                    <a:bodyPr/>
                    <a:lstStyle/>
                    <a:p>
                      <a:pPr algn="ctr">
                        <a:spcAft>
                          <a:spcPts val="0"/>
                        </a:spcAft>
                      </a:pPr>
                      <a:r>
                        <a:rPr lang="en-AU" sz="1200">
                          <a:solidFill>
                            <a:schemeClr val="accent1"/>
                          </a:solidFill>
                          <a:effectLst/>
                          <a:latin typeface="Times New Roman" panose="02020603050405020304" pitchFamily="18" charset="0"/>
                          <a:ea typeface="Times New Roman" panose="02020603050405020304" pitchFamily="18" charset="0"/>
                        </a:rPr>
                        <a:t>4</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AU" sz="1200">
                          <a:solidFill>
                            <a:schemeClr val="accent1"/>
                          </a:solidFill>
                          <a:effectLst/>
                          <a:latin typeface="Times New Roman" panose="02020603050405020304" pitchFamily="18" charset="0"/>
                          <a:ea typeface="Times New Roman" panose="02020603050405020304" pitchFamily="18" charset="0"/>
                        </a:rPr>
                        <a:t>Cota de impozitare</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1200" b="1" dirty="0">
                          <a:solidFill>
                            <a:schemeClr val="accent1"/>
                          </a:solidFill>
                          <a:effectLst/>
                          <a:latin typeface="Times New Roman" panose="02020603050405020304" pitchFamily="18" charset="0"/>
                          <a:ea typeface="Times New Roman" panose="02020603050405020304" pitchFamily="18" charset="0"/>
                        </a:rPr>
                        <a:t>0,09%</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AU" sz="1200" b="1" dirty="0">
                          <a:solidFill>
                            <a:schemeClr val="accent1"/>
                          </a:solidFill>
                          <a:effectLst/>
                          <a:latin typeface="Times New Roman" panose="02020603050405020304" pitchFamily="18" charset="0"/>
                          <a:ea typeface="Times New Roman" panose="02020603050405020304" pitchFamily="18" charset="0"/>
                        </a:rPr>
                        <a:t>0,09%</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4"/>
                  </a:ext>
                </a:extLst>
              </a:tr>
              <a:tr h="367153">
                <a:tc>
                  <a:txBody>
                    <a:bodyPr/>
                    <a:lstStyle/>
                    <a:p>
                      <a:pPr algn="ctr">
                        <a:spcAft>
                          <a:spcPts val="0"/>
                        </a:spcAft>
                      </a:pPr>
                      <a:r>
                        <a:rPr lang="en-AU" sz="1200">
                          <a:solidFill>
                            <a:schemeClr val="accent1"/>
                          </a:solidFill>
                          <a:effectLst/>
                          <a:latin typeface="Times New Roman" panose="02020603050405020304" pitchFamily="18" charset="0"/>
                          <a:ea typeface="Times New Roman" panose="02020603050405020304" pitchFamily="18" charset="0"/>
                        </a:rPr>
                        <a:t>5</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AU" sz="1200" b="1">
                          <a:solidFill>
                            <a:schemeClr val="accent1"/>
                          </a:solidFill>
                          <a:effectLst/>
                          <a:latin typeface="Times New Roman" panose="02020603050405020304" pitchFamily="18" charset="0"/>
                          <a:ea typeface="Times New Roman" panose="02020603050405020304" pitchFamily="18" charset="0"/>
                        </a:rPr>
                        <a:t>Impozit pe clădire</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1200" b="1">
                          <a:solidFill>
                            <a:schemeClr val="accent1"/>
                          </a:solidFill>
                          <a:effectLst/>
                          <a:latin typeface="Times New Roman" panose="02020603050405020304" pitchFamily="18" charset="0"/>
                          <a:ea typeface="Times New Roman" panose="02020603050405020304" pitchFamily="18" charset="0"/>
                        </a:rPr>
                        <a:t>152</a:t>
                      </a:r>
                      <a:r>
                        <a:rPr lang="ro-RO" sz="1200" b="1">
                          <a:solidFill>
                            <a:schemeClr val="accent1"/>
                          </a:solidFill>
                          <a:effectLst/>
                          <a:latin typeface="Times New Roman" panose="02020603050405020304" pitchFamily="18" charset="0"/>
                          <a:ea typeface="Times New Roman" panose="02020603050405020304" pitchFamily="18" charset="0"/>
                        </a:rPr>
                        <a:t>,40</a:t>
                      </a:r>
                      <a:r>
                        <a:rPr lang="en-AU" sz="1200" b="1">
                          <a:solidFill>
                            <a:schemeClr val="accent1"/>
                          </a:solidFill>
                          <a:effectLst/>
                          <a:latin typeface="Times New Roman" panose="02020603050405020304" pitchFamily="18" charset="0"/>
                          <a:ea typeface="Times New Roman" panose="02020603050405020304" pitchFamily="18" charset="0"/>
                        </a:rPr>
                        <a:t> lei </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AU" sz="1200" b="1" dirty="0">
                          <a:solidFill>
                            <a:schemeClr val="accent1"/>
                          </a:solidFill>
                          <a:effectLst/>
                          <a:latin typeface="Times New Roman" panose="02020603050405020304" pitchFamily="18" charset="0"/>
                          <a:ea typeface="Times New Roman" panose="02020603050405020304" pitchFamily="18" charset="0"/>
                        </a:rPr>
                        <a:t>160,17 lei </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73707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000" b="1" dirty="0">
                <a:latin typeface="Times New Roman" panose="02020603050405020304" pitchFamily="18" charset="0"/>
                <a:cs typeface="Times New Roman" panose="02020603050405020304" pitchFamily="18" charset="0"/>
              </a:rPr>
              <a:t>II.</a:t>
            </a:r>
            <a:r>
              <a:rPr lang="ro-RO" sz="2000" dirty="0">
                <a:latin typeface="Times New Roman" panose="02020603050405020304" pitchFamily="18" charset="0"/>
                <a:cs typeface="Times New Roman" panose="02020603050405020304" pitchFamily="18" charset="0"/>
              </a:rPr>
              <a:t> </a:t>
            </a:r>
            <a:r>
              <a:rPr lang="ro-RO" sz="2000" b="1" dirty="0">
                <a:latin typeface="Times New Roman" panose="02020603050405020304" pitchFamily="18" charset="0"/>
                <a:cs typeface="Times New Roman" panose="02020603050405020304" pitchFamily="18" charset="0"/>
              </a:rPr>
              <a:t>Impozitul pe clădiri datorat de persoanele fizice</a:t>
            </a:r>
            <a:endParaRPr lang="en-US" sz="2000" dirty="0"/>
          </a:p>
        </p:txBody>
      </p:sp>
      <p:sp>
        <p:nvSpPr>
          <p:cNvPr id="3" name="Content Placeholder 2"/>
          <p:cNvSpPr>
            <a:spLocks noGrp="1"/>
          </p:cNvSpPr>
          <p:nvPr>
            <p:ph idx="1"/>
          </p:nvPr>
        </p:nvSpPr>
        <p:spPr>
          <a:xfrm>
            <a:off x="462454" y="1797270"/>
            <a:ext cx="11256582" cy="4908330"/>
          </a:xfrm>
        </p:spPr>
        <p:txBody>
          <a:bodyPr anchor="t">
            <a:normAutofit lnSpcReduction="10000"/>
          </a:bodyPr>
          <a:lstStyle/>
          <a:p>
            <a:pPr marL="0" indent="0" algn="just">
              <a:buNone/>
            </a:pPr>
            <a:endParaRPr lang="es-ES" sz="2000" dirty="0">
              <a:latin typeface="Times New Roman" panose="02020603050405020304" pitchFamily="18" charset="0"/>
              <a:cs typeface="Times New Roman" panose="02020603050405020304" pitchFamily="18" charset="0"/>
            </a:endParaRPr>
          </a:p>
          <a:p>
            <a:pPr algn="just"/>
            <a:r>
              <a:rPr lang="es-ES" sz="2000" dirty="0">
                <a:latin typeface="Times New Roman" panose="02020603050405020304" pitchFamily="18" charset="0"/>
                <a:cs typeface="Times New Roman" panose="02020603050405020304" pitchFamily="18" charset="0"/>
              </a:rPr>
              <a:t>1.2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În</a:t>
            </a:r>
            <a:r>
              <a:rPr lang="es-ES" sz="2400" dirty="0">
                <a:solidFill>
                  <a:schemeClr val="accent1">
                    <a:lumMod val="75000"/>
                  </a:schemeClr>
                </a:solidFill>
                <a:latin typeface="Times New Roman" panose="02020603050405020304" pitchFamily="18" charset="0"/>
                <a:cs typeface="Times New Roman" panose="02020603050405020304" pitchFamily="18" charset="0"/>
              </a:rPr>
              <a:t>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cazul</a:t>
            </a:r>
            <a:r>
              <a:rPr lang="es-ES" sz="2400" dirty="0">
                <a:solidFill>
                  <a:schemeClr val="accent1">
                    <a:lumMod val="75000"/>
                  </a:schemeClr>
                </a:solidFill>
                <a:latin typeface="Times New Roman" panose="02020603050405020304" pitchFamily="18" charset="0"/>
                <a:cs typeface="Times New Roman" panose="02020603050405020304" pitchFamily="18" charset="0"/>
              </a:rPr>
              <a:t>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contribuabililor</a:t>
            </a:r>
            <a:r>
              <a:rPr lang="es-ES" sz="2400" dirty="0">
                <a:solidFill>
                  <a:schemeClr val="accent1">
                    <a:lumMod val="75000"/>
                  </a:schemeClr>
                </a:solidFill>
                <a:latin typeface="Times New Roman" panose="02020603050405020304" pitchFamily="18" charset="0"/>
                <a:cs typeface="Times New Roman" panose="02020603050405020304" pitchFamily="18" charset="0"/>
              </a:rPr>
              <a:t>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care</a:t>
            </a:r>
            <a:r>
              <a:rPr lang="es-ES" sz="2400" dirty="0">
                <a:solidFill>
                  <a:schemeClr val="accent1">
                    <a:lumMod val="75000"/>
                  </a:schemeClr>
                </a:solidFill>
                <a:latin typeface="Times New Roman" panose="02020603050405020304" pitchFamily="18" charset="0"/>
                <a:cs typeface="Times New Roman" panose="02020603050405020304" pitchFamily="18" charset="0"/>
              </a:rPr>
              <a:t>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dețin</a:t>
            </a:r>
            <a:r>
              <a:rPr lang="es-ES" sz="2400" dirty="0">
                <a:solidFill>
                  <a:schemeClr val="accent1">
                    <a:lumMod val="75000"/>
                  </a:schemeClr>
                </a:solidFill>
                <a:latin typeface="Times New Roman" panose="02020603050405020304" pitchFamily="18" charset="0"/>
                <a:cs typeface="Times New Roman" panose="02020603050405020304" pitchFamily="18" charset="0"/>
              </a:rPr>
              <a:t>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mai</a:t>
            </a:r>
            <a:r>
              <a:rPr lang="es-ES" sz="2400" dirty="0">
                <a:solidFill>
                  <a:schemeClr val="accent1">
                    <a:lumMod val="75000"/>
                  </a:schemeClr>
                </a:solidFill>
                <a:latin typeface="Times New Roman" panose="02020603050405020304" pitchFamily="18" charset="0"/>
                <a:cs typeface="Times New Roman" panose="02020603050405020304" pitchFamily="18" charset="0"/>
              </a:rPr>
              <a:t> multe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s-ES" sz="2400" dirty="0">
                <a:solidFill>
                  <a:schemeClr val="accent1">
                    <a:lumMod val="75000"/>
                  </a:schemeClr>
                </a:solidFill>
                <a:latin typeface="Times New Roman" panose="02020603050405020304" pitchFamily="18" charset="0"/>
                <a:cs typeface="Times New Roman" panose="02020603050405020304" pitchFamily="18" charset="0"/>
              </a:rPr>
              <a:t>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rezidențiale</a:t>
            </a:r>
            <a:r>
              <a:rPr lang="es-ES" sz="2400" dirty="0">
                <a:solidFill>
                  <a:schemeClr val="accent1">
                    <a:lumMod val="75000"/>
                  </a:schemeClr>
                </a:solidFill>
                <a:latin typeface="Times New Roman" panose="02020603050405020304" pitchFamily="18" charset="0"/>
                <a:cs typeface="Times New Roman" panose="02020603050405020304" pitchFamily="18" charset="0"/>
              </a:rPr>
              <a:t> pe raza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municipiului</a:t>
            </a:r>
            <a:r>
              <a:rPr lang="es-ES" sz="2400" dirty="0">
                <a:solidFill>
                  <a:schemeClr val="accent1">
                    <a:lumMod val="75000"/>
                  </a:schemeClr>
                </a:solidFill>
                <a:latin typeface="Times New Roman" panose="02020603050405020304" pitchFamily="18" charset="0"/>
                <a:cs typeface="Times New Roman" panose="02020603050405020304" pitchFamily="18" charset="0"/>
              </a:rPr>
              <a:t>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Ploiești</a:t>
            </a:r>
            <a:r>
              <a:rPr lang="es-ES" sz="2400" dirty="0">
                <a:solidFill>
                  <a:schemeClr val="accent1">
                    <a:lumMod val="75000"/>
                  </a:schemeClr>
                </a:solidFill>
                <a:latin typeface="Times New Roman" panose="02020603050405020304" pitchFamily="18" charset="0"/>
                <a:cs typeface="Times New Roman" panose="02020603050405020304" pitchFamily="18" charset="0"/>
              </a:rPr>
              <a:t> </a:t>
            </a:r>
            <a:r>
              <a:rPr lang="es-ES" sz="2400" b="1" u="sng" dirty="0" err="1">
                <a:solidFill>
                  <a:schemeClr val="accent1">
                    <a:lumMod val="75000"/>
                  </a:schemeClr>
                </a:solidFill>
                <a:latin typeface="Times New Roman" panose="02020603050405020304" pitchFamily="18" charset="0"/>
                <a:cs typeface="Times New Roman" panose="02020603050405020304" pitchFamily="18" charset="0"/>
              </a:rPr>
              <a:t>pentru</a:t>
            </a:r>
            <a:r>
              <a:rPr lang="es-ES" sz="2400" b="1" u="sng" dirty="0">
                <a:solidFill>
                  <a:schemeClr val="accent1">
                    <a:lumMod val="75000"/>
                  </a:schemeClr>
                </a:solidFill>
                <a:latin typeface="Times New Roman" panose="02020603050405020304" pitchFamily="18" charset="0"/>
                <a:cs typeface="Times New Roman" panose="02020603050405020304" pitchFamily="18" charset="0"/>
              </a:rPr>
              <a:t> </a:t>
            </a:r>
            <a:r>
              <a:rPr lang="es-ES" sz="2400" b="1" u="sng" dirty="0" err="1">
                <a:solidFill>
                  <a:schemeClr val="accent1">
                    <a:lumMod val="75000"/>
                  </a:schemeClr>
                </a:solidFill>
                <a:latin typeface="Times New Roman" panose="02020603050405020304" pitchFamily="18" charset="0"/>
                <a:cs typeface="Times New Roman" panose="02020603050405020304" pitchFamily="18" charset="0"/>
              </a:rPr>
              <a:t>anul</a:t>
            </a:r>
            <a:r>
              <a:rPr lang="es-ES" sz="2400" b="1" u="sng" dirty="0">
                <a:solidFill>
                  <a:schemeClr val="accent1">
                    <a:lumMod val="75000"/>
                  </a:schemeClr>
                </a:solidFill>
                <a:latin typeface="Times New Roman" panose="02020603050405020304" pitchFamily="18" charset="0"/>
                <a:cs typeface="Times New Roman" panose="02020603050405020304" pitchFamily="18" charset="0"/>
              </a:rPr>
              <a:t> 202</a:t>
            </a:r>
            <a:r>
              <a:rPr lang="ro-RO" sz="2400" b="1" u="sng" dirty="0">
                <a:solidFill>
                  <a:schemeClr val="accent1">
                    <a:lumMod val="75000"/>
                  </a:schemeClr>
                </a:solidFill>
                <a:latin typeface="Times New Roman" panose="02020603050405020304" pitchFamily="18" charset="0"/>
                <a:cs typeface="Times New Roman" panose="02020603050405020304" pitchFamily="18" charset="0"/>
              </a:rPr>
              <a:t>3</a:t>
            </a:r>
            <a:r>
              <a:rPr lang="es-ES" sz="2400" b="1" u="sng" dirty="0">
                <a:solidFill>
                  <a:schemeClr val="accent1">
                    <a:lumMod val="75000"/>
                  </a:schemeClr>
                </a:solidFill>
                <a:latin typeface="Times New Roman" panose="02020603050405020304" pitchFamily="18" charset="0"/>
                <a:cs typeface="Times New Roman" panose="02020603050405020304" pitchFamily="18" charset="0"/>
              </a:rPr>
              <a:t>,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propunerea</a:t>
            </a:r>
            <a:r>
              <a:rPr lang="es-ES" sz="2400" dirty="0">
                <a:solidFill>
                  <a:schemeClr val="accent1">
                    <a:lumMod val="75000"/>
                  </a:schemeClr>
                </a:solidFill>
                <a:latin typeface="Times New Roman" panose="02020603050405020304" pitchFamily="18" charset="0"/>
                <a:cs typeface="Times New Roman" panose="02020603050405020304" pitchFamily="18" charset="0"/>
              </a:rPr>
              <a:t> este </a:t>
            </a:r>
            <a:r>
              <a:rPr lang="en-US" sz="2400" dirty="0">
                <a:solidFill>
                  <a:schemeClr val="accent1">
                    <a:lumMod val="75000"/>
                  </a:schemeClr>
                </a:solidFill>
                <a:latin typeface="Times New Roman" panose="02020603050405020304" pitchFamily="18" charset="0"/>
                <a:cs typeface="Times New Roman" panose="02020603050405020304" pitchFamily="18" charset="0"/>
              </a:rPr>
              <a:t>de:</a:t>
            </a:r>
          </a:p>
          <a:p>
            <a:pPr marL="0" indent="0" algn="just">
              <a:spcBef>
                <a:spcPts val="0"/>
              </a:spcBef>
              <a:spcAft>
                <a:spcPts val="0"/>
              </a:spcAft>
              <a:buNone/>
            </a:pPr>
            <a:r>
              <a:rPr lang="ro-RO"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ro-RO" sz="2400" dirty="0">
                <a:solidFill>
                  <a:schemeClr val="accent1">
                    <a:lumMod val="75000"/>
                  </a:schemeClr>
                </a:solidFill>
                <a:latin typeface="Times New Roman" panose="02020603050405020304" pitchFamily="18" charset="0"/>
                <a:cs typeface="Times New Roman" panose="02020603050405020304" pitchFamily="18" charset="0"/>
              </a:rPr>
              <a:t>menținerea de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aplicare</a:t>
            </a:r>
            <a:r>
              <a:rPr lang="ro-RO"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a:solidFill>
                  <a:schemeClr val="accent1">
                    <a:lumMod val="75000"/>
                  </a:schemeClr>
                </a:solidFill>
                <a:latin typeface="Times New Roman" panose="02020603050405020304" pitchFamily="18" charset="0"/>
                <a:cs typeface="Times New Roman" panose="02020603050405020304" pitchFamily="18" charset="0"/>
              </a:rPr>
              <a:t>a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cotei</a:t>
            </a:r>
            <a:r>
              <a:rPr lang="en-US" sz="2400" dirty="0">
                <a:solidFill>
                  <a:schemeClr val="accent1">
                    <a:lumMod val="75000"/>
                  </a:schemeClr>
                </a:solidFill>
                <a:latin typeface="Times New Roman" panose="02020603050405020304" pitchFamily="18" charset="0"/>
                <a:cs typeface="Times New Roman" panose="02020603050405020304" pitchFamily="18" charset="0"/>
              </a:rPr>
              <a:t> de 0,15 % ,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400" dirty="0">
                <a:solidFill>
                  <a:schemeClr val="accent1">
                    <a:lumMod val="75000"/>
                  </a:schemeClr>
                </a:solidFill>
                <a:latin typeface="Times New Roman" panose="02020603050405020304" pitchFamily="18" charset="0"/>
                <a:cs typeface="Times New Roman" panose="02020603050405020304" pitchFamily="18" charset="0"/>
              </a:rPr>
              <a:t> prima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clădire</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afara</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celei</a:t>
            </a:r>
            <a:r>
              <a:rPr lang="en-US" sz="2400" dirty="0">
                <a:solidFill>
                  <a:schemeClr val="accent1">
                    <a:lumMod val="75000"/>
                  </a:schemeClr>
                </a:solidFill>
                <a:latin typeface="Times New Roman" panose="02020603050405020304" pitchFamily="18" charset="0"/>
                <a:cs typeface="Times New Roman" panose="02020603050405020304" pitchFamily="18" charset="0"/>
              </a:rPr>
              <a:t> de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domiciliu</a:t>
            </a:r>
            <a:r>
              <a:rPr lang="en-US" sz="2400" dirty="0">
                <a:solidFill>
                  <a:schemeClr val="accent1">
                    <a:lumMod val="75000"/>
                  </a:schemeClr>
                </a:solidFill>
                <a:latin typeface="Times New Roman" panose="02020603050405020304" pitchFamily="18" charset="0"/>
                <a:cs typeface="Times New Roman" panose="02020603050405020304" pitchFamily="18" charset="0"/>
              </a:rPr>
              <a:t>;</a:t>
            </a:r>
            <a:endParaRPr lang="ro-RO" sz="2400"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ro-RO"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ro-RO" sz="2400" dirty="0">
                <a:solidFill>
                  <a:schemeClr val="accent1">
                    <a:lumMod val="75000"/>
                  </a:schemeClr>
                </a:solidFill>
                <a:latin typeface="Times New Roman" panose="02020603050405020304" pitchFamily="18" charset="0"/>
                <a:cs typeface="Times New Roman" panose="02020603050405020304" pitchFamily="18" charset="0"/>
              </a:rPr>
              <a:t>menținerea de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aplicare</a:t>
            </a:r>
            <a:r>
              <a:rPr lang="ro-RO" sz="2400" dirty="0">
                <a:solidFill>
                  <a:schemeClr val="accent1">
                    <a:lumMod val="75000"/>
                  </a:schemeClr>
                </a:solidFill>
                <a:latin typeface="Times New Roman" panose="02020603050405020304" pitchFamily="18" charset="0"/>
                <a:cs typeface="Times New Roman" panose="02020603050405020304" pitchFamily="18" charset="0"/>
              </a:rPr>
              <a:t> a </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cotei</a:t>
            </a:r>
            <a:r>
              <a:rPr lang="en-US" sz="2400" dirty="0">
                <a:solidFill>
                  <a:schemeClr val="accent1">
                    <a:lumMod val="75000"/>
                  </a:schemeClr>
                </a:solidFill>
                <a:latin typeface="Times New Roman" panose="02020603050405020304" pitchFamily="18" charset="0"/>
                <a:cs typeface="Times New Roman" panose="02020603050405020304" pitchFamily="18" charset="0"/>
              </a:rPr>
              <a:t> de 0,2 %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pentru</a:t>
            </a:r>
            <a:r>
              <a:rPr lang="en-AU" sz="2400" dirty="0">
                <a:solidFill>
                  <a:schemeClr val="accent1">
                    <a:lumMod val="75000"/>
                  </a:schemeClr>
                </a:solidFill>
                <a:latin typeface="Times New Roman" panose="02020603050405020304" pitchFamily="18" charset="0"/>
                <a:cs typeface="Times New Roman" panose="02020603050405020304" pitchFamily="18" charset="0"/>
              </a:rPr>
              <a:t> a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doua</a:t>
            </a:r>
            <a:r>
              <a:rPr lang="en-AU" sz="2400" dirty="0">
                <a:solidFill>
                  <a:schemeClr val="accent1">
                    <a:lumMod val="75000"/>
                  </a:schemeClr>
                </a:solidFill>
                <a:latin typeface="Times New Roman" panose="02020603050405020304" pitchFamily="18" charset="0"/>
                <a:cs typeface="Times New Roman" panose="02020603050405020304" pitchFamily="18" charset="0"/>
              </a:rPr>
              <a:t>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clădire</a:t>
            </a:r>
            <a:r>
              <a:rPr lang="en-AU" sz="2400" dirty="0">
                <a:solidFill>
                  <a:schemeClr val="accent1">
                    <a:lumMod val="75000"/>
                  </a:schemeClr>
                </a:solidFill>
                <a:latin typeface="Times New Roman" panose="02020603050405020304" pitchFamily="18" charset="0"/>
                <a:cs typeface="Times New Roman" panose="02020603050405020304" pitchFamily="18" charset="0"/>
              </a:rPr>
              <a:t>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şi</a:t>
            </a:r>
            <a:r>
              <a:rPr lang="en-AU" sz="2400" dirty="0">
                <a:solidFill>
                  <a:schemeClr val="accent1">
                    <a:lumMod val="75000"/>
                  </a:schemeClr>
                </a:solidFill>
                <a:latin typeface="Times New Roman" panose="02020603050405020304" pitchFamily="18" charset="0"/>
                <a:cs typeface="Times New Roman" panose="02020603050405020304" pitchFamily="18" charset="0"/>
              </a:rPr>
              <a:t>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următoarele</a:t>
            </a:r>
            <a:r>
              <a:rPr lang="en-AU" sz="2400" dirty="0">
                <a:solidFill>
                  <a:schemeClr val="accent1">
                    <a:lumMod val="75000"/>
                  </a:schemeClr>
                </a:solidFill>
                <a:latin typeface="Times New Roman" panose="02020603050405020304" pitchFamily="18" charset="0"/>
                <a:cs typeface="Times New Roman" panose="02020603050405020304" pitchFamily="18" charset="0"/>
              </a:rPr>
              <a:t>,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400" dirty="0">
                <a:solidFill>
                  <a:schemeClr val="accent1">
                    <a:lumMod val="75000"/>
                  </a:schemeClr>
                </a:solidFill>
                <a:latin typeface="Times New Roman" panose="02020603050405020304" pitchFamily="18" charset="0"/>
                <a:cs typeface="Times New Roman" panose="02020603050405020304" pitchFamily="18" charset="0"/>
              </a:rPr>
              <a:t>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afara</a:t>
            </a:r>
            <a:r>
              <a:rPr lang="en-AU" sz="2400" dirty="0">
                <a:solidFill>
                  <a:schemeClr val="accent1">
                    <a:lumMod val="75000"/>
                  </a:schemeClr>
                </a:solidFill>
                <a:latin typeface="Times New Roman" panose="02020603050405020304" pitchFamily="18" charset="0"/>
                <a:cs typeface="Times New Roman" panose="02020603050405020304" pitchFamily="18" charset="0"/>
              </a:rPr>
              <a:t>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celei</a:t>
            </a:r>
            <a:r>
              <a:rPr lang="en-AU" sz="2400" dirty="0">
                <a:solidFill>
                  <a:schemeClr val="accent1">
                    <a:lumMod val="75000"/>
                  </a:schemeClr>
                </a:solidFill>
                <a:latin typeface="Times New Roman" panose="02020603050405020304" pitchFamily="18" charset="0"/>
                <a:cs typeface="Times New Roman" panose="02020603050405020304" pitchFamily="18" charset="0"/>
              </a:rPr>
              <a:t> de la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adresa</a:t>
            </a:r>
            <a:r>
              <a:rPr lang="en-AU" sz="2400" dirty="0">
                <a:solidFill>
                  <a:schemeClr val="accent1">
                    <a:lumMod val="75000"/>
                  </a:schemeClr>
                </a:solidFill>
                <a:latin typeface="Times New Roman" panose="02020603050405020304" pitchFamily="18" charset="0"/>
                <a:cs typeface="Times New Roman" panose="02020603050405020304" pitchFamily="18" charset="0"/>
              </a:rPr>
              <a:t> de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domiciliu</a:t>
            </a:r>
            <a:r>
              <a:rPr lang="en-AU" sz="2400" dirty="0">
                <a:solidFill>
                  <a:schemeClr val="accent1">
                    <a:lumMod val="75000"/>
                  </a:schemeClr>
                </a:solidFill>
                <a:latin typeface="Times New Roman" panose="02020603050405020304" pitchFamily="18" charset="0"/>
                <a:cs typeface="Times New Roman" panose="02020603050405020304" pitchFamily="18" charset="0"/>
              </a:rPr>
              <a:t>.</a:t>
            </a:r>
            <a:endParaRPr lang="ro-RO" sz="2400"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endParaRPr lang="ro-RO" sz="2400"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es-ES" sz="2400" dirty="0" err="1">
                <a:solidFill>
                  <a:schemeClr val="accent1">
                    <a:lumMod val="75000"/>
                  </a:schemeClr>
                </a:solidFill>
                <a:latin typeface="Times New Roman" panose="02020603050405020304" pitchFamily="18" charset="0"/>
                <a:cs typeface="Times New Roman" panose="02020603050405020304" pitchFamily="18" charset="0"/>
              </a:rPr>
              <a:t>Nu</a:t>
            </a:r>
            <a:r>
              <a:rPr lang="es-ES" sz="2400" dirty="0">
                <a:solidFill>
                  <a:schemeClr val="accent1">
                    <a:lumMod val="75000"/>
                  </a:schemeClr>
                </a:solidFill>
                <a:latin typeface="Times New Roman" panose="02020603050405020304" pitchFamily="18" charset="0"/>
                <a:cs typeface="Times New Roman" panose="02020603050405020304" pitchFamily="18" charset="0"/>
              </a:rPr>
              <a:t>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intră</a:t>
            </a:r>
            <a:r>
              <a:rPr lang="es-ES" sz="2400" dirty="0">
                <a:solidFill>
                  <a:schemeClr val="accent1">
                    <a:lumMod val="75000"/>
                  </a:schemeClr>
                </a:solidFill>
                <a:latin typeface="Times New Roman" panose="02020603050405020304" pitchFamily="18" charset="0"/>
                <a:cs typeface="Times New Roman" panose="02020603050405020304" pitchFamily="18" charset="0"/>
              </a:rPr>
              <a:t> sub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incidenţa</a:t>
            </a:r>
            <a:r>
              <a:rPr lang="es-ES" sz="2400" dirty="0">
                <a:solidFill>
                  <a:schemeClr val="accent1">
                    <a:lumMod val="75000"/>
                  </a:schemeClr>
                </a:solidFill>
                <a:latin typeface="Times New Roman" panose="02020603050405020304" pitchFamily="18" charset="0"/>
                <a:cs typeface="Times New Roman" panose="02020603050405020304" pitchFamily="18" charset="0"/>
              </a:rPr>
              <a:t>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prezentei</a:t>
            </a:r>
            <a:r>
              <a:rPr lang="es-ES" sz="2400" dirty="0">
                <a:solidFill>
                  <a:schemeClr val="accent1">
                    <a:lumMod val="75000"/>
                  </a:schemeClr>
                </a:solidFill>
                <a:latin typeface="Times New Roman" panose="02020603050405020304" pitchFamily="18" charset="0"/>
                <a:cs typeface="Times New Roman" panose="02020603050405020304" pitchFamily="18" charset="0"/>
              </a:rPr>
              <a:t> </a:t>
            </a:r>
            <a:r>
              <a:rPr lang="es-ES" sz="2400" dirty="0" err="1">
                <a:solidFill>
                  <a:schemeClr val="accent1">
                    <a:lumMod val="75000"/>
                  </a:schemeClr>
                </a:solidFill>
                <a:latin typeface="Times New Roman" panose="02020603050405020304" pitchFamily="18" charset="0"/>
                <a:cs typeface="Times New Roman" panose="02020603050405020304" pitchFamily="18" charset="0"/>
              </a:rPr>
              <a:t>prevederi</a:t>
            </a:r>
            <a:r>
              <a:rPr lang="es-ES" sz="2400" dirty="0">
                <a:solidFill>
                  <a:schemeClr val="accent1">
                    <a:lumMod val="75000"/>
                  </a:schemeClr>
                </a:solidFill>
                <a:latin typeface="Times New Roman" panose="02020603050405020304" pitchFamily="18" charset="0"/>
                <a:cs typeface="Times New Roman" panose="02020603050405020304" pitchFamily="18" charset="0"/>
              </a:rPr>
              <a:t>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clădirile</a:t>
            </a:r>
            <a:r>
              <a:rPr lang="en-AU" sz="2400" dirty="0">
                <a:solidFill>
                  <a:schemeClr val="accent1">
                    <a:lumMod val="75000"/>
                  </a:schemeClr>
                </a:solidFill>
                <a:latin typeface="Times New Roman" panose="02020603050405020304" pitchFamily="18" charset="0"/>
                <a:cs typeface="Times New Roman" panose="02020603050405020304" pitchFamily="18" charset="0"/>
              </a:rPr>
              <a:t>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dobândite</a:t>
            </a:r>
            <a:r>
              <a:rPr lang="en-AU" sz="2400" dirty="0">
                <a:solidFill>
                  <a:schemeClr val="accent1">
                    <a:lumMod val="75000"/>
                  </a:schemeClr>
                </a:solidFill>
                <a:latin typeface="Times New Roman" panose="02020603050405020304" pitchFamily="18" charset="0"/>
                <a:cs typeface="Times New Roman" panose="02020603050405020304" pitchFamily="18" charset="0"/>
              </a:rPr>
              <a:t>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prin</a:t>
            </a:r>
            <a:r>
              <a:rPr lang="en-AU" sz="2400" dirty="0">
                <a:solidFill>
                  <a:schemeClr val="accent1">
                    <a:lumMod val="75000"/>
                  </a:schemeClr>
                </a:solidFill>
                <a:latin typeface="Times New Roman" panose="02020603050405020304" pitchFamily="18" charset="0"/>
                <a:cs typeface="Times New Roman" panose="02020603050405020304" pitchFamily="18" charset="0"/>
              </a:rPr>
              <a:t> </a:t>
            </a:r>
            <a:r>
              <a:rPr lang="en-AU" sz="2400" dirty="0" err="1">
                <a:solidFill>
                  <a:schemeClr val="accent1">
                    <a:lumMod val="75000"/>
                  </a:schemeClr>
                </a:solidFill>
                <a:latin typeface="Times New Roman" panose="02020603050405020304" pitchFamily="18" charset="0"/>
                <a:cs typeface="Times New Roman" panose="02020603050405020304" pitchFamily="18" charset="0"/>
              </a:rPr>
              <a:t>moștenire</a:t>
            </a:r>
            <a:r>
              <a:rPr lang="ro-RO" sz="2400" dirty="0">
                <a:solidFill>
                  <a:schemeClr val="accent1">
                    <a:lumMod val="75000"/>
                  </a:schemeClr>
                </a:solidFill>
                <a:latin typeface="Times New Roman" panose="02020603050405020304" pitchFamily="18" charset="0"/>
                <a:cs typeface="Times New Roman" panose="02020603050405020304" pitchFamily="18" charset="0"/>
              </a:rPr>
              <a:t> legală</a:t>
            </a:r>
            <a:r>
              <a:rPr lang="en-AU" sz="2400" dirty="0">
                <a:solidFill>
                  <a:schemeClr val="accent1">
                    <a:lumMod val="75000"/>
                  </a:schemeClr>
                </a:solidFill>
                <a:latin typeface="Times New Roman" panose="02020603050405020304" pitchFamily="18" charset="0"/>
                <a:cs typeface="Times New Roman" panose="02020603050405020304" pitchFamily="18" charset="0"/>
              </a:rPr>
              <a:t>.</a:t>
            </a:r>
            <a:endParaRPr lang="en-US" sz="2400"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buNone/>
            </a:pPr>
            <a:r>
              <a:rPr lang="ro-RO" sz="2400" dirty="0">
                <a:solidFill>
                  <a:schemeClr val="accent1">
                    <a:lumMod val="75000"/>
                  </a:schemeClr>
                </a:solidFill>
                <a:latin typeface="Times New Roman" panose="02020603050405020304" pitchFamily="18" charset="0"/>
                <a:cs typeface="Times New Roman" panose="02020603050405020304" pitchFamily="18" charset="0"/>
              </a:rPr>
              <a:t>Potrivit a</a:t>
            </a:r>
            <a:r>
              <a:rPr lang="en-US" sz="2400" dirty="0">
                <a:solidFill>
                  <a:schemeClr val="accent1">
                    <a:lumMod val="75000"/>
                  </a:schemeClr>
                </a:solidFill>
                <a:latin typeface="Times New Roman" panose="02020603050405020304" pitchFamily="18" charset="0"/>
                <a:cs typeface="Times New Roman" panose="02020603050405020304" pitchFamily="18" charset="0"/>
              </a:rPr>
              <a:t>rt. 955 </a:t>
            </a:r>
            <a:r>
              <a:rPr lang="ro-RO" sz="2400" dirty="0">
                <a:solidFill>
                  <a:schemeClr val="accent1">
                    <a:lumMod val="75000"/>
                  </a:schemeClr>
                </a:solidFill>
                <a:latin typeface="Times New Roman" panose="02020603050405020304" pitchFamily="18" charset="0"/>
                <a:cs typeface="Times New Roman" panose="02020603050405020304" pitchFamily="18" charset="0"/>
              </a:rPr>
              <a:t>din Codul Civil </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moştenire</a:t>
            </a:r>
            <a:r>
              <a:rPr lang="ro-RO" sz="2400" dirty="0">
                <a:solidFill>
                  <a:schemeClr val="accent1">
                    <a:lumMod val="75000"/>
                  </a:schemeClr>
                </a:solidFill>
                <a:latin typeface="Times New Roman" panose="02020603050405020304" pitchFamily="18" charset="0"/>
                <a:cs typeface="Times New Roman" panose="02020603050405020304" pitchFamily="18" charset="0"/>
              </a:rPr>
              <a:t>a</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legală</a:t>
            </a:r>
            <a:r>
              <a:rPr lang="ro-RO" sz="2400" dirty="0">
                <a:solidFill>
                  <a:schemeClr val="accent1">
                    <a:lumMod val="75000"/>
                  </a:schemeClr>
                </a:solidFill>
                <a:latin typeface="Times New Roman" panose="02020603050405020304" pitchFamily="18" charset="0"/>
                <a:cs typeface="Times New Roman" panose="02020603050405020304" pitchFamily="18" charset="0"/>
              </a:rPr>
              <a:t> se referă la p</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atrimoniul</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defunctului</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ro-RO" sz="2400" dirty="0">
                <a:solidFill>
                  <a:schemeClr val="accent1">
                    <a:lumMod val="75000"/>
                  </a:schemeClr>
                </a:solidFill>
                <a:latin typeface="Times New Roman" panose="02020603050405020304" pitchFamily="18" charset="0"/>
                <a:cs typeface="Times New Roman" panose="02020603050405020304" pitchFamily="18" charset="0"/>
              </a:rPr>
              <a:t> care </a:t>
            </a:r>
            <a:r>
              <a:rPr lang="en-US" sz="2400" dirty="0">
                <a:solidFill>
                  <a:schemeClr val="accent1">
                    <a:lumMod val="75000"/>
                  </a:schemeClr>
                </a:solidFill>
                <a:latin typeface="Times New Roman" panose="02020603050405020304" pitchFamily="18" charset="0"/>
                <a:cs typeface="Times New Roman" panose="02020603050405020304" pitchFamily="18" charset="0"/>
              </a:rPr>
              <a:t>se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transmite</a:t>
            </a:r>
            <a:r>
              <a:rPr lang="ro-RO"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măsura</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400" dirty="0">
                <a:solidFill>
                  <a:schemeClr val="accent1">
                    <a:lumMod val="75000"/>
                  </a:schemeClr>
                </a:solidFill>
                <a:latin typeface="Times New Roman" panose="02020603050405020304" pitchFamily="18" charset="0"/>
                <a:cs typeface="Times New Roman" panose="02020603050405020304" pitchFamily="18" charset="0"/>
              </a:rPr>
              <a:t> care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cel</a:t>
            </a:r>
            <a:r>
              <a:rPr lang="en-US" sz="2400" dirty="0">
                <a:solidFill>
                  <a:schemeClr val="accent1">
                    <a:lumMod val="75000"/>
                  </a:schemeClr>
                </a:solidFill>
                <a:latin typeface="Times New Roman" panose="02020603050405020304" pitchFamily="18" charset="0"/>
                <a:cs typeface="Times New Roman" panose="02020603050405020304" pitchFamily="18" charset="0"/>
              </a:rPr>
              <a:t> care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lasă</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moştenirea</a:t>
            </a:r>
            <a:r>
              <a:rPr lang="en-US" sz="2400" dirty="0">
                <a:solidFill>
                  <a:schemeClr val="accent1">
                    <a:lumMod val="75000"/>
                  </a:schemeClr>
                </a:solidFill>
                <a:latin typeface="Times New Roman" panose="02020603050405020304" pitchFamily="18" charset="0"/>
                <a:cs typeface="Times New Roman" panose="02020603050405020304" pitchFamily="18" charset="0"/>
              </a:rPr>
              <a:t> nu a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dispus</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altfel</a:t>
            </a:r>
            <a:r>
              <a:rPr lang="en-US" sz="2400" dirty="0">
                <a:solidFill>
                  <a:schemeClr val="accent1">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1">
                    <a:lumMod val="75000"/>
                  </a:schemeClr>
                </a:solidFill>
                <a:latin typeface="Times New Roman" panose="02020603050405020304" pitchFamily="18" charset="0"/>
                <a:cs typeface="Times New Roman" panose="02020603050405020304" pitchFamily="18" charset="0"/>
              </a:rPr>
              <a:t>prin</a:t>
            </a:r>
            <a:r>
              <a:rPr lang="en-US" sz="2400" dirty="0">
                <a:solidFill>
                  <a:schemeClr val="accent1">
                    <a:lumMod val="75000"/>
                  </a:schemeClr>
                </a:solidFill>
                <a:latin typeface="Times New Roman" panose="02020603050405020304" pitchFamily="18" charset="0"/>
                <a:cs typeface="Times New Roman" panose="02020603050405020304" pitchFamily="18" charset="0"/>
              </a:rPr>
              <a:t> testament.</a:t>
            </a:r>
          </a:p>
          <a:p>
            <a:pPr marL="0" indent="0" algn="just">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7734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543" y="712667"/>
            <a:ext cx="11029616" cy="1013800"/>
          </a:xfrm>
        </p:spPr>
        <p:txBody>
          <a:bodyPr anchor="t">
            <a:normAutofit/>
          </a:bodyPr>
          <a:lstStyle/>
          <a:p>
            <a:pPr algn="ctr"/>
            <a:r>
              <a:rPr lang="ro-RO" sz="2000" b="1" dirty="0">
                <a:latin typeface="Times New Roman" panose="02020603050405020304" pitchFamily="18" charset="0"/>
                <a:cs typeface="Times New Roman" panose="02020603050405020304" pitchFamily="18" charset="0"/>
              </a:rPr>
              <a:t>II.</a:t>
            </a:r>
            <a:r>
              <a:rPr lang="ro-RO" sz="2000" dirty="0">
                <a:latin typeface="Times New Roman" panose="02020603050405020304" pitchFamily="18" charset="0"/>
                <a:cs typeface="Times New Roman" panose="02020603050405020304" pitchFamily="18" charset="0"/>
              </a:rPr>
              <a:t> </a:t>
            </a:r>
            <a:r>
              <a:rPr lang="ro-RO" sz="2000" b="1" dirty="0">
                <a:latin typeface="Times New Roman" panose="02020603050405020304" pitchFamily="18" charset="0"/>
                <a:cs typeface="Times New Roman" panose="02020603050405020304" pitchFamily="18" charset="0"/>
              </a:rPr>
              <a:t>Impozitul pe clădiri datorat de persoanele fizice</a:t>
            </a:r>
            <a:endParaRPr lang="en-US" sz="2000" dirty="0"/>
          </a:p>
        </p:txBody>
      </p:sp>
      <p:sp>
        <p:nvSpPr>
          <p:cNvPr id="3" name="Content Placeholder 2"/>
          <p:cNvSpPr>
            <a:spLocks noGrp="1"/>
          </p:cNvSpPr>
          <p:nvPr>
            <p:ph idx="1"/>
          </p:nvPr>
        </p:nvSpPr>
        <p:spPr>
          <a:xfrm>
            <a:off x="581192" y="2180495"/>
            <a:ext cx="11029615" cy="4178263"/>
          </a:xfrm>
        </p:spPr>
        <p:txBody>
          <a:bodyPr anchor="t">
            <a:normAutofit lnSpcReduction="10000"/>
          </a:bodyPr>
          <a:lstStyle/>
          <a:p>
            <a:pPr marL="0" indent="0">
              <a:buNone/>
            </a:pPr>
            <a:r>
              <a:rPr lang="en-US" b="1" dirty="0">
                <a:latin typeface="Times New Roman" panose="02020603050405020304" pitchFamily="18" charset="0"/>
                <a:cs typeface="Times New Roman" panose="02020603050405020304" pitchFamily="18" charset="0"/>
              </a:rPr>
              <a:t>	</a:t>
            </a:r>
            <a:r>
              <a:rPr lang="ro-RO" b="1" dirty="0">
                <a:solidFill>
                  <a:schemeClr val="accent1">
                    <a:lumMod val="75000"/>
                  </a:schemeClr>
                </a:solidFill>
                <a:latin typeface="Times New Roman" panose="02020603050405020304" pitchFamily="18" charset="0"/>
                <a:cs typeface="Times New Roman" panose="02020603050405020304" pitchFamily="18" charset="0"/>
              </a:rPr>
              <a:t>2. </a:t>
            </a:r>
            <a:r>
              <a:rPr lang="ro-RO" sz="2000" b="1" u="sng" dirty="0">
                <a:solidFill>
                  <a:schemeClr val="accent1">
                    <a:lumMod val="75000"/>
                  </a:schemeClr>
                </a:solidFill>
                <a:latin typeface="Times New Roman" panose="02020603050405020304" pitchFamily="18" charset="0"/>
                <a:cs typeface="Times New Roman" panose="02020603050405020304" pitchFamily="18" charset="0"/>
              </a:rPr>
              <a:t>Impozitul datorat pentru clădirile nerezidențiale</a:t>
            </a:r>
          </a:p>
          <a:p>
            <a:pPr algn="just"/>
            <a:r>
              <a:rPr lang="en-US" sz="2000" dirty="0" err="1">
                <a:solidFill>
                  <a:schemeClr val="accent1">
                    <a:lumMod val="75000"/>
                  </a:schemeClr>
                </a:solidFill>
                <a:latin typeface="Times New Roman" panose="02020603050405020304" pitchFamily="18" charset="0"/>
                <a:cs typeface="Times New Roman" panose="02020603050405020304" pitchFamily="18" charset="0"/>
              </a:rPr>
              <a:t>Potrivit</a:t>
            </a:r>
            <a:r>
              <a:rPr lang="en-US" sz="2000" dirty="0">
                <a:solidFill>
                  <a:schemeClr val="accent1">
                    <a:lumMod val="75000"/>
                  </a:schemeClr>
                </a:solidFill>
                <a:latin typeface="Times New Roman" panose="02020603050405020304" pitchFamily="18" charset="0"/>
                <a:cs typeface="Times New Roman" panose="02020603050405020304" pitchFamily="18" charset="0"/>
              </a:rPr>
              <a:t> art.458 alin.1 din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Codul</a:t>
            </a:r>
            <a:r>
              <a:rPr lang="en-US" sz="2000" dirty="0">
                <a:solidFill>
                  <a:schemeClr val="accent1">
                    <a:lumMod val="75000"/>
                  </a:schemeClr>
                </a:solidFill>
                <a:latin typeface="Times New Roman" panose="02020603050405020304" pitchFamily="18" charset="0"/>
                <a:cs typeface="Times New Roman" panose="02020603050405020304" pitchFamily="18" charset="0"/>
              </a:rPr>
              <a:t> fiscal,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clădirile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nerezidenţiale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aflate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proprietatea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persoanelor</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fizice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sz="2000" dirty="0">
                <a:solidFill>
                  <a:schemeClr val="accent1">
                    <a:lumMod val="75000"/>
                  </a:schemeClr>
                </a:solidFill>
                <a:latin typeface="Times New Roman" panose="02020603050405020304" pitchFamily="18" charset="0"/>
                <a:cs typeface="Times New Roman" panose="02020603050405020304" pitchFamily="18" charset="0"/>
              </a:rPr>
              <a:t> se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calculează</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prin</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aplicarea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unei</a:t>
            </a:r>
            <a:r>
              <a:rPr lang="en-US" sz="2000" b="1" dirty="0">
                <a:solidFill>
                  <a:schemeClr val="accent1">
                    <a:lumMod val="75000"/>
                  </a:schemeClr>
                </a:solidFill>
                <a:latin typeface="Times New Roman" panose="02020603050405020304" pitchFamily="18" charset="0"/>
                <a:cs typeface="Times New Roman" panose="02020603050405020304" pitchFamily="18" charset="0"/>
              </a:rPr>
              <a:t> cote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cuprinse</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între</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u="sng" dirty="0">
                <a:solidFill>
                  <a:schemeClr val="accent1">
                    <a:lumMod val="75000"/>
                  </a:schemeClr>
                </a:solidFill>
                <a:latin typeface="Times New Roman" panose="02020603050405020304" pitchFamily="18" charset="0"/>
                <a:cs typeface="Times New Roman" panose="02020603050405020304" pitchFamily="18" charset="0"/>
              </a:rPr>
              <a:t>0,2-1,3%</a:t>
            </a:r>
            <a:r>
              <a:rPr lang="en-US" sz="2000" dirty="0">
                <a:solidFill>
                  <a:schemeClr val="accent1">
                    <a:lumMod val="75000"/>
                  </a:schemeClr>
                </a:solidFill>
                <a:latin typeface="Times New Roman" panose="02020603050405020304" pitchFamily="18" charset="0"/>
                <a:cs typeface="Times New Roman" panose="02020603050405020304" pitchFamily="18" charset="0"/>
              </a:rPr>
              <a:t> . </a:t>
            </a:r>
          </a:p>
          <a:p>
            <a:r>
              <a:rPr lang="fr-FR" sz="2000" b="1"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anul</a:t>
            </a:r>
            <a:r>
              <a:rPr lang="fr-FR" sz="2000" b="1" dirty="0">
                <a:solidFill>
                  <a:schemeClr val="accent1">
                    <a:lumMod val="75000"/>
                  </a:schemeClr>
                </a:solidFill>
                <a:latin typeface="Times New Roman" panose="02020603050405020304" pitchFamily="18" charset="0"/>
                <a:cs typeface="Times New Roman" panose="02020603050405020304" pitchFamily="18" charset="0"/>
              </a:rPr>
              <a:t> 202</a:t>
            </a:r>
            <a:r>
              <a:rPr lang="ro-RO" sz="2000" b="1" dirty="0">
                <a:solidFill>
                  <a:schemeClr val="accent1">
                    <a:lumMod val="75000"/>
                  </a:schemeClr>
                </a:solidFill>
                <a:latin typeface="Times New Roman" panose="02020603050405020304" pitchFamily="18" charset="0"/>
                <a:cs typeface="Times New Roman" panose="02020603050405020304" pitchFamily="18" charset="0"/>
              </a:rPr>
              <a:t>2</a:t>
            </a:r>
            <a:r>
              <a:rPr lang="fr-FR" sz="2000" b="1" dirty="0">
                <a:solidFill>
                  <a:schemeClr val="accent1">
                    <a:lumMod val="75000"/>
                  </a:schemeClr>
                </a:solidFill>
                <a:latin typeface="Times New Roman" panose="02020603050405020304" pitchFamily="18" charset="0"/>
                <a:cs typeface="Times New Roman" panose="02020603050405020304" pitchFamily="18" charset="0"/>
              </a:rPr>
              <a:t>, la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nivelul</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municipiului</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Ploiești</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prin</a:t>
            </a:r>
            <a:r>
              <a:rPr lang="fr-FR" sz="2000" b="1" dirty="0">
                <a:solidFill>
                  <a:schemeClr val="accent1">
                    <a:lumMod val="75000"/>
                  </a:schemeClr>
                </a:solidFill>
                <a:latin typeface="Times New Roman" panose="02020603050405020304" pitchFamily="18" charset="0"/>
                <a:cs typeface="Times New Roman" panose="02020603050405020304" pitchFamily="18" charset="0"/>
              </a:rPr>
              <a:t> HCL 4</a:t>
            </a:r>
            <a:r>
              <a:rPr lang="ro-RO" sz="2000" b="1" dirty="0">
                <a:solidFill>
                  <a:schemeClr val="accent1">
                    <a:lumMod val="75000"/>
                  </a:schemeClr>
                </a:solidFill>
                <a:latin typeface="Times New Roman" panose="02020603050405020304" pitchFamily="18" charset="0"/>
                <a:cs typeface="Times New Roman" panose="02020603050405020304" pitchFamily="18" charset="0"/>
              </a:rPr>
              <a:t>94</a:t>
            </a:r>
            <a:r>
              <a:rPr lang="fr-FR" sz="2000" b="1" dirty="0">
                <a:solidFill>
                  <a:schemeClr val="accent1">
                    <a:lumMod val="75000"/>
                  </a:schemeClr>
                </a:solidFill>
                <a:latin typeface="Times New Roman" panose="02020603050405020304" pitchFamily="18" charset="0"/>
                <a:cs typeface="Times New Roman" panose="02020603050405020304" pitchFamily="18" charset="0"/>
              </a:rPr>
              <a:t>/202</a:t>
            </a:r>
            <a:r>
              <a:rPr lang="ro-RO" sz="2000" b="1" dirty="0">
                <a:solidFill>
                  <a:schemeClr val="accent1">
                    <a:lumMod val="75000"/>
                  </a:schemeClr>
                </a:solidFill>
                <a:latin typeface="Times New Roman" panose="02020603050405020304" pitchFamily="18" charset="0"/>
                <a:cs typeface="Times New Roman" panose="02020603050405020304" pitchFamily="18" charset="0"/>
              </a:rPr>
              <a:t>1</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fost</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stabilită</a:t>
            </a:r>
            <a:r>
              <a:rPr lang="fr-FR" sz="2000" b="1" dirty="0">
                <a:solidFill>
                  <a:schemeClr val="accent1">
                    <a:lumMod val="75000"/>
                  </a:schemeClr>
                </a:solidFill>
                <a:latin typeface="Times New Roman" panose="02020603050405020304" pitchFamily="18" charset="0"/>
                <a:cs typeface="Times New Roman" panose="02020603050405020304" pitchFamily="18" charset="0"/>
              </a:rPr>
              <a:t> cota de 0,2%.</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r>
              <a:rPr lang="fr-FR" sz="2000" b="1" u="sng"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000" b="1" u="sng"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u="sng" dirty="0" err="1">
                <a:solidFill>
                  <a:schemeClr val="accent1">
                    <a:lumMod val="75000"/>
                  </a:schemeClr>
                </a:solidFill>
                <a:latin typeface="Times New Roman" panose="02020603050405020304" pitchFamily="18" charset="0"/>
                <a:cs typeface="Times New Roman" panose="02020603050405020304" pitchFamily="18" charset="0"/>
              </a:rPr>
              <a:t>anul</a:t>
            </a:r>
            <a:r>
              <a:rPr lang="fr-FR" sz="2000" b="1" u="sng" dirty="0">
                <a:solidFill>
                  <a:schemeClr val="accent1">
                    <a:lumMod val="75000"/>
                  </a:schemeClr>
                </a:solidFill>
                <a:latin typeface="Times New Roman" panose="02020603050405020304" pitchFamily="18" charset="0"/>
                <a:cs typeface="Times New Roman" panose="02020603050405020304" pitchFamily="18" charset="0"/>
              </a:rPr>
              <a:t> 202</a:t>
            </a:r>
            <a:r>
              <a:rPr lang="ro-RO" sz="2000" b="1" u="sng" dirty="0">
                <a:solidFill>
                  <a:schemeClr val="accent1">
                    <a:lumMod val="75000"/>
                  </a:schemeClr>
                </a:solidFill>
                <a:latin typeface="Times New Roman" panose="02020603050405020304" pitchFamily="18" charset="0"/>
                <a:cs typeface="Times New Roman" panose="02020603050405020304" pitchFamily="18" charset="0"/>
              </a:rPr>
              <a:t>3</a:t>
            </a:r>
            <a:r>
              <a:rPr lang="fr-FR" sz="2000" b="1" u="sng"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u="sng" dirty="0" err="1">
                <a:solidFill>
                  <a:schemeClr val="accent1">
                    <a:lumMod val="75000"/>
                  </a:schemeClr>
                </a:solidFill>
                <a:latin typeface="Times New Roman" panose="02020603050405020304" pitchFamily="18" charset="0"/>
                <a:cs typeface="Times New Roman" panose="02020603050405020304" pitchFamily="18" charset="0"/>
              </a:rPr>
              <a:t>propunerea</a:t>
            </a:r>
            <a:r>
              <a:rPr lang="fr-FR" sz="2000" b="1" u="sng" dirty="0">
                <a:solidFill>
                  <a:schemeClr val="accent1">
                    <a:lumMod val="75000"/>
                  </a:schemeClr>
                </a:solidFill>
                <a:latin typeface="Times New Roman" panose="02020603050405020304" pitchFamily="18" charset="0"/>
                <a:cs typeface="Times New Roman" panose="02020603050405020304" pitchFamily="18" charset="0"/>
              </a:rPr>
              <a:t> este de </a:t>
            </a:r>
            <a:r>
              <a:rPr lang="fr-FR" sz="2000" b="1" u="sng" dirty="0" err="1">
                <a:solidFill>
                  <a:schemeClr val="accent1">
                    <a:lumMod val="75000"/>
                  </a:schemeClr>
                </a:solidFill>
                <a:latin typeface="Times New Roman" panose="02020603050405020304" pitchFamily="18" charset="0"/>
                <a:cs typeface="Times New Roman" panose="02020603050405020304" pitchFamily="18" charset="0"/>
              </a:rPr>
              <a:t>menținere</a:t>
            </a:r>
            <a:r>
              <a:rPr lang="fr-FR" sz="2000" b="1" u="sng" dirty="0">
                <a:solidFill>
                  <a:schemeClr val="accent1">
                    <a:lumMod val="75000"/>
                  </a:schemeClr>
                </a:solidFill>
                <a:latin typeface="Times New Roman" panose="02020603050405020304" pitchFamily="18" charset="0"/>
                <a:cs typeface="Times New Roman" panose="02020603050405020304" pitchFamily="18" charset="0"/>
              </a:rPr>
              <a:t> la </a:t>
            </a:r>
            <a:r>
              <a:rPr lang="fr-FR" sz="2000" b="1" u="sng" dirty="0" err="1">
                <a:solidFill>
                  <a:schemeClr val="accent1">
                    <a:lumMod val="75000"/>
                  </a:schemeClr>
                </a:solidFill>
                <a:latin typeface="Times New Roman" panose="02020603050405020304" pitchFamily="18" charset="0"/>
                <a:cs typeface="Times New Roman" panose="02020603050405020304" pitchFamily="18" charset="0"/>
              </a:rPr>
              <a:t>nivelul</a:t>
            </a:r>
            <a:r>
              <a:rPr lang="fr-FR" sz="2000" b="1" u="sng"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u="sng" dirty="0" err="1">
                <a:solidFill>
                  <a:schemeClr val="accent1">
                    <a:lumMod val="75000"/>
                  </a:schemeClr>
                </a:solidFill>
                <a:latin typeface="Times New Roman" panose="02020603050405020304" pitchFamily="18" charset="0"/>
                <a:cs typeface="Times New Roman" panose="02020603050405020304" pitchFamily="18" charset="0"/>
              </a:rPr>
              <a:t>anului</a:t>
            </a:r>
            <a:r>
              <a:rPr lang="fr-FR" sz="2000" b="1" u="sng" dirty="0">
                <a:solidFill>
                  <a:schemeClr val="accent1">
                    <a:lumMod val="75000"/>
                  </a:schemeClr>
                </a:solidFill>
                <a:latin typeface="Times New Roman" panose="02020603050405020304" pitchFamily="18" charset="0"/>
                <a:cs typeface="Times New Roman" panose="02020603050405020304" pitchFamily="18" charset="0"/>
              </a:rPr>
              <a:t> 202</a:t>
            </a:r>
            <a:r>
              <a:rPr lang="ro-RO" sz="2000" b="1" u="sng" dirty="0">
                <a:solidFill>
                  <a:schemeClr val="accent1">
                    <a:lumMod val="75000"/>
                  </a:schemeClr>
                </a:solidFill>
                <a:latin typeface="Times New Roman" panose="02020603050405020304" pitchFamily="18" charset="0"/>
                <a:cs typeface="Times New Roman" panose="02020603050405020304" pitchFamily="18" charset="0"/>
              </a:rPr>
              <a:t>2</a:t>
            </a:r>
            <a:r>
              <a:rPr lang="fr-FR" sz="2000" b="1" u="sng" dirty="0">
                <a:solidFill>
                  <a:schemeClr val="accent1">
                    <a:lumMod val="75000"/>
                  </a:schemeClr>
                </a:solidFill>
                <a:latin typeface="Times New Roman" panose="02020603050405020304" pitchFamily="18" charset="0"/>
                <a:cs typeface="Times New Roman" panose="02020603050405020304" pitchFamily="18" charset="0"/>
              </a:rPr>
              <a:t> a </a:t>
            </a:r>
            <a:r>
              <a:rPr lang="fr-FR" sz="2000" b="1" u="sng" dirty="0" err="1">
                <a:solidFill>
                  <a:schemeClr val="accent1">
                    <a:lumMod val="75000"/>
                  </a:schemeClr>
                </a:solidFill>
                <a:latin typeface="Times New Roman" panose="02020603050405020304" pitchFamily="18" charset="0"/>
                <a:cs typeface="Times New Roman" panose="02020603050405020304" pitchFamily="18" charset="0"/>
              </a:rPr>
              <a:t>cotei</a:t>
            </a:r>
            <a:r>
              <a:rPr lang="fr-FR" sz="2000" b="1" u="sng" dirty="0">
                <a:solidFill>
                  <a:schemeClr val="accent1">
                    <a:lumMod val="75000"/>
                  </a:schemeClr>
                </a:solidFill>
                <a:latin typeface="Times New Roman" panose="02020603050405020304" pitchFamily="18" charset="0"/>
                <a:cs typeface="Times New Roman" panose="02020603050405020304" pitchFamily="18" charset="0"/>
              </a:rPr>
              <a:t> de 0,2%</a:t>
            </a:r>
            <a:r>
              <a:rPr lang="fr-FR" sz="2000" b="1" dirty="0">
                <a:solidFill>
                  <a:schemeClr val="accent1">
                    <a:lumMod val="75000"/>
                  </a:schemeClr>
                </a:solidFill>
                <a:latin typeface="Times New Roman" panose="02020603050405020304" pitchFamily="18" charset="0"/>
                <a:cs typeface="Times New Roman" panose="02020603050405020304" pitchFamily="18" charset="0"/>
              </a:rPr>
              <a:t>.</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en-US" sz="2000" b="1" dirty="0" err="1">
                <a:solidFill>
                  <a:schemeClr val="accent1">
                    <a:lumMod val="75000"/>
                  </a:schemeClr>
                </a:solidFill>
                <a:latin typeface="Times New Roman" panose="02020603050405020304" pitchFamily="18" charset="0"/>
                <a:cs typeface="Times New Roman" panose="02020603050405020304" pitchFamily="18" charset="0"/>
              </a:rPr>
              <a:t>Exemplu</a:t>
            </a:r>
            <a:r>
              <a:rPr lang="en-US" sz="2000" b="1"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calcul</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al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impozit</a:t>
            </a:r>
            <a:r>
              <a:rPr lang="ro-RO" sz="2000" b="1" dirty="0">
                <a:solidFill>
                  <a:schemeClr val="accent1">
                    <a:lumMod val="75000"/>
                  </a:schemeClr>
                </a:solidFill>
                <a:latin typeface="Times New Roman" panose="02020603050405020304" pitchFamily="18" charset="0"/>
                <a:cs typeface="Times New Roman" panose="02020603050405020304" pitchFamily="18" charset="0"/>
              </a:rPr>
              <a:t>ului</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cladirea</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nerezidentiala</a:t>
            </a:r>
            <a:r>
              <a:rPr lang="en-US" sz="2000" b="1" dirty="0">
                <a:solidFill>
                  <a:schemeClr val="accent1">
                    <a:lumMod val="75000"/>
                  </a:schemeClr>
                </a:solidFill>
                <a:latin typeface="Times New Roman" panose="02020603050405020304" pitchFamily="18" charset="0"/>
                <a:cs typeface="Times New Roman" panose="02020603050405020304" pitchFamily="18" charset="0"/>
              </a:rPr>
              <a:t>:</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buNone/>
            </a:pPr>
            <a:r>
              <a:rPr lang="en-US" sz="20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000" dirty="0">
                <a:solidFill>
                  <a:schemeClr val="accent1">
                    <a:lumMod val="75000"/>
                  </a:schemeClr>
                </a:solidFill>
                <a:latin typeface="Times New Roman" panose="02020603050405020304" pitchFamily="18" charset="0"/>
                <a:cs typeface="Times New Roman" panose="02020603050405020304" pitchFamily="18" charset="0"/>
              </a:rPr>
              <a:t> un</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apartament</a:t>
            </a:r>
            <a:r>
              <a:rPr lang="en-US" sz="2000" dirty="0">
                <a:solidFill>
                  <a:schemeClr val="accent1">
                    <a:lumMod val="75000"/>
                  </a:schemeClr>
                </a:solidFill>
                <a:latin typeface="Times New Roman" panose="02020603050405020304" pitchFamily="18" charset="0"/>
                <a:cs typeface="Times New Roman" panose="02020603050405020304" pitchFamily="18" charset="0"/>
              </a:rPr>
              <a:t> cu 3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camere</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dobandit</a:t>
            </a:r>
            <a:r>
              <a:rPr lang="en-US" sz="2000" dirty="0">
                <a:solidFill>
                  <a:schemeClr val="accent1">
                    <a:lumMod val="75000"/>
                  </a:schemeClr>
                </a:solidFill>
                <a:latin typeface="Times New Roman" panose="02020603050405020304" pitchFamily="18" charset="0"/>
                <a:cs typeface="Times New Roman" panose="02020603050405020304" pitchFamily="18" charset="0"/>
              </a:rPr>
              <a:t> in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ultimii</a:t>
            </a:r>
            <a:r>
              <a:rPr lang="en-US" sz="2000" dirty="0">
                <a:solidFill>
                  <a:schemeClr val="accent1">
                    <a:lumMod val="75000"/>
                  </a:schemeClr>
                </a:solidFill>
                <a:latin typeface="Times New Roman" panose="02020603050405020304" pitchFamily="18" charset="0"/>
                <a:cs typeface="Times New Roman" panose="02020603050405020304" pitchFamily="18" charset="0"/>
              </a:rPr>
              <a:t> 5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anteriori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anului</a:t>
            </a:r>
            <a:r>
              <a:rPr lang="en-US" sz="2000" dirty="0">
                <a:solidFill>
                  <a:schemeClr val="accent1">
                    <a:lumMod val="75000"/>
                  </a:schemeClr>
                </a:solidFill>
                <a:latin typeface="Times New Roman" panose="02020603050405020304" pitchFamily="18" charset="0"/>
                <a:cs typeface="Times New Roman" panose="02020603050405020304" pitchFamily="18" charset="0"/>
              </a:rPr>
              <a:t> 20</a:t>
            </a:r>
            <a:r>
              <a:rPr lang="ro-RO" sz="2000" dirty="0">
                <a:solidFill>
                  <a:schemeClr val="accent1">
                    <a:lumMod val="75000"/>
                  </a:schemeClr>
                </a:solidFill>
                <a:latin typeface="Times New Roman" panose="02020603050405020304" pitchFamily="18" charset="0"/>
                <a:cs typeface="Times New Roman" panose="02020603050405020304" pitchFamily="18" charset="0"/>
              </a:rPr>
              <a:t>22</a:t>
            </a:r>
            <a:r>
              <a:rPr lang="en-US" sz="2000" dirty="0">
                <a:solidFill>
                  <a:schemeClr val="accent1">
                    <a:lumMod val="75000"/>
                  </a:schemeClr>
                </a:solidFill>
                <a:latin typeface="Times New Roman" panose="02020603050405020304" pitchFamily="18" charset="0"/>
                <a:cs typeface="Times New Roman" panose="02020603050405020304" pitchFamily="18" charset="0"/>
              </a:rPr>
              <a:t>, la un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pret</a:t>
            </a:r>
            <a:r>
              <a:rPr lang="en-US" sz="2000"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achizitie</a:t>
            </a:r>
            <a:r>
              <a:rPr lang="en-US" sz="2000" dirty="0">
                <a:solidFill>
                  <a:schemeClr val="accent1">
                    <a:lumMod val="75000"/>
                  </a:schemeClr>
                </a:solidFill>
                <a:latin typeface="Times New Roman" panose="02020603050405020304" pitchFamily="18" charset="0"/>
                <a:cs typeface="Times New Roman" panose="02020603050405020304" pitchFamily="18" charset="0"/>
              </a:rPr>
              <a:t> de 45.000 </a:t>
            </a:r>
            <a:r>
              <a:rPr lang="ro-RO" sz="2000" dirty="0">
                <a:solidFill>
                  <a:schemeClr val="accent1">
                    <a:lumMod val="75000"/>
                  </a:schemeClr>
                </a:solidFill>
                <a:latin typeface="Times New Roman" panose="02020603050405020304" pitchFamily="18" charset="0"/>
                <a:cs typeface="Times New Roman" panose="02020603050405020304" pitchFamily="18" charset="0"/>
              </a:rPr>
              <a:t>euro,</a:t>
            </a:r>
            <a:r>
              <a:rPr lang="en-US" sz="2000" dirty="0">
                <a:solidFill>
                  <a:schemeClr val="accent1">
                    <a:lumMod val="75000"/>
                  </a:schemeClr>
                </a:solidFill>
                <a:latin typeface="Times New Roman" panose="02020603050405020304" pitchFamily="18" charset="0"/>
                <a:cs typeface="Times New Roman" panose="02020603050405020304" pitchFamily="18" charset="0"/>
              </a:rPr>
              <a:t> curs de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schimb</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ro-RO" sz="2000" dirty="0">
                <a:solidFill>
                  <a:schemeClr val="accent1">
                    <a:lumMod val="75000"/>
                  </a:schemeClr>
                </a:solidFill>
                <a:latin typeface="Times New Roman" panose="02020603050405020304" pitchFamily="18" charset="0"/>
                <a:cs typeface="Times New Roman" panose="02020603050405020304" pitchFamily="18" charset="0"/>
              </a:rPr>
              <a:t>5</a:t>
            </a:r>
            <a:r>
              <a:rPr lang="en-US" sz="2000" dirty="0">
                <a:solidFill>
                  <a:schemeClr val="accent1">
                    <a:lumMod val="75000"/>
                  </a:schemeClr>
                </a:solidFill>
                <a:latin typeface="Times New Roman" panose="02020603050405020304" pitchFamily="18" charset="0"/>
                <a:cs typeface="Times New Roman" panose="02020603050405020304" pitchFamily="18" charset="0"/>
              </a:rPr>
              <a:t>lei,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cota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aplicata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asupra</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valorii</a:t>
            </a:r>
            <a:r>
              <a:rPr lang="en-US" sz="2000" dirty="0">
                <a:solidFill>
                  <a:schemeClr val="accent1">
                    <a:lumMod val="75000"/>
                  </a:schemeClr>
                </a:solidFill>
                <a:latin typeface="Times New Roman" panose="02020603050405020304" pitchFamily="18" charset="0"/>
                <a:cs typeface="Times New Roman" panose="02020603050405020304" pitchFamily="18" charset="0"/>
              </a:rPr>
              <a:t> </a:t>
            </a:r>
            <a:r>
              <a:rPr lang="en-US" sz="2000" dirty="0" err="1">
                <a:solidFill>
                  <a:schemeClr val="accent1">
                    <a:lumMod val="75000"/>
                  </a:schemeClr>
                </a:solidFill>
                <a:latin typeface="Times New Roman" panose="02020603050405020304" pitchFamily="18" charset="0"/>
                <a:cs typeface="Times New Roman" panose="02020603050405020304" pitchFamily="18" charset="0"/>
              </a:rPr>
              <a:t>impozabile</a:t>
            </a:r>
            <a:r>
              <a:rPr lang="en-US" sz="2000" dirty="0">
                <a:solidFill>
                  <a:schemeClr val="accent1">
                    <a:lumMod val="75000"/>
                  </a:schemeClr>
                </a:solidFill>
                <a:latin typeface="Times New Roman" panose="02020603050405020304" pitchFamily="18" charset="0"/>
                <a:cs typeface="Times New Roman" panose="02020603050405020304" pitchFamily="18" charset="0"/>
              </a:rPr>
              <a:t> -0,2%:</a:t>
            </a:r>
          </a:p>
          <a:p>
            <a:pPr marL="0" indent="0" algn="just">
              <a:buNone/>
            </a:pPr>
            <a:r>
              <a:rPr lang="en-US" sz="2000" b="1"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datorat</a:t>
            </a:r>
            <a:r>
              <a:rPr lang="en-US" sz="2000" b="1" dirty="0">
                <a:solidFill>
                  <a:schemeClr val="accent1">
                    <a:lumMod val="75000"/>
                  </a:schemeClr>
                </a:solidFill>
                <a:latin typeface="Times New Roman" panose="02020603050405020304" pitchFamily="18" charset="0"/>
                <a:cs typeface="Times New Roman" panose="02020603050405020304" pitchFamily="18" charset="0"/>
              </a:rPr>
              <a:t>: 45</a:t>
            </a:r>
            <a:r>
              <a:rPr lang="ro-RO" sz="2000" b="1" dirty="0">
                <a:solidFill>
                  <a:schemeClr val="accent1">
                    <a:lumMod val="75000"/>
                  </a:schemeClr>
                </a:solidFill>
                <a:latin typeface="Times New Roman" panose="02020603050405020304" pitchFamily="18" charset="0"/>
                <a:cs typeface="Times New Roman" panose="02020603050405020304" pitchFamily="18" charset="0"/>
              </a:rPr>
              <a:t>.</a:t>
            </a:r>
            <a:r>
              <a:rPr lang="en-US" sz="2000" b="1" dirty="0">
                <a:solidFill>
                  <a:schemeClr val="accent1">
                    <a:lumMod val="75000"/>
                  </a:schemeClr>
                </a:solidFill>
                <a:latin typeface="Times New Roman" panose="02020603050405020304" pitchFamily="18" charset="0"/>
                <a:cs typeface="Times New Roman" panose="02020603050405020304" pitchFamily="18" charset="0"/>
              </a:rPr>
              <a:t>000 E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valoarea</a:t>
            </a:r>
            <a:r>
              <a:rPr lang="en-US" sz="2000" b="1"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achiziţie</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ro-RO" sz="2000" b="1" dirty="0">
                <a:solidFill>
                  <a:schemeClr val="accent1">
                    <a:lumMod val="75000"/>
                  </a:schemeClr>
                </a:solidFill>
                <a:latin typeface="Times New Roman" panose="02020603050405020304" pitchFamily="18" charset="0"/>
                <a:cs typeface="Times New Roman" panose="02020603050405020304" pitchFamily="18" charset="0"/>
              </a:rPr>
              <a:t>5 </a:t>
            </a:r>
            <a:r>
              <a:rPr lang="en-US" sz="2000" b="1" dirty="0">
                <a:solidFill>
                  <a:schemeClr val="accent1">
                    <a:lumMod val="75000"/>
                  </a:schemeClr>
                </a:solidFill>
                <a:latin typeface="Times New Roman" panose="02020603050405020304" pitchFamily="18" charset="0"/>
                <a:cs typeface="Times New Roman" panose="02020603050405020304" pitchFamily="18" charset="0"/>
              </a:rPr>
              <a:t>lei(curs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schimb</a:t>
            </a:r>
            <a:r>
              <a:rPr lang="en-US" sz="2000" b="1" dirty="0">
                <a:solidFill>
                  <a:schemeClr val="accent1">
                    <a:lumMod val="75000"/>
                  </a:schemeClr>
                </a:solidFill>
                <a:latin typeface="Times New Roman" panose="02020603050405020304" pitchFamily="18" charset="0"/>
                <a:cs typeface="Times New Roman" panose="02020603050405020304" pitchFamily="18" charset="0"/>
              </a:rPr>
              <a:t>)*0,2%(</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cota</a:t>
            </a:r>
            <a:r>
              <a:rPr lang="en-US" sz="2000" b="1" dirty="0">
                <a:solidFill>
                  <a:schemeClr val="accent1">
                    <a:lumMod val="75000"/>
                  </a:schemeClr>
                </a:solidFill>
                <a:latin typeface="Times New Roman" panose="02020603050405020304" pitchFamily="18" charset="0"/>
                <a:cs typeface="Times New Roman" panose="02020603050405020304" pitchFamily="18" charset="0"/>
              </a:rPr>
              <a:t> de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impozitare</a:t>
            </a:r>
            <a:r>
              <a:rPr lang="en-US" sz="2000" b="1" dirty="0">
                <a:solidFill>
                  <a:schemeClr val="accent1">
                    <a:lumMod val="75000"/>
                  </a:schemeClr>
                </a:solidFill>
                <a:latin typeface="Times New Roman" panose="02020603050405020304" pitchFamily="18" charset="0"/>
                <a:cs typeface="Times New Roman" panose="02020603050405020304" pitchFamily="18" charset="0"/>
              </a:rPr>
              <a:t>)= 4</a:t>
            </a:r>
            <a:r>
              <a:rPr lang="ro-RO" sz="2000" b="1" dirty="0">
                <a:solidFill>
                  <a:schemeClr val="accent1">
                    <a:lumMod val="75000"/>
                  </a:schemeClr>
                </a:solidFill>
                <a:latin typeface="Times New Roman" panose="02020603050405020304" pitchFamily="18" charset="0"/>
                <a:cs typeface="Times New Roman" panose="02020603050405020304" pitchFamily="18" charset="0"/>
              </a:rPr>
              <a:t>50</a:t>
            </a:r>
            <a:r>
              <a:rPr lang="en-US" sz="2000" b="1" dirty="0">
                <a:solidFill>
                  <a:schemeClr val="accent1">
                    <a:lumMod val="75000"/>
                  </a:schemeClr>
                </a:solidFill>
                <a:latin typeface="Times New Roman" panose="02020603050405020304" pitchFamily="18" charset="0"/>
                <a:cs typeface="Times New Roman" panose="02020603050405020304" pitchFamily="18" charset="0"/>
              </a:rPr>
              <a:t> lei.</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algn="just"/>
            <a:endParaRPr lang="en-US" dirty="0">
              <a:solidFill>
                <a:schemeClr val="accent1">
                  <a:lumMod val="75000"/>
                </a:schemeClr>
              </a:solidFill>
            </a:endParaRPr>
          </a:p>
        </p:txBody>
      </p:sp>
    </p:spTree>
    <p:extLst>
      <p:ext uri="{BB962C8B-B14F-4D97-AF65-F5344CB8AC3E}">
        <p14:creationId xmlns:p14="http://schemas.microsoft.com/office/powerpoint/2010/main" val="25406052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000" b="1" dirty="0">
                <a:latin typeface="Times New Roman" panose="02020603050405020304" pitchFamily="18" charset="0"/>
                <a:cs typeface="Times New Roman" panose="02020603050405020304" pitchFamily="18" charset="0"/>
              </a:rPr>
              <a:t>III.</a:t>
            </a:r>
            <a:r>
              <a:rPr lang="ro-RO" sz="2000" dirty="0">
                <a:latin typeface="Times New Roman" panose="02020603050405020304" pitchFamily="18" charset="0"/>
                <a:cs typeface="Times New Roman" panose="02020603050405020304" pitchFamily="18" charset="0"/>
              </a:rPr>
              <a:t> </a:t>
            </a:r>
            <a:r>
              <a:rPr lang="ro-RO" sz="2000" b="1" dirty="0">
                <a:latin typeface="Times New Roman" panose="02020603050405020304" pitchFamily="18" charset="0"/>
                <a:cs typeface="Times New Roman" panose="02020603050405020304" pitchFamily="18" charset="0"/>
              </a:rPr>
              <a:t>Impozitul</a:t>
            </a:r>
            <a:r>
              <a:rPr lang="en-US" sz="2000" b="1" dirty="0">
                <a:latin typeface="Times New Roman" panose="02020603050405020304" pitchFamily="18" charset="0"/>
                <a:cs typeface="Times New Roman" panose="02020603050405020304" pitchFamily="18" charset="0"/>
              </a:rPr>
              <a:t>/taxa</a:t>
            </a:r>
            <a:r>
              <a:rPr lang="ro-RO" sz="2000" b="1" dirty="0">
                <a:latin typeface="Times New Roman" panose="02020603050405020304" pitchFamily="18" charset="0"/>
                <a:cs typeface="Times New Roman" panose="02020603050405020304" pitchFamily="18" charset="0"/>
              </a:rPr>
              <a:t> pe clădiri datorat de persoanele juridice</a:t>
            </a:r>
            <a:endParaRPr lang="en-US" sz="2000" dirty="0"/>
          </a:p>
        </p:txBody>
      </p:sp>
      <p:sp>
        <p:nvSpPr>
          <p:cNvPr id="3" name="Content Placeholder 2"/>
          <p:cNvSpPr>
            <a:spLocks noGrp="1"/>
          </p:cNvSpPr>
          <p:nvPr>
            <p:ph idx="1"/>
          </p:nvPr>
        </p:nvSpPr>
        <p:spPr>
          <a:xfrm>
            <a:off x="581192" y="1881353"/>
            <a:ext cx="11029615" cy="4976647"/>
          </a:xfrm>
        </p:spPr>
        <p:txBody>
          <a:bodyPr anchor="t">
            <a:normAutofit lnSpcReduction="10000"/>
          </a:bodyPr>
          <a:lstStyle/>
          <a:p>
            <a:pPr marL="0" indent="0" algn="just">
              <a:buNone/>
            </a:pPr>
            <a:r>
              <a:rPr lang="en-US" b="1" dirty="0">
                <a:latin typeface="Times New Roman" panose="02020603050405020304" pitchFamily="18" charset="0"/>
                <a:cs typeface="Times New Roman" panose="02020603050405020304" pitchFamily="18" charset="0"/>
              </a:rPr>
              <a:t>1. </a:t>
            </a:r>
            <a:r>
              <a:rPr lang="en-US" b="1" u="sng"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US" b="1" u="sng" dirty="0">
                <a:solidFill>
                  <a:schemeClr val="accent1">
                    <a:lumMod val="75000"/>
                  </a:schemeClr>
                </a:solidFill>
                <a:latin typeface="Times New Roman" panose="02020603050405020304" pitchFamily="18" charset="0"/>
                <a:cs typeface="Times New Roman" panose="02020603050405020304" pitchFamily="18" charset="0"/>
              </a:rPr>
              <a:t> </a:t>
            </a:r>
            <a:r>
              <a:rPr lang="en-US" b="1" u="sng" dirty="0" err="1">
                <a:solidFill>
                  <a:schemeClr val="accent1">
                    <a:lumMod val="75000"/>
                  </a:schemeClr>
                </a:solidFill>
                <a:latin typeface="Times New Roman" panose="02020603050405020304" pitchFamily="18" charset="0"/>
                <a:cs typeface="Times New Roman" panose="02020603050405020304" pitchFamily="18" charset="0"/>
              </a:rPr>
              <a:t>datorat</a:t>
            </a:r>
            <a:r>
              <a:rPr lang="en-US" b="1" u="sng" dirty="0">
                <a:solidFill>
                  <a:schemeClr val="accent1">
                    <a:lumMod val="75000"/>
                  </a:schemeClr>
                </a:solidFill>
                <a:latin typeface="Times New Roman" panose="02020603050405020304" pitchFamily="18" charset="0"/>
                <a:cs typeface="Times New Roman" panose="02020603050405020304" pitchFamily="18" charset="0"/>
              </a:rPr>
              <a:t> </a:t>
            </a:r>
            <a:r>
              <a:rPr lang="en-US" b="1" u="sng"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b="1" u="sng" dirty="0">
                <a:solidFill>
                  <a:schemeClr val="accent1">
                    <a:lumMod val="75000"/>
                  </a:schemeClr>
                </a:solidFill>
                <a:latin typeface="Times New Roman" panose="02020603050405020304" pitchFamily="18" charset="0"/>
                <a:cs typeface="Times New Roman" panose="02020603050405020304" pitchFamily="18" charset="0"/>
              </a:rPr>
              <a:t> cl</a:t>
            </a:r>
            <a:r>
              <a:rPr lang="ro-RO" b="1" u="sng" dirty="0">
                <a:solidFill>
                  <a:schemeClr val="accent1">
                    <a:lumMod val="75000"/>
                  </a:schemeClr>
                </a:solidFill>
                <a:latin typeface="Times New Roman" panose="02020603050405020304" pitchFamily="18" charset="0"/>
                <a:cs typeface="Times New Roman" panose="02020603050405020304" pitchFamily="18" charset="0"/>
              </a:rPr>
              <a:t>ă</a:t>
            </a:r>
            <a:r>
              <a:rPr lang="en-US" b="1" u="sng" dirty="0" err="1">
                <a:solidFill>
                  <a:schemeClr val="accent1">
                    <a:lumMod val="75000"/>
                  </a:schemeClr>
                </a:solidFill>
                <a:latin typeface="Times New Roman" panose="02020603050405020304" pitchFamily="18" charset="0"/>
                <a:cs typeface="Times New Roman" panose="02020603050405020304" pitchFamily="18" charset="0"/>
              </a:rPr>
              <a:t>dirile</a:t>
            </a:r>
            <a:r>
              <a:rPr lang="en-US" b="1" u="sng" dirty="0">
                <a:solidFill>
                  <a:schemeClr val="accent1">
                    <a:lumMod val="75000"/>
                  </a:schemeClr>
                </a:solidFill>
                <a:latin typeface="Times New Roman" panose="02020603050405020304" pitchFamily="18" charset="0"/>
                <a:cs typeface="Times New Roman" panose="02020603050405020304" pitchFamily="18" charset="0"/>
              </a:rPr>
              <a:t> </a:t>
            </a:r>
            <a:r>
              <a:rPr lang="en-US" b="1" u="sng" dirty="0" err="1">
                <a:solidFill>
                  <a:schemeClr val="accent1">
                    <a:lumMod val="75000"/>
                  </a:schemeClr>
                </a:solidFill>
                <a:latin typeface="Times New Roman" panose="02020603050405020304" pitchFamily="18" charset="0"/>
                <a:cs typeface="Times New Roman" panose="02020603050405020304" pitchFamily="18" charset="0"/>
              </a:rPr>
              <a:t>reziden</a:t>
            </a:r>
            <a:r>
              <a:rPr lang="ro-RO" b="1" u="sng" dirty="0">
                <a:solidFill>
                  <a:schemeClr val="accent1">
                    <a:lumMod val="75000"/>
                  </a:schemeClr>
                </a:solidFill>
                <a:latin typeface="Times New Roman" panose="02020603050405020304" pitchFamily="18" charset="0"/>
                <a:cs typeface="Times New Roman" panose="02020603050405020304" pitchFamily="18" charset="0"/>
              </a:rPr>
              <a:t>ț</a:t>
            </a:r>
            <a:r>
              <a:rPr lang="en-US" b="1" u="sng" dirty="0" err="1">
                <a:solidFill>
                  <a:schemeClr val="accent1">
                    <a:lumMod val="75000"/>
                  </a:schemeClr>
                </a:solidFill>
                <a:latin typeface="Times New Roman" panose="02020603050405020304" pitchFamily="18" charset="0"/>
                <a:cs typeface="Times New Roman" panose="02020603050405020304" pitchFamily="18" charset="0"/>
              </a:rPr>
              <a:t>iale</a:t>
            </a:r>
            <a:endParaRPr lang="ro-RO" b="1" u="sng" dirty="0">
              <a:solidFill>
                <a:schemeClr val="accent1">
                  <a:lumMod val="75000"/>
                </a:schemeClr>
              </a:solidFill>
              <a:latin typeface="Times New Roman" panose="02020603050405020304" pitchFamily="18" charset="0"/>
              <a:cs typeface="Times New Roman" panose="02020603050405020304" pitchFamily="18" charset="0"/>
            </a:endParaRPr>
          </a:p>
          <a:p>
            <a:r>
              <a:rPr lang="en-US" dirty="0" err="1">
                <a:solidFill>
                  <a:schemeClr val="accent1">
                    <a:lumMod val="75000"/>
                  </a:schemeClr>
                </a:solidFill>
                <a:latin typeface="Times New Roman" panose="02020603050405020304" pitchFamily="18" charset="0"/>
                <a:cs typeface="Times New Roman" panose="02020603050405020304" pitchFamily="18" charset="0"/>
              </a:rPr>
              <a:t>Potrivit</a:t>
            </a:r>
            <a:r>
              <a:rPr lang="en-US" dirty="0">
                <a:solidFill>
                  <a:schemeClr val="accent1">
                    <a:lumMod val="75000"/>
                  </a:schemeClr>
                </a:solidFill>
                <a:latin typeface="Times New Roman" panose="02020603050405020304" pitchFamily="18" charset="0"/>
                <a:cs typeface="Times New Roman" panose="02020603050405020304" pitchFamily="18" charset="0"/>
              </a:rPr>
              <a:t> art. 460. </a:t>
            </a:r>
            <a:r>
              <a:rPr lang="en-US" dirty="0" err="1">
                <a:solidFill>
                  <a:schemeClr val="accent1">
                    <a:lumMod val="75000"/>
                  </a:schemeClr>
                </a:solidFill>
                <a:latin typeface="Times New Roman" panose="02020603050405020304" pitchFamily="18" charset="0"/>
                <a:cs typeface="Times New Roman" panose="02020603050405020304" pitchFamily="18" charset="0"/>
              </a:rPr>
              <a:t>alin</a:t>
            </a:r>
            <a:r>
              <a:rPr lang="en-US" dirty="0">
                <a:solidFill>
                  <a:schemeClr val="accent1">
                    <a:lumMod val="75000"/>
                  </a:schemeClr>
                </a:solidFill>
                <a:latin typeface="Times New Roman" panose="02020603050405020304" pitchFamily="18" charset="0"/>
                <a:cs typeface="Times New Roman" panose="02020603050405020304" pitchFamily="18" charset="0"/>
              </a:rPr>
              <a:t>.(1) din </a:t>
            </a:r>
            <a:r>
              <a:rPr lang="en-US" dirty="0" err="1">
                <a:solidFill>
                  <a:schemeClr val="accent1">
                    <a:lumMod val="75000"/>
                  </a:schemeClr>
                </a:solidFill>
                <a:latin typeface="Times New Roman" panose="02020603050405020304" pitchFamily="18" charset="0"/>
                <a:cs typeface="Times New Roman" panose="02020603050405020304" pitchFamily="18" charset="0"/>
              </a:rPr>
              <a:t>Codul</a:t>
            </a:r>
            <a:r>
              <a:rPr lang="en-US" dirty="0">
                <a:solidFill>
                  <a:schemeClr val="accent1">
                    <a:lumMod val="75000"/>
                  </a:schemeClr>
                </a:solidFill>
                <a:latin typeface="Times New Roman" panose="02020603050405020304" pitchFamily="18" charset="0"/>
                <a:cs typeface="Times New Roman" panose="02020603050405020304" pitchFamily="18" charset="0"/>
              </a:rPr>
              <a:t> fiscal, </a:t>
            </a:r>
            <a:r>
              <a:rPr lang="en-US" b="1"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clădirile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rezidenţiale</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ro-RO" b="1" dirty="0">
                <a:solidFill>
                  <a:schemeClr val="accent1">
                    <a:lumMod val="75000"/>
                  </a:schemeClr>
                </a:solidFill>
                <a:latin typeface="Times New Roman" panose="02020603050405020304" pitchFamily="18" charset="0"/>
                <a:cs typeface="Times New Roman" panose="02020603050405020304" pitchFamily="18" charset="0"/>
              </a:rPr>
              <a:t>a căror valoare a fost actualizată în ultimii 5 ani pe baza unui raport de evaluare</a:t>
            </a:r>
            <a:r>
              <a:rPr lang="ro-RO"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aflate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în</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proprietatea</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sau</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deţinute</a:t>
            </a:r>
            <a:r>
              <a:rPr lang="en-US" b="1" dirty="0">
                <a:solidFill>
                  <a:schemeClr val="accent1">
                    <a:lumMod val="75000"/>
                  </a:schemeClr>
                </a:solidFill>
                <a:latin typeface="Times New Roman" panose="02020603050405020304" pitchFamily="18" charset="0"/>
                <a:cs typeface="Times New Roman" panose="02020603050405020304" pitchFamily="18" charset="0"/>
              </a:rPr>
              <a:t> de </a:t>
            </a:r>
            <a:r>
              <a:rPr lang="en-US" b="1" dirty="0" err="1">
                <a:solidFill>
                  <a:schemeClr val="accent1">
                    <a:lumMod val="75000"/>
                  </a:schemeClr>
                </a:solidFill>
                <a:latin typeface="Times New Roman" panose="02020603050405020304" pitchFamily="18" charset="0"/>
                <a:cs typeface="Times New Roman" panose="02020603050405020304" pitchFamily="18" charset="0"/>
              </a:rPr>
              <a:t>persoanele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juridic</a:t>
            </a:r>
            <a:r>
              <a:rPr lang="en-US" dirty="0" err="1">
                <a:solidFill>
                  <a:schemeClr val="accent1">
                    <a:lumMod val="75000"/>
                  </a:schemeClr>
                </a:solidFill>
                <a:latin typeface="Times New Roman" panose="02020603050405020304" pitchFamily="18" charset="0"/>
                <a:cs typeface="Times New Roman" panose="02020603050405020304" pitchFamily="18" charset="0"/>
              </a:rPr>
              <a:t>e</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US" dirty="0">
                <a:solidFill>
                  <a:schemeClr val="accent1">
                    <a:lumMod val="75000"/>
                  </a:schemeClr>
                </a:solidFill>
                <a:latin typeface="Times New Roman" panose="02020603050405020304" pitchFamily="18" charset="0"/>
                <a:cs typeface="Times New Roman" panose="02020603050405020304" pitchFamily="18" charset="0"/>
              </a:rPr>
              <a:t>/taxa </a:t>
            </a:r>
            <a:r>
              <a:rPr lang="en-US" dirty="0" err="1">
                <a:solidFill>
                  <a:schemeClr val="accent1">
                    <a:lumMod val="75000"/>
                  </a:schemeClr>
                </a:solidFill>
                <a:latin typeface="Times New Roman" panose="02020603050405020304" pitchFamily="18" charset="0"/>
                <a:cs typeface="Times New Roman" panose="02020603050405020304" pitchFamily="18" charset="0"/>
              </a:rPr>
              <a:t>pe</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dirty="0">
                <a:solidFill>
                  <a:schemeClr val="accent1">
                    <a:lumMod val="75000"/>
                  </a:schemeClr>
                </a:solidFill>
                <a:latin typeface="Times New Roman" panose="02020603050405020304" pitchFamily="18" charset="0"/>
                <a:cs typeface="Times New Roman" panose="02020603050405020304" pitchFamily="18" charset="0"/>
              </a:rPr>
              <a:t> se </a:t>
            </a:r>
            <a:r>
              <a:rPr lang="en-US" dirty="0" err="1">
                <a:solidFill>
                  <a:schemeClr val="accent1">
                    <a:lumMod val="75000"/>
                  </a:schemeClr>
                </a:solidFill>
                <a:latin typeface="Times New Roman" panose="02020603050405020304" pitchFamily="18" charset="0"/>
                <a:cs typeface="Times New Roman" panose="02020603050405020304" pitchFamily="18" charset="0"/>
              </a:rPr>
              <a:t>calculează</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prin</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aplicarea</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unei</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a:solidFill>
                  <a:schemeClr val="accent1">
                    <a:lumMod val="75000"/>
                  </a:schemeClr>
                </a:solidFill>
                <a:latin typeface="Times New Roman" panose="02020603050405020304" pitchFamily="18" charset="0"/>
                <a:cs typeface="Times New Roman" panose="02020603050405020304" pitchFamily="18" charset="0"/>
              </a:rPr>
              <a:t>cote </a:t>
            </a:r>
            <a:r>
              <a:rPr lang="en-US" b="1" dirty="0" err="1">
                <a:solidFill>
                  <a:schemeClr val="accent1">
                    <a:lumMod val="75000"/>
                  </a:schemeClr>
                </a:solidFill>
                <a:latin typeface="Times New Roman" panose="02020603050405020304" pitchFamily="18" charset="0"/>
                <a:cs typeface="Times New Roman" panose="02020603050405020304" pitchFamily="18" charset="0"/>
              </a:rPr>
              <a:t>cuprinse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între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u="sng" dirty="0">
                <a:solidFill>
                  <a:schemeClr val="accent1">
                    <a:lumMod val="75000"/>
                  </a:schemeClr>
                </a:solidFill>
                <a:latin typeface="Times New Roman" panose="02020603050405020304" pitchFamily="18" charset="0"/>
                <a:cs typeface="Times New Roman" panose="02020603050405020304" pitchFamily="18" charset="0"/>
              </a:rPr>
              <a:t>0,08%-0,2%</a:t>
            </a:r>
            <a:r>
              <a:rPr lang="en-US" u="sng"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asupra</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valorii</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impozabile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ro-RO" b="1" dirty="0">
                <a:solidFill>
                  <a:schemeClr val="accent1">
                    <a:lumMod val="75000"/>
                  </a:schemeClr>
                </a:solidFill>
                <a:latin typeface="Times New Roman" panose="02020603050405020304" pitchFamily="18" charset="0"/>
                <a:cs typeface="Times New Roman" panose="02020603050405020304" pitchFamily="18" charset="0"/>
              </a:rPr>
              <a:t>actualizată.</a:t>
            </a:r>
            <a:r>
              <a:rPr lang="en-US" b="1" dirty="0">
                <a:solidFill>
                  <a:schemeClr val="accent1">
                    <a:lumMod val="75000"/>
                  </a:schemeClr>
                </a:solidFill>
                <a:latin typeface="Times New Roman" panose="02020603050405020304" pitchFamily="18" charset="0"/>
                <a:cs typeface="Times New Roman" panose="02020603050405020304" pitchFamily="18" charset="0"/>
              </a:rPr>
              <a:t> </a:t>
            </a:r>
          </a:p>
          <a:p>
            <a:r>
              <a:rPr lang="fr-FR" b="1"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anul</a:t>
            </a:r>
            <a:r>
              <a:rPr lang="fr-FR" b="1" dirty="0">
                <a:solidFill>
                  <a:schemeClr val="accent1">
                    <a:lumMod val="75000"/>
                  </a:schemeClr>
                </a:solidFill>
                <a:latin typeface="Times New Roman" panose="02020603050405020304" pitchFamily="18" charset="0"/>
                <a:cs typeface="Times New Roman" panose="02020603050405020304" pitchFamily="18" charset="0"/>
              </a:rPr>
              <a:t> 202</a:t>
            </a:r>
            <a:r>
              <a:rPr lang="ro-RO" b="1" dirty="0">
                <a:solidFill>
                  <a:schemeClr val="accent1">
                    <a:lumMod val="75000"/>
                  </a:schemeClr>
                </a:solidFill>
                <a:latin typeface="Times New Roman" panose="02020603050405020304" pitchFamily="18" charset="0"/>
                <a:cs typeface="Times New Roman" panose="02020603050405020304" pitchFamily="18" charset="0"/>
              </a:rPr>
              <a:t>2</a:t>
            </a:r>
            <a:r>
              <a:rPr lang="fr-FR" b="1" dirty="0">
                <a:solidFill>
                  <a:schemeClr val="accent1">
                    <a:lumMod val="75000"/>
                  </a:schemeClr>
                </a:solidFill>
                <a:latin typeface="Times New Roman" panose="02020603050405020304" pitchFamily="18" charset="0"/>
                <a:cs typeface="Times New Roman" panose="02020603050405020304" pitchFamily="18" charset="0"/>
              </a:rPr>
              <a:t>, la </a:t>
            </a:r>
            <a:r>
              <a:rPr lang="fr-FR" b="1" dirty="0" err="1">
                <a:solidFill>
                  <a:schemeClr val="accent1">
                    <a:lumMod val="75000"/>
                  </a:schemeClr>
                </a:solidFill>
                <a:latin typeface="Times New Roman" panose="02020603050405020304" pitchFamily="18" charset="0"/>
                <a:cs typeface="Times New Roman" panose="02020603050405020304" pitchFamily="18" charset="0"/>
              </a:rPr>
              <a:t>nivelul</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municipiului</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Ploiești</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prin</a:t>
            </a:r>
            <a:r>
              <a:rPr lang="fr-FR" b="1" dirty="0">
                <a:solidFill>
                  <a:schemeClr val="accent1">
                    <a:lumMod val="75000"/>
                  </a:schemeClr>
                </a:solidFill>
                <a:latin typeface="Times New Roman" panose="02020603050405020304" pitchFamily="18" charset="0"/>
                <a:cs typeface="Times New Roman" panose="02020603050405020304" pitchFamily="18" charset="0"/>
              </a:rPr>
              <a:t> HCL 4</a:t>
            </a:r>
            <a:r>
              <a:rPr lang="ro-RO" b="1" dirty="0">
                <a:solidFill>
                  <a:schemeClr val="accent1">
                    <a:lumMod val="75000"/>
                  </a:schemeClr>
                </a:solidFill>
                <a:latin typeface="Times New Roman" panose="02020603050405020304" pitchFamily="18" charset="0"/>
                <a:cs typeface="Times New Roman" panose="02020603050405020304" pitchFamily="18" charset="0"/>
              </a:rPr>
              <a:t>94</a:t>
            </a:r>
            <a:r>
              <a:rPr lang="fr-FR" b="1" dirty="0">
                <a:solidFill>
                  <a:schemeClr val="accent1">
                    <a:lumMod val="75000"/>
                  </a:schemeClr>
                </a:solidFill>
                <a:latin typeface="Times New Roman" panose="02020603050405020304" pitchFamily="18" charset="0"/>
                <a:cs typeface="Times New Roman" panose="02020603050405020304" pitchFamily="18" charset="0"/>
              </a:rPr>
              <a:t>/202</a:t>
            </a:r>
            <a:r>
              <a:rPr lang="ro-RO" b="1" dirty="0">
                <a:solidFill>
                  <a:schemeClr val="accent1">
                    <a:lumMod val="75000"/>
                  </a:schemeClr>
                </a:solidFill>
                <a:latin typeface="Times New Roman" panose="02020603050405020304" pitchFamily="18" charset="0"/>
                <a:cs typeface="Times New Roman" panose="02020603050405020304" pitchFamily="18" charset="0"/>
              </a:rPr>
              <a:t>1</a:t>
            </a:r>
            <a:r>
              <a:rPr lang="fr-FR" b="1" dirty="0">
                <a:solidFill>
                  <a:schemeClr val="accent1">
                    <a:lumMod val="75000"/>
                  </a:schemeClr>
                </a:solidFill>
                <a:latin typeface="Times New Roman" panose="02020603050405020304" pitchFamily="18" charset="0"/>
                <a:cs typeface="Times New Roman" panose="02020603050405020304" pitchFamily="18" charset="0"/>
              </a:rPr>
              <a:t> a </a:t>
            </a:r>
            <a:r>
              <a:rPr lang="fr-FR" b="1" dirty="0" err="1">
                <a:solidFill>
                  <a:schemeClr val="accent1">
                    <a:lumMod val="75000"/>
                  </a:schemeClr>
                </a:solidFill>
                <a:latin typeface="Times New Roman" panose="02020603050405020304" pitchFamily="18" charset="0"/>
                <a:cs typeface="Times New Roman" panose="02020603050405020304" pitchFamily="18" charset="0"/>
              </a:rPr>
              <a:t>fost</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stabilită</a:t>
            </a:r>
            <a:r>
              <a:rPr lang="fr-FR" b="1" dirty="0">
                <a:solidFill>
                  <a:schemeClr val="accent1">
                    <a:lumMod val="75000"/>
                  </a:schemeClr>
                </a:solidFill>
                <a:latin typeface="Times New Roman" panose="02020603050405020304" pitchFamily="18" charset="0"/>
                <a:cs typeface="Times New Roman" panose="02020603050405020304" pitchFamily="18" charset="0"/>
              </a:rPr>
              <a:t> cota de </a:t>
            </a:r>
            <a:r>
              <a:rPr lang="fr-FR" b="1" u="sng" dirty="0">
                <a:solidFill>
                  <a:schemeClr val="accent1">
                    <a:lumMod val="75000"/>
                  </a:schemeClr>
                </a:solidFill>
                <a:latin typeface="Times New Roman" panose="02020603050405020304" pitchFamily="18" charset="0"/>
                <a:cs typeface="Times New Roman" panose="02020603050405020304" pitchFamily="18" charset="0"/>
              </a:rPr>
              <a:t>0,18%.Pentru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anul</a:t>
            </a:r>
            <a:r>
              <a:rPr lang="fr-FR" b="1" u="sng" dirty="0">
                <a:solidFill>
                  <a:schemeClr val="accent1">
                    <a:lumMod val="75000"/>
                  </a:schemeClr>
                </a:solidFill>
                <a:latin typeface="Times New Roman" panose="02020603050405020304" pitchFamily="18" charset="0"/>
                <a:cs typeface="Times New Roman" panose="02020603050405020304" pitchFamily="18" charset="0"/>
              </a:rPr>
              <a:t> 202</a:t>
            </a:r>
            <a:r>
              <a:rPr lang="ro-RO" b="1" u="sng" dirty="0">
                <a:solidFill>
                  <a:schemeClr val="accent1">
                    <a:lumMod val="75000"/>
                  </a:schemeClr>
                </a:solidFill>
                <a:latin typeface="Times New Roman" panose="02020603050405020304" pitchFamily="18" charset="0"/>
                <a:cs typeface="Times New Roman" panose="02020603050405020304" pitchFamily="18" charset="0"/>
              </a:rPr>
              <a:t>3</a:t>
            </a:r>
            <a:r>
              <a:rPr lang="fr-FR" b="1" u="sng" dirty="0">
                <a:solidFill>
                  <a:schemeClr val="accent1">
                    <a:lumMod val="75000"/>
                  </a:schemeClr>
                </a:solidFill>
                <a:latin typeface="Times New Roman" panose="02020603050405020304" pitchFamily="18" charset="0"/>
                <a:cs typeface="Times New Roman" panose="02020603050405020304" pitchFamily="18" charset="0"/>
              </a:rPr>
              <a:t>,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propunerea</a:t>
            </a:r>
            <a:r>
              <a:rPr lang="fr-FR" b="1" u="sng" dirty="0">
                <a:solidFill>
                  <a:schemeClr val="accent1">
                    <a:lumMod val="75000"/>
                  </a:schemeClr>
                </a:solidFill>
                <a:latin typeface="Times New Roman" panose="02020603050405020304" pitchFamily="18" charset="0"/>
                <a:cs typeface="Times New Roman" panose="02020603050405020304" pitchFamily="18" charset="0"/>
              </a:rPr>
              <a:t> este de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menținere</a:t>
            </a:r>
            <a:r>
              <a:rPr lang="fr-FR" b="1" u="sng" dirty="0">
                <a:solidFill>
                  <a:schemeClr val="accent1">
                    <a:lumMod val="75000"/>
                  </a:schemeClr>
                </a:solidFill>
                <a:latin typeface="Times New Roman" panose="02020603050405020304" pitchFamily="18" charset="0"/>
                <a:cs typeface="Times New Roman" panose="02020603050405020304" pitchFamily="18" charset="0"/>
              </a:rPr>
              <a:t> la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nivelul</a:t>
            </a:r>
            <a:r>
              <a:rPr lang="fr-FR" b="1" u="sng" dirty="0">
                <a:solidFill>
                  <a:schemeClr val="accent1">
                    <a:lumMod val="75000"/>
                  </a:schemeClr>
                </a:solidFill>
                <a:latin typeface="Times New Roman" panose="02020603050405020304" pitchFamily="18" charset="0"/>
                <a:cs typeface="Times New Roman" panose="02020603050405020304" pitchFamily="18" charset="0"/>
              </a:rPr>
              <a:t>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anului</a:t>
            </a:r>
            <a:r>
              <a:rPr lang="fr-FR" b="1" u="sng" dirty="0">
                <a:solidFill>
                  <a:schemeClr val="accent1">
                    <a:lumMod val="75000"/>
                  </a:schemeClr>
                </a:solidFill>
                <a:latin typeface="Times New Roman" panose="02020603050405020304" pitchFamily="18" charset="0"/>
                <a:cs typeface="Times New Roman" panose="02020603050405020304" pitchFamily="18" charset="0"/>
              </a:rPr>
              <a:t> 202</a:t>
            </a:r>
            <a:r>
              <a:rPr lang="ro-RO" b="1" u="sng" dirty="0">
                <a:solidFill>
                  <a:schemeClr val="accent1">
                    <a:lumMod val="75000"/>
                  </a:schemeClr>
                </a:solidFill>
                <a:latin typeface="Times New Roman" panose="02020603050405020304" pitchFamily="18" charset="0"/>
                <a:cs typeface="Times New Roman" panose="02020603050405020304" pitchFamily="18" charset="0"/>
              </a:rPr>
              <a:t>2</a:t>
            </a:r>
            <a:r>
              <a:rPr lang="fr-FR" b="1" u="sng" dirty="0">
                <a:solidFill>
                  <a:schemeClr val="accent1">
                    <a:lumMod val="75000"/>
                  </a:schemeClr>
                </a:solidFill>
                <a:latin typeface="Times New Roman" panose="02020603050405020304" pitchFamily="18" charset="0"/>
                <a:cs typeface="Times New Roman" panose="02020603050405020304" pitchFamily="18" charset="0"/>
              </a:rPr>
              <a:t> a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cotei</a:t>
            </a:r>
            <a:r>
              <a:rPr lang="fr-FR" b="1" u="sng" dirty="0">
                <a:solidFill>
                  <a:schemeClr val="accent1">
                    <a:lumMod val="75000"/>
                  </a:schemeClr>
                </a:solidFill>
                <a:latin typeface="Times New Roman" panose="02020603050405020304" pitchFamily="18" charset="0"/>
                <a:cs typeface="Times New Roman" panose="02020603050405020304" pitchFamily="18" charset="0"/>
              </a:rPr>
              <a:t> de 0,18%.</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a:p>
            <a:pPr>
              <a:spcBef>
                <a:spcPts val="0"/>
              </a:spcBef>
              <a:spcAft>
                <a:spcPts val="0"/>
              </a:spcAft>
            </a:pPr>
            <a:r>
              <a:rPr lang="fr-FR" b="1" dirty="0" err="1">
                <a:solidFill>
                  <a:schemeClr val="accent1">
                    <a:lumMod val="75000"/>
                  </a:schemeClr>
                </a:solidFill>
                <a:latin typeface="Times New Roman" panose="02020603050405020304" pitchFamily="18" charset="0"/>
                <a:cs typeface="Times New Roman" panose="02020603050405020304" pitchFamily="18" charset="0"/>
              </a:rPr>
              <a:t>Exemplu</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dirty="0">
                <a:solidFill>
                  <a:schemeClr val="accent1">
                    <a:lumMod val="75000"/>
                  </a:schemeClr>
                </a:solidFill>
                <a:latin typeface="Times New Roman" panose="02020603050405020304" pitchFamily="18" charset="0"/>
                <a:cs typeface="Times New Roman" panose="02020603050405020304" pitchFamily="18" charset="0"/>
              </a:rPr>
              <a:t> o </a:t>
            </a:r>
            <a:r>
              <a:rPr lang="fr-FR" dirty="0" err="1">
                <a:solidFill>
                  <a:schemeClr val="accent1">
                    <a:lumMod val="75000"/>
                  </a:schemeClr>
                </a:solidFill>
                <a:latin typeface="Times New Roman" panose="02020603050405020304" pitchFamily="18" charset="0"/>
                <a:cs typeface="Times New Roman" panose="02020603050405020304" pitchFamily="18" charset="0"/>
              </a:rPr>
              <a:t>clădire</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rezidențială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deținută</a:t>
            </a:r>
            <a:r>
              <a:rPr lang="fr-FR" dirty="0">
                <a:solidFill>
                  <a:schemeClr val="accent1">
                    <a:lumMod val="75000"/>
                  </a:schemeClr>
                </a:solidFill>
                <a:latin typeface="Times New Roman" panose="02020603050405020304" pitchFamily="18" charset="0"/>
                <a:cs typeface="Times New Roman" panose="02020603050405020304" pitchFamily="18" charset="0"/>
              </a:rPr>
              <a:t> de o </a:t>
            </a:r>
            <a:r>
              <a:rPr lang="fr-FR" dirty="0" err="1">
                <a:solidFill>
                  <a:schemeClr val="accent1">
                    <a:lumMod val="75000"/>
                  </a:schemeClr>
                </a:solidFill>
                <a:latin typeface="Times New Roman" panose="02020603050405020304" pitchFamily="18" charset="0"/>
                <a:cs typeface="Times New Roman" panose="02020603050405020304" pitchFamily="18" charset="0"/>
              </a:rPr>
              <a:t>persoană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juridică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cu</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valoare</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impozabilă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înregistrată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în</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evidența</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organului</a:t>
            </a:r>
            <a:r>
              <a:rPr lang="fr-FR" dirty="0">
                <a:solidFill>
                  <a:schemeClr val="accent1">
                    <a:lumMod val="75000"/>
                  </a:schemeClr>
                </a:solidFill>
                <a:latin typeface="Times New Roman" panose="02020603050405020304" pitchFamily="18" charset="0"/>
                <a:cs typeface="Times New Roman" panose="02020603050405020304" pitchFamily="18" charset="0"/>
              </a:rPr>
              <a:t> fiscal, </a:t>
            </a:r>
            <a:r>
              <a:rPr lang="fr-FR" dirty="0" err="1">
                <a:solidFill>
                  <a:schemeClr val="accent1">
                    <a:lumMod val="75000"/>
                  </a:schemeClr>
                </a:solidFill>
                <a:latin typeface="Times New Roman" panose="02020603050405020304" pitchFamily="18" charset="0"/>
                <a:cs typeface="Times New Roman" panose="02020603050405020304" pitchFamily="18" charset="0"/>
              </a:rPr>
              <a:t>în</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sumă</a:t>
            </a:r>
            <a:r>
              <a:rPr lang="fr-FR" dirty="0">
                <a:solidFill>
                  <a:schemeClr val="accent1">
                    <a:lumMod val="75000"/>
                  </a:schemeClr>
                </a:solidFill>
                <a:latin typeface="Times New Roman" panose="02020603050405020304" pitchFamily="18" charset="0"/>
                <a:cs typeface="Times New Roman" panose="02020603050405020304" pitchFamily="18" charset="0"/>
              </a:rPr>
              <a:t> de 100.000 lei :</a:t>
            </a:r>
            <a:endParaRPr lang="ro-RO" sz="1600" dirty="0">
              <a:solidFill>
                <a:schemeClr val="accent1">
                  <a:lumMod val="75000"/>
                </a:schemeClr>
              </a:solidFill>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600" dirty="0">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600" dirty="0">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600" dirty="0">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600" dirty="0">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600" dirty="0">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600" dirty="0">
              <a:latin typeface="Times New Roman" panose="02020603050405020304" pitchFamily="18" charset="0"/>
              <a:cs typeface="Times New Roman" panose="02020603050405020304" pitchFamily="18" charset="0"/>
            </a:endParaRPr>
          </a:p>
          <a:p>
            <a:pPr marL="0" indent="0">
              <a:spcBef>
                <a:spcPts val="0"/>
              </a:spcBef>
              <a:spcAft>
                <a:spcPts val="0"/>
              </a:spcAft>
              <a:buNone/>
            </a:pPr>
            <a:r>
              <a:rPr lang="ro-RO" sz="1600" dirty="0">
                <a:latin typeface="Times New Roman" panose="02020603050405020304" pitchFamily="18" charset="0"/>
                <a:cs typeface="Times New Roman" panose="02020603050405020304" pitchFamily="18" charset="0"/>
              </a:rPr>
              <a:t>100.000*0,19%= 190 lei.</a:t>
            </a:r>
          </a:p>
          <a:p>
            <a:pPr marL="0" indent="0">
              <a:spcBef>
                <a:spcPts val="0"/>
              </a:spcBef>
              <a:spcAft>
                <a:spcPts val="0"/>
              </a:spcAft>
              <a:buNone/>
            </a:pPr>
            <a:endParaRPr lang="en-US" sz="1600" dirty="0">
              <a:latin typeface="Times New Roman" panose="02020603050405020304" pitchFamily="18" charset="0"/>
              <a:cs typeface="Times New Roman" panose="02020603050405020304" pitchFamily="18" charset="0"/>
            </a:endParaRPr>
          </a:p>
          <a:p>
            <a:pPr>
              <a:spcBef>
                <a:spcPts val="0"/>
              </a:spcBef>
              <a:spcAft>
                <a:spcPts val="0"/>
              </a:spcAft>
            </a:pPr>
            <a:r>
              <a:rPr lang="en-US" sz="1600" b="1" dirty="0">
                <a:solidFill>
                  <a:schemeClr val="accent1">
                    <a:lumMod val="75000"/>
                  </a:schemeClr>
                </a:solidFill>
                <a:latin typeface="Times New Roman" panose="02020603050405020304" pitchFamily="18" charset="0"/>
                <a:cs typeface="Times New Roman" panose="02020603050405020304" pitchFamily="18" charset="0"/>
              </a:rPr>
              <a:t>100.000*0.18%=180 lei.</a:t>
            </a:r>
          </a:p>
        </p:txBody>
      </p:sp>
      <p:graphicFrame>
        <p:nvGraphicFramePr>
          <p:cNvPr id="5" name="Table 4"/>
          <p:cNvGraphicFramePr>
            <a:graphicFrameLocks noGrp="1"/>
          </p:cNvGraphicFramePr>
          <p:nvPr>
            <p:extLst>
              <p:ext uri="{D42A27DB-BD31-4B8C-83A1-F6EECF244321}">
                <p14:modId xmlns:p14="http://schemas.microsoft.com/office/powerpoint/2010/main" val="2272679292"/>
              </p:ext>
            </p:extLst>
          </p:nvPr>
        </p:nvGraphicFramePr>
        <p:xfrm>
          <a:off x="581192" y="4600136"/>
          <a:ext cx="11029615" cy="1533378"/>
        </p:xfrm>
        <a:graphic>
          <a:graphicData uri="http://schemas.openxmlformats.org/drawingml/2006/table">
            <a:tbl>
              <a:tblPr firstRow="1" bandRow="1">
                <a:tableStyleId>{5C22544A-7EE6-4342-B048-85BDC9FD1C3A}</a:tableStyleId>
              </a:tblPr>
              <a:tblGrid>
                <a:gridCol w="911435">
                  <a:extLst>
                    <a:ext uri="{9D8B030D-6E8A-4147-A177-3AD203B41FA5}">
                      <a16:colId xmlns:a16="http://schemas.microsoft.com/office/drawing/2014/main" val="20000"/>
                    </a:ext>
                  </a:extLst>
                </a:gridCol>
                <a:gridCol w="7728459">
                  <a:extLst>
                    <a:ext uri="{9D8B030D-6E8A-4147-A177-3AD203B41FA5}">
                      <a16:colId xmlns:a16="http://schemas.microsoft.com/office/drawing/2014/main" val="20001"/>
                    </a:ext>
                  </a:extLst>
                </a:gridCol>
                <a:gridCol w="2389721">
                  <a:extLst>
                    <a:ext uri="{9D8B030D-6E8A-4147-A177-3AD203B41FA5}">
                      <a16:colId xmlns:a16="http://schemas.microsoft.com/office/drawing/2014/main" val="20002"/>
                    </a:ext>
                  </a:extLst>
                </a:gridCol>
              </a:tblGrid>
              <a:tr h="494201">
                <a:tc>
                  <a:txBody>
                    <a:bodyPr/>
                    <a:lstStyle/>
                    <a:p>
                      <a:pPr marL="0" marR="0" algn="just">
                        <a:spcBef>
                          <a:spcPts val="0"/>
                        </a:spcBef>
                        <a:spcAft>
                          <a:spcPts val="0"/>
                        </a:spcAft>
                      </a:pPr>
                      <a:r>
                        <a:rPr lang="ro-RO" sz="1400" dirty="0">
                          <a:effectLst/>
                          <a:latin typeface="Times New Roman" panose="02020603050405020304" pitchFamily="18" charset="0"/>
                          <a:cs typeface="Times New Roman" panose="02020603050405020304" pitchFamily="18" charset="0"/>
                        </a:rPr>
                        <a:t>Nr. crt</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ro-RO" sz="1400" dirty="0">
                          <a:effectLst/>
                          <a:latin typeface="Times New Roman" panose="02020603050405020304" pitchFamily="18" charset="0"/>
                          <a:cs typeface="Times New Roman" panose="02020603050405020304" pitchFamily="18" charset="0"/>
                        </a:rPr>
                        <a:t>Denumire indicator</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effectLst/>
                          <a:latin typeface="Times New Roman" panose="02020603050405020304" pitchFamily="18" charset="0"/>
                          <a:cs typeface="Times New Roman" panose="02020603050405020304" pitchFamily="18" charset="0"/>
                        </a:rPr>
                        <a:t>Anul fiscal 2023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41234">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1</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Valoare impozabilă</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100.000</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41234">
                <a:tc>
                  <a:txBody>
                    <a:bodyPr/>
                    <a:lstStyle/>
                    <a:p>
                      <a:pPr marL="0" marR="0" algn="just">
                        <a:spcBef>
                          <a:spcPts val="0"/>
                        </a:spcBef>
                        <a:spcAft>
                          <a:spcPts val="0"/>
                        </a:spcAft>
                      </a:pPr>
                      <a:r>
                        <a:rPr lang="ro-RO" sz="1400">
                          <a:solidFill>
                            <a:schemeClr val="accent1">
                              <a:lumMod val="75000"/>
                            </a:schemeClr>
                          </a:solidFill>
                          <a:effectLst/>
                          <a:latin typeface="Times New Roman" panose="02020603050405020304" pitchFamily="18" charset="0"/>
                          <a:cs typeface="Times New Roman" panose="02020603050405020304" pitchFamily="18" charset="0"/>
                        </a:rPr>
                        <a:t>2</a:t>
                      </a:r>
                      <a:endParaRPr lang="en-US" sz="100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Cota de impozitare</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0,18 %</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56709">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3</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Impozit pe clădiri</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180 lei</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223379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678003"/>
            <a:ext cx="11029616" cy="1013800"/>
          </a:xfrm>
        </p:spPr>
        <p:txBody>
          <a:bodyPr anchor="t">
            <a:normAutofit/>
          </a:bodyPr>
          <a:lstStyle/>
          <a:p>
            <a:pPr algn="ctr"/>
            <a:r>
              <a:rPr lang="ro-RO" sz="2000" b="1" dirty="0">
                <a:latin typeface="Times New Roman" panose="02020603050405020304" pitchFamily="18" charset="0"/>
                <a:cs typeface="Times New Roman" panose="02020603050405020304" pitchFamily="18" charset="0"/>
              </a:rPr>
              <a:t>III.</a:t>
            </a:r>
            <a:r>
              <a:rPr lang="ro-RO" sz="2000" dirty="0">
                <a:latin typeface="Times New Roman" panose="02020603050405020304" pitchFamily="18" charset="0"/>
                <a:cs typeface="Times New Roman" panose="02020603050405020304" pitchFamily="18" charset="0"/>
              </a:rPr>
              <a:t> </a:t>
            </a:r>
            <a:r>
              <a:rPr lang="ro-RO" sz="2000" b="1" dirty="0">
                <a:latin typeface="Times New Roman" panose="02020603050405020304" pitchFamily="18" charset="0"/>
                <a:cs typeface="Times New Roman" panose="02020603050405020304" pitchFamily="18" charset="0"/>
              </a:rPr>
              <a:t>Impozitul</a:t>
            </a:r>
            <a:r>
              <a:rPr lang="en-US" sz="2000" b="1" dirty="0">
                <a:latin typeface="Times New Roman" panose="02020603050405020304" pitchFamily="18" charset="0"/>
                <a:cs typeface="Times New Roman" panose="02020603050405020304" pitchFamily="18" charset="0"/>
              </a:rPr>
              <a:t>/taxa</a:t>
            </a:r>
            <a:r>
              <a:rPr lang="ro-RO" sz="2000" b="1" dirty="0">
                <a:latin typeface="Times New Roman" panose="02020603050405020304" pitchFamily="18" charset="0"/>
                <a:cs typeface="Times New Roman" panose="02020603050405020304" pitchFamily="18" charset="0"/>
              </a:rPr>
              <a:t> pe clădiri datorat de persoanele juridice</a:t>
            </a:r>
            <a:br>
              <a:rPr lang="ro-RO" sz="2000" b="1" dirty="0">
                <a:latin typeface="Times New Roman" panose="02020603050405020304" pitchFamily="18" charset="0"/>
                <a:cs typeface="Times New Roman" panose="02020603050405020304" pitchFamily="18" charset="0"/>
              </a:rPr>
            </a:br>
            <a:r>
              <a:rPr lang="ro-RO" sz="2000" b="1" dirty="0">
                <a:latin typeface="Times New Roman" panose="02020603050405020304" pitchFamily="18" charset="0"/>
                <a:cs typeface="Times New Roman" panose="02020603050405020304" pitchFamily="18" charset="0"/>
              </a:rPr>
              <a:t>III.1 CLĂDIRI REZIDENȚIALE</a:t>
            </a:r>
            <a:endParaRPr lang="en-US" sz="2000" dirty="0"/>
          </a:p>
        </p:txBody>
      </p:sp>
      <p:sp>
        <p:nvSpPr>
          <p:cNvPr id="3" name="Content Placeholder 2"/>
          <p:cNvSpPr>
            <a:spLocks noGrp="1"/>
          </p:cNvSpPr>
          <p:nvPr>
            <p:ph idx="1"/>
          </p:nvPr>
        </p:nvSpPr>
        <p:spPr>
          <a:xfrm>
            <a:off x="581192" y="1849822"/>
            <a:ext cx="11029615" cy="4866288"/>
          </a:xfrm>
        </p:spPr>
        <p:txBody>
          <a:bodyPr anchor="t">
            <a:normAutofit/>
          </a:bodyPr>
          <a:lstStyle/>
          <a:p>
            <a:pPr algn="just"/>
            <a:r>
              <a:rPr lang="fr-FR"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anul</a:t>
            </a:r>
            <a:r>
              <a:rPr lang="fr-FR" dirty="0">
                <a:solidFill>
                  <a:schemeClr val="accent1">
                    <a:lumMod val="75000"/>
                  </a:schemeClr>
                </a:solidFill>
                <a:latin typeface="Times New Roman" panose="02020603050405020304" pitchFamily="18" charset="0"/>
                <a:cs typeface="Times New Roman" panose="02020603050405020304" pitchFamily="18" charset="0"/>
              </a:rPr>
              <a:t> 202</a:t>
            </a:r>
            <a:r>
              <a:rPr lang="ro-RO" dirty="0">
                <a:solidFill>
                  <a:schemeClr val="accent1">
                    <a:lumMod val="75000"/>
                  </a:schemeClr>
                </a:solidFill>
                <a:latin typeface="Times New Roman" panose="02020603050405020304" pitchFamily="18" charset="0"/>
                <a:cs typeface="Times New Roman" panose="02020603050405020304" pitchFamily="18" charset="0"/>
              </a:rPr>
              <a:t>2</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în</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cazul</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persoanelor</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juridice</a:t>
            </a:r>
            <a:r>
              <a:rPr lang="fr-FR" b="1" dirty="0">
                <a:solidFill>
                  <a:schemeClr val="accent1">
                    <a:lumMod val="75000"/>
                  </a:schemeClr>
                </a:solidFill>
                <a:latin typeface="Times New Roman" panose="02020603050405020304" pitchFamily="18" charset="0"/>
                <a:cs typeface="Times New Roman" panose="02020603050405020304" pitchFamily="18" charset="0"/>
              </a:rPr>
              <a:t>, care </a:t>
            </a:r>
            <a:r>
              <a:rPr lang="fr-FR" b="1" dirty="0" err="1">
                <a:solidFill>
                  <a:schemeClr val="accent1">
                    <a:lumMod val="75000"/>
                  </a:schemeClr>
                </a:solidFill>
                <a:latin typeface="Times New Roman" panose="02020603050405020304" pitchFamily="18" charset="0"/>
                <a:cs typeface="Times New Roman" panose="02020603050405020304" pitchFamily="18" charset="0"/>
              </a:rPr>
              <a:t>dețin</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în</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proprietate</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două</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sau</a:t>
            </a:r>
            <a:r>
              <a:rPr lang="fr-FR" b="1" dirty="0">
                <a:solidFill>
                  <a:schemeClr val="accent1">
                    <a:lumMod val="75000"/>
                  </a:schemeClr>
                </a:solidFill>
                <a:latin typeface="Times New Roman" panose="02020603050405020304" pitchFamily="18" charset="0"/>
                <a:cs typeface="Times New Roman" panose="02020603050405020304" pitchFamily="18" charset="0"/>
              </a:rPr>
              <a:t> mai </a:t>
            </a:r>
            <a:r>
              <a:rPr lang="fr-FR" b="1" dirty="0" err="1">
                <a:solidFill>
                  <a:schemeClr val="accent1">
                    <a:lumMod val="75000"/>
                  </a:schemeClr>
                </a:solidFill>
                <a:latin typeface="Times New Roman" panose="02020603050405020304" pitchFamily="18" charset="0"/>
                <a:cs typeface="Times New Roman" panose="02020603050405020304" pitchFamily="18" charset="0"/>
              </a:rPr>
              <a:t>multe</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ro-RO" b="1" dirty="0">
                <a:solidFill>
                  <a:schemeClr val="accent1">
                    <a:lumMod val="75000"/>
                  </a:schemeClr>
                </a:solidFill>
                <a:latin typeface="Times New Roman" panose="02020603050405020304" pitchFamily="18" charset="0"/>
                <a:cs typeface="Times New Roman" panose="02020603050405020304" pitchFamily="18" charset="0"/>
              </a:rPr>
              <a:t>clădiri rezidenţiale</a:t>
            </a:r>
            <a:r>
              <a:rPr lang="en-US" b="1" dirty="0">
                <a:solidFill>
                  <a:schemeClr val="accent1">
                    <a:lumMod val="75000"/>
                  </a:schemeClr>
                </a:solidFill>
                <a:latin typeface="Times New Roman" panose="02020603050405020304" pitchFamily="18" charset="0"/>
                <a:cs typeface="Times New Roman" panose="02020603050405020304" pitchFamily="18" charset="0"/>
              </a:rPr>
              <a:t>, de la a </a:t>
            </a:r>
            <a:r>
              <a:rPr lang="en-US" b="1" dirty="0" err="1">
                <a:solidFill>
                  <a:schemeClr val="accent1">
                    <a:lumMod val="75000"/>
                  </a:schemeClr>
                </a:solidFill>
                <a:latin typeface="Times New Roman" panose="02020603050405020304" pitchFamily="18" charset="0"/>
                <a:cs typeface="Times New Roman" panose="02020603050405020304" pitchFamily="18" charset="0"/>
              </a:rPr>
              <a:t>doua</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proprietate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în</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sus</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fr-FR" dirty="0">
                <a:solidFill>
                  <a:schemeClr val="accent1">
                    <a:lumMod val="75000"/>
                  </a:schemeClr>
                </a:solidFill>
                <a:latin typeface="Times New Roman" panose="02020603050405020304" pitchFamily="18" charset="0"/>
                <a:cs typeface="Times New Roman" panose="02020603050405020304" pitchFamily="18" charset="0"/>
              </a:rPr>
              <a:t>la </a:t>
            </a:r>
            <a:r>
              <a:rPr lang="fr-FR" dirty="0" err="1">
                <a:solidFill>
                  <a:schemeClr val="accent1">
                    <a:lumMod val="75000"/>
                  </a:schemeClr>
                </a:solidFill>
                <a:latin typeface="Times New Roman" panose="02020603050405020304" pitchFamily="18" charset="0"/>
                <a:cs typeface="Times New Roman" panose="02020603050405020304" pitchFamily="18" charset="0"/>
              </a:rPr>
              <a:t>nivelul</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municipiului</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Ploiești</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prin</a:t>
            </a:r>
            <a:r>
              <a:rPr lang="fr-FR" dirty="0">
                <a:solidFill>
                  <a:schemeClr val="accent1">
                    <a:lumMod val="75000"/>
                  </a:schemeClr>
                </a:solidFill>
                <a:latin typeface="Times New Roman" panose="02020603050405020304" pitchFamily="18" charset="0"/>
                <a:cs typeface="Times New Roman" panose="02020603050405020304" pitchFamily="18" charset="0"/>
              </a:rPr>
              <a:t> HCL </a:t>
            </a:r>
            <a:r>
              <a:rPr lang="ro-RO" dirty="0">
                <a:solidFill>
                  <a:schemeClr val="accent1">
                    <a:lumMod val="75000"/>
                  </a:schemeClr>
                </a:solidFill>
                <a:latin typeface="Times New Roman" panose="02020603050405020304" pitchFamily="18" charset="0"/>
                <a:cs typeface="Times New Roman" panose="02020603050405020304" pitchFamily="18" charset="0"/>
              </a:rPr>
              <a:t>494</a:t>
            </a:r>
            <a:r>
              <a:rPr lang="fr-FR" dirty="0">
                <a:solidFill>
                  <a:schemeClr val="accent1">
                    <a:lumMod val="75000"/>
                  </a:schemeClr>
                </a:solidFill>
                <a:latin typeface="Times New Roman" panose="02020603050405020304" pitchFamily="18" charset="0"/>
                <a:cs typeface="Times New Roman" panose="02020603050405020304" pitchFamily="18" charset="0"/>
              </a:rPr>
              <a:t>/20</a:t>
            </a:r>
            <a:r>
              <a:rPr lang="ro-RO" dirty="0">
                <a:solidFill>
                  <a:schemeClr val="accent1">
                    <a:lumMod val="75000"/>
                  </a:schemeClr>
                </a:solidFill>
                <a:latin typeface="Times New Roman" panose="02020603050405020304" pitchFamily="18" charset="0"/>
                <a:cs typeface="Times New Roman" panose="02020603050405020304" pitchFamily="18" charset="0"/>
              </a:rPr>
              <a:t>21</a:t>
            </a:r>
            <a:r>
              <a:rPr lang="fr-FR" dirty="0">
                <a:solidFill>
                  <a:schemeClr val="accent1">
                    <a:lumMod val="75000"/>
                  </a:schemeClr>
                </a:solidFill>
                <a:latin typeface="Times New Roman" panose="02020603050405020304" pitchFamily="18" charset="0"/>
                <a:cs typeface="Times New Roman" panose="02020603050405020304" pitchFamily="18" charset="0"/>
              </a:rPr>
              <a:t> a </a:t>
            </a:r>
            <a:r>
              <a:rPr lang="fr-FR" dirty="0" err="1">
                <a:solidFill>
                  <a:schemeClr val="accent1">
                    <a:lumMod val="75000"/>
                  </a:schemeClr>
                </a:solidFill>
                <a:latin typeface="Times New Roman" panose="02020603050405020304" pitchFamily="18" charset="0"/>
                <a:cs typeface="Times New Roman" panose="02020603050405020304" pitchFamily="18" charset="0"/>
              </a:rPr>
              <a:t>fost</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stabilită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en-AU" b="1" dirty="0" err="1">
                <a:solidFill>
                  <a:schemeClr val="accent1">
                    <a:lumMod val="75000"/>
                  </a:schemeClr>
                </a:solidFill>
                <a:latin typeface="Times New Roman" panose="02020603050405020304" pitchFamily="18" charset="0"/>
                <a:cs typeface="Times New Roman" panose="02020603050405020304" pitchFamily="18" charset="0"/>
              </a:rPr>
              <a:t>cota</a:t>
            </a:r>
            <a:r>
              <a:rPr lang="en-AU" b="1" dirty="0">
                <a:solidFill>
                  <a:schemeClr val="accent1">
                    <a:lumMod val="75000"/>
                  </a:schemeClr>
                </a:solidFill>
                <a:latin typeface="Times New Roman" panose="02020603050405020304" pitchFamily="18" charset="0"/>
                <a:cs typeface="Times New Roman" panose="02020603050405020304" pitchFamily="18" charset="0"/>
              </a:rPr>
              <a:t> de 0,27% </a:t>
            </a:r>
            <a:r>
              <a:rPr lang="fr-FR" dirty="0">
                <a:solidFill>
                  <a:schemeClr val="accent1">
                    <a:lumMod val="75000"/>
                  </a:schemeClr>
                </a:solidFill>
                <a:latin typeface="Times New Roman" panose="02020603050405020304" pitchFamily="18" charset="0"/>
                <a:cs typeface="Times New Roman" panose="02020603050405020304" pitchFamily="18" charset="0"/>
              </a:rPr>
              <a:t>(</a:t>
            </a:r>
            <a:r>
              <a:rPr lang="ro-RO" dirty="0">
                <a:solidFill>
                  <a:schemeClr val="accent1">
                    <a:lumMod val="75000"/>
                  </a:schemeClr>
                </a:solidFill>
                <a:latin typeface="Times New Roman" panose="02020603050405020304" pitchFamily="18" charset="0"/>
                <a:cs typeface="Times New Roman" panose="02020603050405020304" pitchFamily="18" charset="0"/>
              </a:rPr>
              <a:t>la cota de 0,2%</a:t>
            </a:r>
            <a:r>
              <a:rPr lang="fr-FR" dirty="0">
                <a:solidFill>
                  <a:schemeClr val="accent1">
                    <a:lumMod val="75000"/>
                  </a:schemeClr>
                </a:solidFill>
                <a:latin typeface="Times New Roman" panose="02020603050405020304" pitchFamily="18" charset="0"/>
                <a:cs typeface="Times New Roman" panose="02020603050405020304" pitchFamily="18" charset="0"/>
              </a:rPr>
              <a:t> s-a </a:t>
            </a:r>
            <a:r>
              <a:rPr lang="fr-FR" dirty="0" err="1">
                <a:solidFill>
                  <a:schemeClr val="accent1">
                    <a:lumMod val="75000"/>
                  </a:schemeClr>
                </a:solidFill>
                <a:latin typeface="Times New Roman" panose="02020603050405020304" pitchFamily="18" charset="0"/>
                <a:cs typeface="Times New Roman" panose="02020603050405020304" pitchFamily="18" charset="0"/>
              </a:rPr>
              <a:t>aplicat</a:t>
            </a:r>
            <a:r>
              <a:rPr lang="fr-FR" dirty="0">
                <a:solidFill>
                  <a:schemeClr val="accent1">
                    <a:lumMod val="75000"/>
                  </a:schemeClr>
                </a:solidFill>
                <a:latin typeface="Times New Roman" panose="02020603050405020304" pitchFamily="18" charset="0"/>
                <a:cs typeface="Times New Roman" panose="02020603050405020304" pitchFamily="18" charset="0"/>
              </a:rPr>
              <a:t> cota </a:t>
            </a:r>
            <a:r>
              <a:rPr lang="fr-FR" dirty="0" err="1">
                <a:solidFill>
                  <a:schemeClr val="accent1">
                    <a:lumMod val="75000"/>
                  </a:schemeClr>
                </a:solidFill>
                <a:latin typeface="Times New Roman" panose="02020603050405020304" pitchFamily="18" charset="0"/>
                <a:cs typeface="Times New Roman" panose="02020603050405020304" pitchFamily="18" charset="0"/>
              </a:rPr>
              <a:t>adiţională</a:t>
            </a:r>
            <a:r>
              <a:rPr lang="fr-FR" dirty="0">
                <a:solidFill>
                  <a:schemeClr val="accent1">
                    <a:lumMod val="75000"/>
                  </a:schemeClr>
                </a:solidFill>
                <a:latin typeface="Times New Roman" panose="02020603050405020304" pitchFamily="18" charset="0"/>
                <a:cs typeface="Times New Roman" panose="02020603050405020304" pitchFamily="18" charset="0"/>
              </a:rPr>
              <a:t> de 35%)</a:t>
            </a:r>
            <a:r>
              <a:rPr lang="ro-RO" dirty="0">
                <a:solidFill>
                  <a:schemeClr val="accent1">
                    <a:lumMod val="75000"/>
                  </a:schemeClr>
                </a:solidFill>
                <a:latin typeface="Times New Roman" panose="02020603050405020304" pitchFamily="18" charset="0"/>
                <a:cs typeface="Times New Roman" panose="02020603050405020304" pitchFamily="18" charset="0"/>
              </a:rPr>
              <a:t>.</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fr-FR" b="1" u="sng"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b="1" u="sng" dirty="0">
                <a:solidFill>
                  <a:schemeClr val="accent1">
                    <a:lumMod val="75000"/>
                  </a:schemeClr>
                </a:solidFill>
                <a:latin typeface="Times New Roman" panose="02020603050405020304" pitchFamily="18" charset="0"/>
                <a:cs typeface="Times New Roman" panose="02020603050405020304" pitchFamily="18" charset="0"/>
              </a:rPr>
              <a:t>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anul</a:t>
            </a:r>
            <a:r>
              <a:rPr lang="fr-FR" b="1" u="sng" dirty="0">
                <a:solidFill>
                  <a:schemeClr val="accent1">
                    <a:lumMod val="75000"/>
                  </a:schemeClr>
                </a:solidFill>
                <a:latin typeface="Times New Roman" panose="02020603050405020304" pitchFamily="18" charset="0"/>
                <a:cs typeface="Times New Roman" panose="02020603050405020304" pitchFamily="18" charset="0"/>
              </a:rPr>
              <a:t> 20</a:t>
            </a:r>
            <a:r>
              <a:rPr lang="ro-RO" b="1" u="sng" dirty="0">
                <a:solidFill>
                  <a:schemeClr val="accent1">
                    <a:lumMod val="75000"/>
                  </a:schemeClr>
                </a:solidFill>
                <a:latin typeface="Times New Roman" panose="02020603050405020304" pitchFamily="18" charset="0"/>
                <a:cs typeface="Times New Roman" panose="02020603050405020304" pitchFamily="18" charset="0"/>
              </a:rPr>
              <a:t>23</a:t>
            </a:r>
            <a:r>
              <a:rPr lang="fr-FR" b="1" u="sng" dirty="0">
                <a:solidFill>
                  <a:schemeClr val="accent1">
                    <a:lumMod val="75000"/>
                  </a:schemeClr>
                </a:solidFill>
                <a:latin typeface="Times New Roman" panose="02020603050405020304" pitchFamily="18" charset="0"/>
                <a:cs typeface="Times New Roman" panose="02020603050405020304" pitchFamily="18" charset="0"/>
              </a:rPr>
              <a:t>,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propunerea</a:t>
            </a:r>
            <a:r>
              <a:rPr lang="fr-FR" b="1" u="sng" dirty="0">
                <a:solidFill>
                  <a:schemeClr val="accent1">
                    <a:lumMod val="75000"/>
                  </a:schemeClr>
                </a:solidFill>
                <a:latin typeface="Times New Roman" panose="02020603050405020304" pitchFamily="18" charset="0"/>
                <a:cs typeface="Times New Roman" panose="02020603050405020304" pitchFamily="18" charset="0"/>
              </a:rPr>
              <a:t> este de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menținere</a:t>
            </a:r>
            <a:r>
              <a:rPr lang="fr-FR" b="1" u="sng" dirty="0">
                <a:solidFill>
                  <a:schemeClr val="accent1">
                    <a:lumMod val="75000"/>
                  </a:schemeClr>
                </a:solidFill>
                <a:latin typeface="Times New Roman" panose="02020603050405020304" pitchFamily="18" charset="0"/>
                <a:cs typeface="Times New Roman" panose="02020603050405020304" pitchFamily="18" charset="0"/>
              </a:rPr>
              <a:t> la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nivelul</a:t>
            </a:r>
            <a:r>
              <a:rPr lang="fr-FR" b="1" u="sng" dirty="0">
                <a:solidFill>
                  <a:schemeClr val="accent1">
                    <a:lumMod val="75000"/>
                  </a:schemeClr>
                </a:solidFill>
                <a:latin typeface="Times New Roman" panose="02020603050405020304" pitchFamily="18" charset="0"/>
                <a:cs typeface="Times New Roman" panose="02020603050405020304" pitchFamily="18" charset="0"/>
              </a:rPr>
              <a:t>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anului</a:t>
            </a:r>
            <a:r>
              <a:rPr lang="fr-FR" b="1" u="sng" dirty="0">
                <a:solidFill>
                  <a:schemeClr val="accent1">
                    <a:lumMod val="75000"/>
                  </a:schemeClr>
                </a:solidFill>
                <a:latin typeface="Times New Roman" panose="02020603050405020304" pitchFamily="18" charset="0"/>
                <a:cs typeface="Times New Roman" panose="02020603050405020304" pitchFamily="18" charset="0"/>
              </a:rPr>
              <a:t> 202</a:t>
            </a:r>
            <a:r>
              <a:rPr lang="ro-RO" b="1" u="sng" dirty="0">
                <a:solidFill>
                  <a:schemeClr val="accent1">
                    <a:lumMod val="75000"/>
                  </a:schemeClr>
                </a:solidFill>
                <a:latin typeface="Times New Roman" panose="02020603050405020304" pitchFamily="18" charset="0"/>
                <a:cs typeface="Times New Roman" panose="02020603050405020304" pitchFamily="18" charset="0"/>
              </a:rPr>
              <a:t>2</a:t>
            </a:r>
            <a:r>
              <a:rPr lang="fr-FR" b="1" u="sng" dirty="0">
                <a:solidFill>
                  <a:schemeClr val="accent1">
                    <a:lumMod val="75000"/>
                  </a:schemeClr>
                </a:solidFill>
                <a:latin typeface="Times New Roman" panose="02020603050405020304" pitchFamily="18" charset="0"/>
                <a:cs typeface="Times New Roman" panose="02020603050405020304" pitchFamily="18" charset="0"/>
              </a:rPr>
              <a:t> a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cotei</a:t>
            </a:r>
            <a:r>
              <a:rPr lang="fr-FR" b="1" u="sng" dirty="0">
                <a:solidFill>
                  <a:schemeClr val="accent1">
                    <a:lumMod val="75000"/>
                  </a:schemeClr>
                </a:solidFill>
                <a:latin typeface="Times New Roman" panose="02020603050405020304" pitchFamily="18" charset="0"/>
                <a:cs typeface="Times New Roman" panose="02020603050405020304" pitchFamily="18" charset="0"/>
              </a:rPr>
              <a:t> de</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en-AU" b="1" u="sng" dirty="0">
                <a:solidFill>
                  <a:schemeClr val="accent1">
                    <a:lumMod val="75000"/>
                  </a:schemeClr>
                </a:solidFill>
                <a:latin typeface="Times New Roman" panose="02020603050405020304" pitchFamily="18" charset="0"/>
                <a:cs typeface="Times New Roman" panose="02020603050405020304" pitchFamily="18" charset="0"/>
              </a:rPr>
              <a:t>0,27%</a:t>
            </a:r>
            <a:r>
              <a:rPr lang="en-AU"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a:solidFill>
                  <a:schemeClr val="accent1">
                    <a:lumMod val="75000"/>
                  </a:schemeClr>
                </a:solidFill>
                <a:latin typeface="Times New Roman" panose="02020603050405020304" pitchFamily="18" charset="0"/>
                <a:cs typeface="Times New Roman" panose="02020603050405020304" pitchFamily="18" charset="0"/>
              </a:rPr>
              <a:t>(</a:t>
            </a:r>
            <a:r>
              <a:rPr lang="ro-RO" b="1" dirty="0">
                <a:solidFill>
                  <a:schemeClr val="accent1">
                    <a:lumMod val="75000"/>
                  </a:schemeClr>
                </a:solidFill>
                <a:latin typeface="Times New Roman" panose="02020603050405020304" pitchFamily="18" charset="0"/>
                <a:cs typeface="Times New Roman" panose="02020603050405020304" pitchFamily="18" charset="0"/>
              </a:rPr>
              <a:t>la cota de 0,2%</a:t>
            </a:r>
            <a:r>
              <a:rPr lang="fr-FR" b="1" dirty="0">
                <a:solidFill>
                  <a:schemeClr val="accent1">
                    <a:lumMod val="75000"/>
                  </a:schemeClr>
                </a:solidFill>
                <a:latin typeface="Times New Roman" panose="02020603050405020304" pitchFamily="18" charset="0"/>
                <a:cs typeface="Times New Roman" panose="02020603050405020304" pitchFamily="18" charset="0"/>
              </a:rPr>
              <a:t> s-a </a:t>
            </a:r>
            <a:r>
              <a:rPr lang="fr-FR" b="1" dirty="0" err="1">
                <a:solidFill>
                  <a:schemeClr val="accent1">
                    <a:lumMod val="75000"/>
                  </a:schemeClr>
                </a:solidFill>
                <a:latin typeface="Times New Roman" panose="02020603050405020304" pitchFamily="18" charset="0"/>
                <a:cs typeface="Times New Roman" panose="02020603050405020304" pitchFamily="18" charset="0"/>
              </a:rPr>
              <a:t>aplicat</a:t>
            </a:r>
            <a:r>
              <a:rPr lang="fr-FR" b="1" dirty="0">
                <a:solidFill>
                  <a:schemeClr val="accent1">
                    <a:lumMod val="75000"/>
                  </a:schemeClr>
                </a:solidFill>
                <a:latin typeface="Times New Roman" panose="02020603050405020304" pitchFamily="18" charset="0"/>
                <a:cs typeface="Times New Roman" panose="02020603050405020304" pitchFamily="18" charset="0"/>
              </a:rPr>
              <a:t> cota </a:t>
            </a:r>
            <a:r>
              <a:rPr lang="fr-FR" b="1" dirty="0" err="1">
                <a:solidFill>
                  <a:schemeClr val="accent1">
                    <a:lumMod val="75000"/>
                  </a:schemeClr>
                </a:solidFill>
                <a:latin typeface="Times New Roman" panose="02020603050405020304" pitchFamily="18" charset="0"/>
                <a:cs typeface="Times New Roman" panose="02020603050405020304" pitchFamily="18" charset="0"/>
              </a:rPr>
              <a:t>adiţională</a:t>
            </a:r>
            <a:r>
              <a:rPr lang="fr-FR" b="1" dirty="0">
                <a:solidFill>
                  <a:schemeClr val="accent1">
                    <a:lumMod val="75000"/>
                  </a:schemeClr>
                </a:solidFill>
                <a:latin typeface="Times New Roman" panose="02020603050405020304" pitchFamily="18" charset="0"/>
                <a:cs typeface="Times New Roman" panose="02020603050405020304" pitchFamily="18" charset="0"/>
              </a:rPr>
              <a:t> de 35%)</a:t>
            </a:r>
            <a:r>
              <a:rPr lang="ro-RO" b="1" dirty="0">
                <a:solidFill>
                  <a:schemeClr val="accent1">
                    <a:lumMod val="75000"/>
                  </a:schemeClr>
                </a:solidFill>
                <a:latin typeface="Times New Roman" panose="02020603050405020304" pitchFamily="18" charset="0"/>
                <a:cs typeface="Times New Roman" panose="02020603050405020304" pitchFamily="18" charset="0"/>
              </a:rPr>
              <a:t>.</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a:p>
            <a:pPr algn="just">
              <a:spcBef>
                <a:spcPts val="0"/>
              </a:spcBef>
              <a:spcAft>
                <a:spcPts val="0"/>
              </a:spcAft>
            </a:pPr>
            <a:r>
              <a:rPr lang="fr-FR" b="1" dirty="0" err="1">
                <a:solidFill>
                  <a:schemeClr val="accent1">
                    <a:lumMod val="75000"/>
                  </a:schemeClr>
                </a:solidFill>
                <a:latin typeface="Times New Roman" panose="02020603050405020304" pitchFamily="18" charset="0"/>
                <a:cs typeface="Times New Roman" panose="02020603050405020304" pitchFamily="18" charset="0"/>
              </a:rPr>
              <a:t>Exemplu</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în</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cazul</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în</a:t>
            </a:r>
            <a:r>
              <a:rPr lang="fr-FR" dirty="0">
                <a:solidFill>
                  <a:schemeClr val="accent1">
                    <a:lumMod val="75000"/>
                  </a:schemeClr>
                </a:solidFill>
                <a:latin typeface="Times New Roman" panose="02020603050405020304" pitchFamily="18" charset="0"/>
                <a:cs typeface="Times New Roman" panose="02020603050405020304" pitchFamily="18" charset="0"/>
              </a:rPr>
              <a:t> care </a:t>
            </a:r>
            <a:r>
              <a:rPr lang="fr-FR" dirty="0" err="1">
                <a:solidFill>
                  <a:schemeClr val="accent1">
                    <a:lumMod val="75000"/>
                  </a:schemeClr>
                </a:solidFill>
                <a:latin typeface="Times New Roman" panose="02020603050405020304" pitchFamily="18" charset="0"/>
                <a:cs typeface="Times New Roman" panose="02020603050405020304" pitchFamily="18" charset="0"/>
              </a:rPr>
              <a:t>agentul</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economic</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deține</a:t>
            </a:r>
            <a:r>
              <a:rPr lang="fr-FR" dirty="0">
                <a:solidFill>
                  <a:schemeClr val="accent1">
                    <a:lumMod val="75000"/>
                  </a:schemeClr>
                </a:solidFill>
                <a:latin typeface="Times New Roman" panose="02020603050405020304" pitchFamily="18" charset="0"/>
                <a:cs typeface="Times New Roman" panose="02020603050405020304" pitchFamily="18" charset="0"/>
              </a:rPr>
              <a:t> mai </a:t>
            </a:r>
            <a:r>
              <a:rPr lang="fr-FR" dirty="0" err="1">
                <a:solidFill>
                  <a:schemeClr val="accent1">
                    <a:lumMod val="75000"/>
                  </a:schemeClr>
                </a:solidFill>
                <a:latin typeface="Times New Roman" panose="02020603050405020304" pitchFamily="18" charset="0"/>
                <a:cs typeface="Times New Roman" panose="02020603050405020304" pitchFamily="18" charset="0"/>
              </a:rPr>
              <a:t>multe</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clădiri</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rezidențiale</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dirty="0">
                <a:solidFill>
                  <a:schemeClr val="accent1">
                    <a:lumMod val="75000"/>
                  </a:schemeClr>
                </a:solidFill>
                <a:latin typeface="Times New Roman" panose="02020603050405020304" pitchFamily="18" charset="0"/>
                <a:cs typeface="Times New Roman" panose="02020603050405020304" pitchFamily="18" charset="0"/>
              </a:rPr>
              <a:t> a </a:t>
            </a:r>
            <a:r>
              <a:rPr lang="fr-FR" dirty="0" err="1">
                <a:solidFill>
                  <a:schemeClr val="accent1">
                    <a:lumMod val="75000"/>
                  </a:schemeClr>
                </a:solidFill>
                <a:latin typeface="Times New Roman" panose="02020603050405020304" pitchFamily="18" charset="0"/>
                <a:cs typeface="Times New Roman" panose="02020603050405020304" pitchFamily="18" charset="0"/>
              </a:rPr>
              <a:t>doua</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clădire</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rezidențială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cu</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valoare</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impozabilă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ro-RO" dirty="0">
                <a:solidFill>
                  <a:schemeClr val="accent1">
                    <a:lumMod val="75000"/>
                  </a:schemeClr>
                </a:solidFill>
                <a:latin typeface="Times New Roman" panose="02020603050405020304" pitchFamily="18" charset="0"/>
                <a:cs typeface="Times New Roman" panose="02020603050405020304" pitchFamily="18" charset="0"/>
              </a:rPr>
              <a:t>actualizată, </a:t>
            </a:r>
            <a:r>
              <a:rPr lang="fr-FR" dirty="0" err="1">
                <a:solidFill>
                  <a:schemeClr val="accent1">
                    <a:lumMod val="75000"/>
                  </a:schemeClr>
                </a:solidFill>
                <a:latin typeface="Times New Roman" panose="02020603050405020304" pitchFamily="18" charset="0"/>
                <a:cs typeface="Times New Roman" panose="02020603050405020304" pitchFamily="18" charset="0"/>
              </a:rPr>
              <a:t>înregistrată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în</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evidența</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organului</a:t>
            </a:r>
            <a:r>
              <a:rPr lang="fr-FR" dirty="0">
                <a:solidFill>
                  <a:schemeClr val="accent1">
                    <a:lumMod val="75000"/>
                  </a:schemeClr>
                </a:solidFill>
                <a:latin typeface="Times New Roman" panose="02020603050405020304" pitchFamily="18" charset="0"/>
                <a:cs typeface="Times New Roman" panose="02020603050405020304" pitchFamily="18" charset="0"/>
              </a:rPr>
              <a:t> fiscal, </a:t>
            </a:r>
            <a:r>
              <a:rPr lang="fr-FR" dirty="0" err="1">
                <a:solidFill>
                  <a:schemeClr val="accent1">
                    <a:lumMod val="75000"/>
                  </a:schemeClr>
                </a:solidFill>
                <a:latin typeface="Times New Roman" panose="02020603050405020304" pitchFamily="18" charset="0"/>
                <a:cs typeface="Times New Roman" panose="02020603050405020304" pitchFamily="18" charset="0"/>
              </a:rPr>
              <a:t>în</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sumă</a:t>
            </a:r>
            <a:r>
              <a:rPr lang="fr-FR" dirty="0">
                <a:solidFill>
                  <a:schemeClr val="accent1">
                    <a:lumMod val="75000"/>
                  </a:schemeClr>
                </a:solidFill>
                <a:latin typeface="Times New Roman" panose="02020603050405020304" pitchFamily="18" charset="0"/>
                <a:cs typeface="Times New Roman" panose="02020603050405020304" pitchFamily="18" charset="0"/>
              </a:rPr>
              <a:t> de 100.000 lei :</a:t>
            </a:r>
            <a:endParaRPr lang="ro-RO" dirty="0">
              <a:solidFill>
                <a:schemeClr val="accent1">
                  <a:lumMod val="75000"/>
                </a:schemeClr>
              </a:solidFill>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500" dirty="0">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500" dirty="0">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500" dirty="0">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500" dirty="0">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500" dirty="0">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500" dirty="0">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500" dirty="0">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500" dirty="0">
              <a:latin typeface="Times New Roman" panose="02020603050405020304" pitchFamily="18" charset="0"/>
              <a:cs typeface="Times New Roman" panose="02020603050405020304" pitchFamily="18" charset="0"/>
            </a:endParaRPr>
          </a:p>
          <a:p>
            <a:pPr marL="0" indent="0">
              <a:spcBef>
                <a:spcPts val="0"/>
              </a:spcBef>
              <a:spcAft>
                <a:spcPts val="0"/>
              </a:spcAft>
              <a:buNone/>
            </a:pPr>
            <a:endParaRPr lang="ro-RO" sz="1500" dirty="0">
              <a:latin typeface="Times New Roman" panose="02020603050405020304" pitchFamily="18" charset="0"/>
              <a:cs typeface="Times New Roman" panose="02020603050405020304" pitchFamily="18" charset="0"/>
            </a:endParaRPr>
          </a:p>
          <a:p>
            <a:pPr>
              <a:spcBef>
                <a:spcPts val="0"/>
              </a:spcBef>
              <a:spcAft>
                <a:spcPts val="0"/>
              </a:spcAft>
            </a:pPr>
            <a:endParaRPr lang="en-US" sz="1500" dirty="0">
              <a:latin typeface="Times New Roman" panose="02020603050405020304" pitchFamily="18" charset="0"/>
              <a:cs typeface="Times New Roman" panose="02020603050405020304" pitchFamily="18" charset="0"/>
            </a:endParaRPr>
          </a:p>
          <a:p>
            <a:pPr>
              <a:spcBef>
                <a:spcPts val="0"/>
              </a:spcBef>
              <a:spcAft>
                <a:spcPts val="0"/>
              </a:spcAft>
            </a:pPr>
            <a:r>
              <a:rPr lang="en-US" sz="1500" b="1" dirty="0">
                <a:solidFill>
                  <a:schemeClr val="accent1">
                    <a:lumMod val="75000"/>
                  </a:schemeClr>
                </a:solidFill>
                <a:latin typeface="Times New Roman" panose="02020603050405020304" pitchFamily="18" charset="0"/>
                <a:cs typeface="Times New Roman" panose="02020603050405020304" pitchFamily="18" charset="0"/>
              </a:rPr>
              <a:t>100.000*0.27%=270 lei</a:t>
            </a:r>
          </a:p>
        </p:txBody>
      </p:sp>
      <p:graphicFrame>
        <p:nvGraphicFramePr>
          <p:cNvPr id="6" name="Table 5"/>
          <p:cNvGraphicFramePr>
            <a:graphicFrameLocks noGrp="1"/>
          </p:cNvGraphicFramePr>
          <p:nvPr>
            <p:extLst>
              <p:ext uri="{D42A27DB-BD31-4B8C-83A1-F6EECF244321}">
                <p14:modId xmlns:p14="http://schemas.microsoft.com/office/powerpoint/2010/main" val="2950431484"/>
              </p:ext>
            </p:extLst>
          </p:nvPr>
        </p:nvGraphicFramePr>
        <p:xfrm>
          <a:off x="735722" y="4263242"/>
          <a:ext cx="10688340" cy="1939810"/>
        </p:xfrm>
        <a:graphic>
          <a:graphicData uri="http://schemas.openxmlformats.org/drawingml/2006/table">
            <a:tbl>
              <a:tblPr firstRow="1" bandRow="1">
                <a:tableStyleId>{5C22544A-7EE6-4342-B048-85BDC9FD1C3A}</a:tableStyleId>
              </a:tblPr>
              <a:tblGrid>
                <a:gridCol w="1060536">
                  <a:extLst>
                    <a:ext uri="{9D8B030D-6E8A-4147-A177-3AD203B41FA5}">
                      <a16:colId xmlns:a16="http://schemas.microsoft.com/office/drawing/2014/main" val="20000"/>
                    </a:ext>
                  </a:extLst>
                </a:gridCol>
                <a:gridCol w="6065024">
                  <a:extLst>
                    <a:ext uri="{9D8B030D-6E8A-4147-A177-3AD203B41FA5}">
                      <a16:colId xmlns:a16="http://schemas.microsoft.com/office/drawing/2014/main" val="20001"/>
                    </a:ext>
                  </a:extLst>
                </a:gridCol>
                <a:gridCol w="3562780">
                  <a:extLst>
                    <a:ext uri="{9D8B030D-6E8A-4147-A177-3AD203B41FA5}">
                      <a16:colId xmlns:a16="http://schemas.microsoft.com/office/drawing/2014/main" val="20002"/>
                    </a:ext>
                  </a:extLst>
                </a:gridCol>
              </a:tblGrid>
              <a:tr h="370531">
                <a:tc>
                  <a:txBody>
                    <a:bodyPr/>
                    <a:lstStyle/>
                    <a:p>
                      <a:pPr marL="0" marR="0" algn="just">
                        <a:spcBef>
                          <a:spcPts val="0"/>
                        </a:spcBef>
                        <a:spcAft>
                          <a:spcPts val="0"/>
                        </a:spcAft>
                      </a:pPr>
                      <a:r>
                        <a:rPr lang="ro-RO" sz="1400" dirty="0">
                          <a:effectLst/>
                          <a:latin typeface="Times New Roman" panose="02020603050405020304" pitchFamily="18" charset="0"/>
                          <a:cs typeface="Times New Roman" panose="02020603050405020304" pitchFamily="18" charset="0"/>
                        </a:rPr>
                        <a:t>Nr. crt</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effectLst/>
                          <a:latin typeface="Times New Roman" panose="02020603050405020304" pitchFamily="18" charset="0"/>
                          <a:cs typeface="Times New Roman" panose="02020603050405020304" pitchFamily="18" charset="0"/>
                        </a:rPr>
                        <a:t>Denumire indicator</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effectLst/>
                          <a:latin typeface="Times New Roman" panose="02020603050405020304" pitchFamily="18" charset="0"/>
                          <a:cs typeface="Times New Roman" panose="02020603050405020304" pitchFamily="18" charset="0"/>
                        </a:rPr>
                        <a:t>Anul fiscal 2023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32526">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1</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Valoare impozabilă</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a:solidFill>
                            <a:schemeClr val="accent1">
                              <a:lumMod val="75000"/>
                            </a:schemeClr>
                          </a:solidFill>
                          <a:effectLst/>
                          <a:latin typeface="Times New Roman" panose="02020603050405020304" pitchFamily="18" charset="0"/>
                          <a:ea typeface="Times New Roman" panose="02020603050405020304" pitchFamily="18" charset="0"/>
                        </a:rPr>
                        <a:t>100.000</a:t>
                      </a:r>
                      <a:endParaRPr lang="en-US" sz="1000">
                        <a:solidFill>
                          <a:schemeClr val="accent1">
                            <a:lumMod val="75000"/>
                          </a:schemeClr>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586356">
                <a:tc>
                  <a:txBody>
                    <a:bodyPr/>
                    <a:lstStyle/>
                    <a:p>
                      <a:pPr marL="0" marR="0" algn="just">
                        <a:spcBef>
                          <a:spcPts val="0"/>
                        </a:spcBef>
                        <a:spcAft>
                          <a:spcPts val="0"/>
                        </a:spcAft>
                      </a:pPr>
                      <a:r>
                        <a:rPr lang="ro-RO" sz="1400">
                          <a:solidFill>
                            <a:schemeClr val="accent1">
                              <a:lumMod val="75000"/>
                            </a:schemeClr>
                          </a:solidFill>
                          <a:effectLst/>
                          <a:latin typeface="Times New Roman" panose="02020603050405020304" pitchFamily="18" charset="0"/>
                          <a:cs typeface="Times New Roman" panose="02020603050405020304" pitchFamily="18" charset="0"/>
                        </a:rPr>
                        <a:t>2</a:t>
                      </a:r>
                      <a:endParaRPr lang="en-US" sz="100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Cota de impozitare</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b="1" dirty="0">
                          <a:solidFill>
                            <a:schemeClr val="accent1">
                              <a:lumMod val="75000"/>
                            </a:schemeClr>
                          </a:solidFill>
                          <a:effectLst/>
                          <a:latin typeface="Times New Roman" panose="02020603050405020304" pitchFamily="18" charset="0"/>
                          <a:ea typeface="Times New Roman" panose="02020603050405020304" pitchFamily="18" charset="0"/>
                        </a:rPr>
                        <a:t>0,27 % </a:t>
                      </a:r>
                      <a:r>
                        <a:rPr lang="ro-RO" sz="1200" b="1" dirty="0">
                          <a:solidFill>
                            <a:schemeClr val="accent1">
                              <a:lumMod val="75000"/>
                            </a:schemeClr>
                          </a:solidFill>
                          <a:effectLst/>
                          <a:latin typeface="Times New Roman" panose="02020603050405020304" pitchFamily="18" charset="0"/>
                          <a:ea typeface="Times New Roman" panose="02020603050405020304" pitchFamily="18" charset="0"/>
                        </a:rPr>
                        <a:t>(</a:t>
                      </a:r>
                      <a:r>
                        <a:rPr lang="ro-RO" sz="1200" dirty="0">
                          <a:solidFill>
                            <a:schemeClr val="accent1">
                              <a:lumMod val="75000"/>
                            </a:schemeClr>
                          </a:solidFill>
                          <a:effectLst/>
                          <a:latin typeface="Times New Roman" panose="02020603050405020304" pitchFamily="18" charset="0"/>
                          <a:ea typeface="Times New Roman" panose="02020603050405020304" pitchFamily="18" charset="0"/>
                        </a:rPr>
                        <a:t>la cota de 0,2% s-a aplicat cota adițională de 35% -conform art 489 alin.(2) – Cod fiscal)</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50397">
                <a:tc>
                  <a:txBody>
                    <a:bodyPr/>
                    <a:lstStyle/>
                    <a:p>
                      <a:pPr marL="0" marR="0" algn="just">
                        <a:spcBef>
                          <a:spcPts val="0"/>
                        </a:spcBef>
                        <a:spcAft>
                          <a:spcPts val="0"/>
                        </a:spcAft>
                      </a:pPr>
                      <a:r>
                        <a:rPr lang="ro-RO" sz="1400">
                          <a:solidFill>
                            <a:schemeClr val="accent1">
                              <a:lumMod val="75000"/>
                            </a:schemeClr>
                          </a:solidFill>
                          <a:effectLst/>
                          <a:latin typeface="Times New Roman" panose="02020603050405020304" pitchFamily="18" charset="0"/>
                          <a:cs typeface="Times New Roman" panose="02020603050405020304" pitchFamily="18" charset="0"/>
                        </a:rPr>
                        <a:t>3</a:t>
                      </a:r>
                      <a:endParaRPr lang="en-US" sz="100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Impozit pe clădiri</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ro-RO" sz="1400" b="1" dirty="0">
                          <a:solidFill>
                            <a:schemeClr val="accent1">
                              <a:lumMod val="75000"/>
                            </a:schemeClr>
                          </a:solidFill>
                          <a:effectLst/>
                          <a:latin typeface="Times New Roman" panose="02020603050405020304" pitchFamily="18" charset="0"/>
                          <a:ea typeface="Times New Roman" panose="02020603050405020304" pitchFamily="18" charset="0"/>
                        </a:rPr>
                        <a:t>270 lei</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13673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000" b="1" dirty="0">
                <a:latin typeface="Times New Roman" panose="02020603050405020304" pitchFamily="18" charset="0"/>
                <a:cs typeface="Times New Roman" panose="02020603050405020304" pitchFamily="18" charset="0"/>
              </a:rPr>
              <a:t>III.</a:t>
            </a:r>
            <a:r>
              <a:rPr lang="ro-RO" sz="2000" dirty="0">
                <a:latin typeface="Times New Roman" panose="02020603050405020304" pitchFamily="18" charset="0"/>
                <a:cs typeface="Times New Roman" panose="02020603050405020304" pitchFamily="18" charset="0"/>
              </a:rPr>
              <a:t> </a:t>
            </a:r>
            <a:r>
              <a:rPr lang="ro-RO" sz="2000" b="1" dirty="0">
                <a:latin typeface="Times New Roman" panose="02020603050405020304" pitchFamily="18" charset="0"/>
                <a:cs typeface="Times New Roman" panose="02020603050405020304" pitchFamily="18" charset="0"/>
              </a:rPr>
              <a:t>Impozitul</a:t>
            </a:r>
            <a:r>
              <a:rPr lang="en-US" sz="2000" b="1" dirty="0">
                <a:latin typeface="Times New Roman" panose="02020603050405020304" pitchFamily="18" charset="0"/>
                <a:cs typeface="Times New Roman" panose="02020603050405020304" pitchFamily="18" charset="0"/>
              </a:rPr>
              <a:t>/taxa</a:t>
            </a:r>
            <a:r>
              <a:rPr lang="ro-RO" sz="2000" b="1" dirty="0">
                <a:latin typeface="Times New Roman" panose="02020603050405020304" pitchFamily="18" charset="0"/>
                <a:cs typeface="Times New Roman" panose="02020603050405020304" pitchFamily="18" charset="0"/>
              </a:rPr>
              <a:t> pe clădiri datorat de persoanele juridice</a:t>
            </a:r>
            <a:br>
              <a:rPr lang="ro-RO" sz="2000" b="1" dirty="0">
                <a:latin typeface="Times New Roman" panose="02020603050405020304" pitchFamily="18" charset="0"/>
                <a:cs typeface="Times New Roman" panose="02020603050405020304" pitchFamily="18" charset="0"/>
              </a:rPr>
            </a:br>
            <a:r>
              <a:rPr lang="ro-RO" sz="2000" b="1" dirty="0">
                <a:latin typeface="Times New Roman" panose="02020603050405020304" pitchFamily="18" charset="0"/>
                <a:cs typeface="Times New Roman" panose="02020603050405020304" pitchFamily="18" charset="0"/>
              </a:rPr>
              <a:t>III.2 CLĂDIRI NEREZIDENȚIALE</a:t>
            </a:r>
            <a:endParaRPr lang="en-US" sz="2000" dirty="0"/>
          </a:p>
        </p:txBody>
      </p:sp>
      <p:sp>
        <p:nvSpPr>
          <p:cNvPr id="3" name="Content Placeholder 2"/>
          <p:cNvSpPr>
            <a:spLocks noGrp="1"/>
          </p:cNvSpPr>
          <p:nvPr>
            <p:ph idx="1"/>
          </p:nvPr>
        </p:nvSpPr>
        <p:spPr>
          <a:xfrm>
            <a:off x="399393" y="1715956"/>
            <a:ext cx="11319641" cy="5031685"/>
          </a:xfrm>
        </p:spPr>
        <p:txBody>
          <a:bodyPr anchor="t">
            <a:normAutofit lnSpcReduction="10000"/>
          </a:bodyPr>
          <a:lstStyle/>
          <a:p>
            <a:r>
              <a:rPr lang="ro-RO" sz="1500" b="1" dirty="0">
                <a:latin typeface="Times New Roman" panose="02020603050405020304" pitchFamily="18" charset="0"/>
                <a:cs typeface="Times New Roman" panose="02020603050405020304" pitchFamily="18" charset="0"/>
              </a:rPr>
              <a:t>2</a:t>
            </a:r>
            <a:r>
              <a:rPr lang="ro-RO" b="1" dirty="0">
                <a:solidFill>
                  <a:schemeClr val="accent1">
                    <a:lumMod val="75000"/>
                  </a:schemeClr>
                </a:solidFill>
                <a:latin typeface="Times New Roman" panose="02020603050405020304" pitchFamily="18" charset="0"/>
                <a:cs typeface="Times New Roman" panose="02020603050405020304" pitchFamily="18" charset="0"/>
              </a:rPr>
              <a:t>. </a:t>
            </a:r>
            <a:r>
              <a:rPr lang="ro-RO" b="1" u="sng" dirty="0">
                <a:solidFill>
                  <a:schemeClr val="accent1">
                    <a:lumMod val="75000"/>
                  </a:schemeClr>
                </a:solidFill>
                <a:latin typeface="Times New Roman" panose="02020603050405020304" pitchFamily="18" charset="0"/>
                <a:cs typeface="Times New Roman" panose="02020603050405020304" pitchFamily="18" charset="0"/>
              </a:rPr>
              <a:t>Impozitul datorat pentru clădirile nerezidențiale</a:t>
            </a:r>
          </a:p>
          <a:p>
            <a:pPr algn="just"/>
            <a:r>
              <a:rPr lang="en-AU" dirty="0" err="1">
                <a:solidFill>
                  <a:schemeClr val="accent1">
                    <a:lumMod val="75000"/>
                  </a:schemeClr>
                </a:solidFill>
                <a:latin typeface="Times New Roman" panose="02020603050405020304" pitchFamily="18" charset="0"/>
                <a:cs typeface="Times New Roman" panose="02020603050405020304" pitchFamily="18" charset="0"/>
              </a:rPr>
              <a:t>Potrivit</a:t>
            </a:r>
            <a:r>
              <a:rPr lang="en-AU" dirty="0">
                <a:solidFill>
                  <a:schemeClr val="accent1">
                    <a:lumMod val="75000"/>
                  </a:schemeClr>
                </a:solidFill>
                <a:latin typeface="Times New Roman" panose="02020603050405020304" pitchFamily="18" charset="0"/>
                <a:cs typeface="Times New Roman" panose="02020603050405020304" pitchFamily="18" charset="0"/>
              </a:rPr>
              <a:t> art. 460. </a:t>
            </a:r>
            <a:r>
              <a:rPr lang="en-AU" dirty="0" err="1">
                <a:solidFill>
                  <a:schemeClr val="accent1">
                    <a:lumMod val="75000"/>
                  </a:schemeClr>
                </a:solidFill>
                <a:latin typeface="Times New Roman" panose="02020603050405020304" pitchFamily="18" charset="0"/>
                <a:cs typeface="Times New Roman" panose="02020603050405020304" pitchFamily="18" charset="0"/>
              </a:rPr>
              <a:t>alin</a:t>
            </a:r>
            <a:r>
              <a:rPr lang="en-AU" dirty="0">
                <a:solidFill>
                  <a:schemeClr val="accent1">
                    <a:lumMod val="75000"/>
                  </a:schemeClr>
                </a:solidFill>
                <a:latin typeface="Times New Roman" panose="02020603050405020304" pitchFamily="18" charset="0"/>
                <a:cs typeface="Times New Roman" panose="02020603050405020304" pitchFamily="18" charset="0"/>
              </a:rPr>
              <a:t>.(2) din </a:t>
            </a:r>
            <a:r>
              <a:rPr lang="en-AU" dirty="0" err="1">
                <a:solidFill>
                  <a:schemeClr val="accent1">
                    <a:lumMod val="75000"/>
                  </a:schemeClr>
                </a:solidFill>
                <a:latin typeface="Times New Roman" panose="02020603050405020304" pitchFamily="18" charset="0"/>
                <a:cs typeface="Times New Roman" panose="02020603050405020304" pitchFamily="18" charset="0"/>
              </a:rPr>
              <a:t>Codul</a:t>
            </a:r>
            <a:r>
              <a:rPr lang="en-AU" dirty="0">
                <a:solidFill>
                  <a:schemeClr val="accent1">
                    <a:lumMod val="75000"/>
                  </a:schemeClr>
                </a:solidFill>
                <a:latin typeface="Times New Roman" panose="02020603050405020304" pitchFamily="18" charset="0"/>
                <a:cs typeface="Times New Roman" panose="02020603050405020304" pitchFamily="18" charset="0"/>
              </a:rPr>
              <a:t> fiscal, </a:t>
            </a:r>
            <a:r>
              <a:rPr lang="en-AU" b="1" dirty="0" err="1">
                <a:solidFill>
                  <a:schemeClr val="accent1">
                    <a:lumMod val="75000"/>
                  </a:schemeClr>
                </a:solidFill>
                <a:latin typeface="Times New Roman" panose="02020603050405020304" pitchFamily="18" charset="0"/>
                <a:cs typeface="Times New Roman" panose="02020603050405020304" pitchFamily="18" charset="0"/>
              </a:rPr>
              <a:t>pentru</a:t>
            </a:r>
            <a:r>
              <a:rPr lang="en-AU" b="1" dirty="0">
                <a:solidFill>
                  <a:schemeClr val="accent1">
                    <a:lumMod val="75000"/>
                  </a:schemeClr>
                </a:solidFill>
                <a:latin typeface="Times New Roman" panose="02020603050405020304" pitchFamily="18" charset="0"/>
                <a:cs typeface="Times New Roman" panose="02020603050405020304" pitchFamily="18" charset="0"/>
              </a:rPr>
              <a:t> </a:t>
            </a:r>
            <a:r>
              <a:rPr lang="en-AU" b="1" dirty="0" err="1">
                <a:solidFill>
                  <a:schemeClr val="accent1">
                    <a:lumMod val="75000"/>
                  </a:schemeClr>
                </a:solidFill>
                <a:latin typeface="Times New Roman" panose="02020603050405020304" pitchFamily="18" charset="0"/>
                <a:cs typeface="Times New Roman" panose="02020603050405020304" pitchFamily="18" charset="0"/>
              </a:rPr>
              <a:t>clădirile</a:t>
            </a:r>
            <a:r>
              <a:rPr lang="en-AU" b="1" dirty="0">
                <a:solidFill>
                  <a:schemeClr val="accent1">
                    <a:lumMod val="75000"/>
                  </a:schemeClr>
                </a:solidFill>
                <a:latin typeface="Times New Roman" panose="02020603050405020304" pitchFamily="18" charset="0"/>
                <a:cs typeface="Times New Roman" panose="02020603050405020304" pitchFamily="18" charset="0"/>
              </a:rPr>
              <a:t> </a:t>
            </a:r>
            <a:r>
              <a:rPr lang="en-AU" b="1" dirty="0" err="1">
                <a:solidFill>
                  <a:schemeClr val="accent1">
                    <a:lumMod val="75000"/>
                  </a:schemeClr>
                </a:solidFill>
                <a:latin typeface="Times New Roman" panose="02020603050405020304" pitchFamily="18" charset="0"/>
                <a:cs typeface="Times New Roman" panose="02020603050405020304" pitchFamily="18" charset="0"/>
              </a:rPr>
              <a:t>nerezidenţiale</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aflate</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în</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proprietatea</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sau</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deţinute</a:t>
            </a:r>
            <a:r>
              <a:rPr lang="en-AU" dirty="0">
                <a:solidFill>
                  <a:schemeClr val="accent1">
                    <a:lumMod val="75000"/>
                  </a:schemeClr>
                </a:solidFill>
                <a:latin typeface="Times New Roman" panose="02020603050405020304" pitchFamily="18" charset="0"/>
                <a:cs typeface="Times New Roman" panose="02020603050405020304" pitchFamily="18" charset="0"/>
              </a:rPr>
              <a:t> de </a:t>
            </a:r>
            <a:r>
              <a:rPr lang="en-AU" dirty="0" err="1">
                <a:solidFill>
                  <a:schemeClr val="accent1">
                    <a:lumMod val="75000"/>
                  </a:schemeClr>
                </a:solidFill>
                <a:latin typeface="Times New Roman" panose="02020603050405020304" pitchFamily="18" charset="0"/>
                <a:cs typeface="Times New Roman" panose="02020603050405020304" pitchFamily="18" charset="0"/>
              </a:rPr>
              <a:t>persoanele</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juridice</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AU" dirty="0">
                <a:solidFill>
                  <a:schemeClr val="accent1">
                    <a:lumMod val="75000"/>
                  </a:schemeClr>
                </a:solidFill>
                <a:latin typeface="Times New Roman" panose="02020603050405020304" pitchFamily="18" charset="0"/>
                <a:cs typeface="Times New Roman" panose="02020603050405020304" pitchFamily="18" charset="0"/>
              </a:rPr>
              <a:t>/taxa </a:t>
            </a:r>
            <a:r>
              <a:rPr lang="en-AU" dirty="0" err="1">
                <a:solidFill>
                  <a:schemeClr val="accent1">
                    <a:lumMod val="75000"/>
                  </a:schemeClr>
                </a:solidFill>
                <a:latin typeface="Times New Roman" panose="02020603050405020304" pitchFamily="18" charset="0"/>
                <a:cs typeface="Times New Roman" panose="02020603050405020304" pitchFamily="18" charset="0"/>
              </a:rPr>
              <a:t>pe</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clădiri</a:t>
            </a:r>
            <a:r>
              <a:rPr lang="en-AU" dirty="0">
                <a:solidFill>
                  <a:schemeClr val="accent1">
                    <a:lumMod val="75000"/>
                  </a:schemeClr>
                </a:solidFill>
                <a:latin typeface="Times New Roman" panose="02020603050405020304" pitchFamily="18" charset="0"/>
                <a:cs typeface="Times New Roman" panose="02020603050405020304" pitchFamily="18" charset="0"/>
              </a:rPr>
              <a:t> se </a:t>
            </a:r>
            <a:r>
              <a:rPr lang="en-AU" dirty="0" err="1">
                <a:solidFill>
                  <a:schemeClr val="accent1">
                    <a:lumMod val="75000"/>
                  </a:schemeClr>
                </a:solidFill>
                <a:latin typeface="Times New Roman" panose="02020603050405020304" pitchFamily="18" charset="0"/>
                <a:cs typeface="Times New Roman" panose="02020603050405020304" pitchFamily="18" charset="0"/>
              </a:rPr>
              <a:t>calculează</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prin</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aplicarea</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unei</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b="1" dirty="0">
                <a:solidFill>
                  <a:schemeClr val="accent1">
                    <a:lumMod val="75000"/>
                  </a:schemeClr>
                </a:solidFill>
                <a:latin typeface="Times New Roman" panose="02020603050405020304" pitchFamily="18" charset="0"/>
                <a:cs typeface="Times New Roman" panose="02020603050405020304" pitchFamily="18" charset="0"/>
              </a:rPr>
              <a:t>cote </a:t>
            </a:r>
            <a:r>
              <a:rPr lang="en-AU" b="1" dirty="0" err="1">
                <a:solidFill>
                  <a:schemeClr val="accent1">
                    <a:lumMod val="75000"/>
                  </a:schemeClr>
                </a:solidFill>
                <a:latin typeface="Times New Roman" panose="02020603050405020304" pitchFamily="18" charset="0"/>
                <a:cs typeface="Times New Roman" panose="02020603050405020304" pitchFamily="18" charset="0"/>
              </a:rPr>
              <a:t>cuprinse</a:t>
            </a:r>
            <a:r>
              <a:rPr lang="en-AU" b="1" dirty="0">
                <a:solidFill>
                  <a:schemeClr val="accent1">
                    <a:lumMod val="75000"/>
                  </a:schemeClr>
                </a:solidFill>
                <a:latin typeface="Times New Roman" panose="02020603050405020304" pitchFamily="18" charset="0"/>
                <a:cs typeface="Times New Roman" panose="02020603050405020304" pitchFamily="18" charset="0"/>
              </a:rPr>
              <a:t> </a:t>
            </a:r>
            <a:r>
              <a:rPr lang="en-AU" b="1" dirty="0" err="1">
                <a:solidFill>
                  <a:schemeClr val="accent1">
                    <a:lumMod val="75000"/>
                  </a:schemeClr>
                </a:solidFill>
                <a:latin typeface="Times New Roman" panose="02020603050405020304" pitchFamily="18" charset="0"/>
                <a:cs typeface="Times New Roman" panose="02020603050405020304" pitchFamily="18" charset="0"/>
              </a:rPr>
              <a:t>între</a:t>
            </a:r>
            <a:r>
              <a:rPr lang="en-AU" b="1" dirty="0">
                <a:solidFill>
                  <a:schemeClr val="accent1">
                    <a:lumMod val="75000"/>
                  </a:schemeClr>
                </a:solidFill>
                <a:latin typeface="Times New Roman" panose="02020603050405020304" pitchFamily="18" charset="0"/>
                <a:cs typeface="Times New Roman" panose="02020603050405020304" pitchFamily="18" charset="0"/>
              </a:rPr>
              <a:t> </a:t>
            </a:r>
            <a:r>
              <a:rPr lang="en-AU" b="1" u="sng" dirty="0">
                <a:solidFill>
                  <a:schemeClr val="accent1">
                    <a:lumMod val="75000"/>
                  </a:schemeClr>
                </a:solidFill>
                <a:latin typeface="Times New Roman" panose="02020603050405020304" pitchFamily="18" charset="0"/>
                <a:cs typeface="Times New Roman" panose="02020603050405020304" pitchFamily="18" charset="0"/>
              </a:rPr>
              <a:t>0,2%-1,3%, </a:t>
            </a:r>
            <a:r>
              <a:rPr lang="en-AU" dirty="0" err="1">
                <a:solidFill>
                  <a:schemeClr val="accent1">
                    <a:lumMod val="75000"/>
                  </a:schemeClr>
                </a:solidFill>
                <a:latin typeface="Times New Roman" panose="02020603050405020304" pitchFamily="18" charset="0"/>
                <a:cs typeface="Times New Roman" panose="02020603050405020304" pitchFamily="18" charset="0"/>
              </a:rPr>
              <a:t>inclusiv</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asupra</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valorii</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impozabile</a:t>
            </a:r>
            <a:r>
              <a:rPr lang="en-AU" dirty="0">
                <a:solidFill>
                  <a:schemeClr val="accent1">
                    <a:lumMod val="75000"/>
                  </a:schemeClr>
                </a:solidFill>
                <a:latin typeface="Times New Roman" panose="02020603050405020304" pitchFamily="18" charset="0"/>
                <a:cs typeface="Times New Roman" panose="02020603050405020304" pitchFamily="18" charset="0"/>
              </a:rPr>
              <a:t> a </a:t>
            </a:r>
            <a:r>
              <a:rPr lang="en-AU" dirty="0" err="1">
                <a:solidFill>
                  <a:schemeClr val="accent1">
                    <a:lumMod val="75000"/>
                  </a:schemeClr>
                </a:solidFill>
                <a:latin typeface="Times New Roman" panose="02020603050405020304" pitchFamily="18" charset="0"/>
                <a:cs typeface="Times New Roman" panose="02020603050405020304" pitchFamily="18" charset="0"/>
              </a:rPr>
              <a:t>clădirii</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ro-RO" dirty="0">
                <a:solidFill>
                  <a:schemeClr val="accent1">
                    <a:lumMod val="75000"/>
                  </a:schemeClr>
                </a:solidFill>
                <a:latin typeface="Times New Roman" panose="02020603050405020304" pitchFamily="18" charset="0"/>
                <a:cs typeface="Times New Roman" panose="02020603050405020304" pitchFamily="18" charset="0"/>
              </a:rPr>
              <a:t>Potrivit art.489</a:t>
            </a:r>
            <a:r>
              <a:rPr lang="en-AU" dirty="0">
                <a:solidFill>
                  <a:schemeClr val="accent1">
                    <a:lumMod val="75000"/>
                  </a:schemeClr>
                </a:solidFill>
                <a:latin typeface="Times New Roman" panose="02020603050405020304" pitchFamily="18" charset="0"/>
                <a:cs typeface="Times New Roman" panose="02020603050405020304" pitchFamily="18" charset="0"/>
              </a:rPr>
              <a:t> din </a:t>
            </a:r>
            <a:r>
              <a:rPr lang="en-AU" dirty="0" err="1">
                <a:solidFill>
                  <a:schemeClr val="accent1">
                    <a:lumMod val="75000"/>
                  </a:schemeClr>
                </a:solidFill>
                <a:latin typeface="Times New Roman" panose="02020603050405020304" pitchFamily="18" charset="0"/>
                <a:cs typeface="Times New Roman" panose="02020603050405020304" pitchFamily="18" charset="0"/>
              </a:rPr>
              <a:t>Codul</a:t>
            </a:r>
            <a:r>
              <a:rPr lang="en-AU" dirty="0">
                <a:solidFill>
                  <a:schemeClr val="accent1">
                    <a:lumMod val="75000"/>
                  </a:schemeClr>
                </a:solidFill>
                <a:latin typeface="Times New Roman" panose="02020603050405020304" pitchFamily="18" charset="0"/>
                <a:cs typeface="Times New Roman" panose="02020603050405020304" pitchFamily="18" charset="0"/>
              </a:rPr>
              <a:t> fiscal</a:t>
            </a:r>
            <a:r>
              <a:rPr lang="ro-RO" dirty="0">
                <a:solidFill>
                  <a:schemeClr val="accent1">
                    <a:lumMod val="75000"/>
                  </a:schemeClr>
                </a:solidFill>
                <a:latin typeface="Times New Roman" panose="02020603050405020304" pitchFamily="18" charset="0"/>
                <a:cs typeface="Times New Roman" panose="02020603050405020304" pitchFamily="18" charset="0"/>
              </a:rPr>
              <a:t>, la această cotă se poate aplica o cotă adițională de până la 50%.</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a:p>
            <a:r>
              <a:rPr lang="fr-FR"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anul</a:t>
            </a:r>
            <a:r>
              <a:rPr lang="fr-FR" dirty="0">
                <a:solidFill>
                  <a:schemeClr val="accent1">
                    <a:lumMod val="75000"/>
                  </a:schemeClr>
                </a:solidFill>
                <a:latin typeface="Times New Roman" panose="02020603050405020304" pitchFamily="18" charset="0"/>
                <a:cs typeface="Times New Roman" panose="02020603050405020304" pitchFamily="18" charset="0"/>
              </a:rPr>
              <a:t> 202</a:t>
            </a:r>
            <a:r>
              <a:rPr lang="ro-RO" dirty="0">
                <a:solidFill>
                  <a:schemeClr val="accent1">
                    <a:lumMod val="75000"/>
                  </a:schemeClr>
                </a:solidFill>
                <a:latin typeface="Times New Roman" panose="02020603050405020304" pitchFamily="18" charset="0"/>
                <a:cs typeface="Times New Roman" panose="02020603050405020304" pitchFamily="18" charset="0"/>
              </a:rPr>
              <a:t>2</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pentru</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clădirile</a:t>
            </a:r>
            <a:r>
              <a:rPr lang="en-AU" dirty="0">
                <a:solidFill>
                  <a:schemeClr val="accent1">
                    <a:lumMod val="75000"/>
                  </a:schemeClr>
                </a:solidFill>
                <a:latin typeface="Times New Roman" panose="02020603050405020304" pitchFamily="18" charset="0"/>
                <a:cs typeface="Times New Roman" panose="02020603050405020304" pitchFamily="18" charset="0"/>
              </a:rPr>
              <a:t> a </a:t>
            </a:r>
            <a:r>
              <a:rPr lang="en-AU" dirty="0" err="1">
                <a:solidFill>
                  <a:schemeClr val="accent1">
                    <a:lumMod val="75000"/>
                  </a:schemeClr>
                </a:solidFill>
                <a:latin typeface="Times New Roman" panose="02020603050405020304" pitchFamily="18" charset="0"/>
                <a:cs typeface="Times New Roman" panose="02020603050405020304" pitchFamily="18" charset="0"/>
              </a:rPr>
              <a:t>căror</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valoare</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impozabilă</a:t>
            </a:r>
            <a:r>
              <a:rPr lang="en-AU" dirty="0">
                <a:solidFill>
                  <a:schemeClr val="accent1">
                    <a:lumMod val="75000"/>
                  </a:schemeClr>
                </a:solidFill>
                <a:latin typeface="Times New Roman" panose="02020603050405020304" pitchFamily="18" charset="0"/>
                <a:cs typeface="Times New Roman" panose="02020603050405020304" pitchFamily="18" charset="0"/>
              </a:rPr>
              <a:t> a </a:t>
            </a:r>
            <a:r>
              <a:rPr lang="en-AU" dirty="0" err="1">
                <a:solidFill>
                  <a:schemeClr val="accent1">
                    <a:lumMod val="75000"/>
                  </a:schemeClr>
                </a:solidFill>
                <a:latin typeface="Times New Roman" panose="02020603050405020304" pitchFamily="18" charset="0"/>
                <a:cs typeface="Times New Roman" panose="02020603050405020304" pitchFamily="18" charset="0"/>
              </a:rPr>
              <a:t>fost</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actualizată</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în</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ultimii</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ro-RO" dirty="0">
                <a:solidFill>
                  <a:schemeClr val="accent1">
                    <a:lumMod val="75000"/>
                  </a:schemeClr>
                </a:solidFill>
                <a:latin typeface="Times New Roman" panose="02020603050405020304" pitchFamily="18" charset="0"/>
                <a:cs typeface="Times New Roman" panose="02020603050405020304" pitchFamily="18" charset="0"/>
              </a:rPr>
              <a:t>5</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en-AU" dirty="0" err="1">
                <a:solidFill>
                  <a:schemeClr val="accent1">
                    <a:lumMod val="75000"/>
                  </a:schemeClr>
                </a:solidFill>
                <a:latin typeface="Times New Roman" panose="02020603050405020304" pitchFamily="18" charset="0"/>
                <a:cs typeface="Times New Roman" panose="02020603050405020304" pitchFamily="18" charset="0"/>
              </a:rPr>
              <a:t>ani</a:t>
            </a:r>
            <a:r>
              <a:rPr lang="en-AU" dirty="0">
                <a:solidFill>
                  <a:schemeClr val="accent1">
                    <a:lumMod val="75000"/>
                  </a:schemeClr>
                </a:solidFill>
                <a:latin typeface="Times New Roman" panose="02020603050405020304" pitchFamily="18" charset="0"/>
                <a:cs typeface="Times New Roman" panose="02020603050405020304" pitchFamily="18" charset="0"/>
              </a:rPr>
              <a:t>, </a:t>
            </a:r>
            <a:r>
              <a:rPr lang="fr-FR" dirty="0">
                <a:solidFill>
                  <a:schemeClr val="accent1">
                    <a:lumMod val="75000"/>
                  </a:schemeClr>
                </a:solidFill>
                <a:latin typeface="Times New Roman" panose="02020603050405020304" pitchFamily="18" charset="0"/>
                <a:cs typeface="Times New Roman" panose="02020603050405020304" pitchFamily="18" charset="0"/>
              </a:rPr>
              <a:t>la </a:t>
            </a:r>
            <a:r>
              <a:rPr lang="fr-FR" dirty="0" err="1">
                <a:solidFill>
                  <a:schemeClr val="accent1">
                    <a:lumMod val="75000"/>
                  </a:schemeClr>
                </a:solidFill>
                <a:latin typeface="Times New Roman" panose="02020603050405020304" pitchFamily="18" charset="0"/>
                <a:cs typeface="Times New Roman" panose="02020603050405020304" pitchFamily="18" charset="0"/>
              </a:rPr>
              <a:t>nivelul</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municipiului</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Ploiești</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prin</a:t>
            </a:r>
            <a:r>
              <a:rPr lang="fr-FR" dirty="0">
                <a:solidFill>
                  <a:schemeClr val="accent1">
                    <a:lumMod val="75000"/>
                  </a:schemeClr>
                </a:solidFill>
                <a:latin typeface="Times New Roman" panose="02020603050405020304" pitchFamily="18" charset="0"/>
                <a:cs typeface="Times New Roman" panose="02020603050405020304" pitchFamily="18" charset="0"/>
              </a:rPr>
              <a:t> HCL 4</a:t>
            </a:r>
            <a:r>
              <a:rPr lang="ro-RO" dirty="0">
                <a:solidFill>
                  <a:schemeClr val="accent1">
                    <a:lumMod val="75000"/>
                  </a:schemeClr>
                </a:solidFill>
                <a:latin typeface="Times New Roman" panose="02020603050405020304" pitchFamily="18" charset="0"/>
                <a:cs typeface="Times New Roman" panose="02020603050405020304" pitchFamily="18" charset="0"/>
              </a:rPr>
              <a:t>94</a:t>
            </a:r>
            <a:r>
              <a:rPr lang="fr-FR" dirty="0">
                <a:solidFill>
                  <a:schemeClr val="accent1">
                    <a:lumMod val="75000"/>
                  </a:schemeClr>
                </a:solidFill>
                <a:latin typeface="Times New Roman" panose="02020603050405020304" pitchFamily="18" charset="0"/>
                <a:cs typeface="Times New Roman" panose="02020603050405020304" pitchFamily="18" charset="0"/>
              </a:rPr>
              <a:t>/202</a:t>
            </a:r>
            <a:r>
              <a:rPr lang="ro-RO" dirty="0">
                <a:solidFill>
                  <a:schemeClr val="accent1">
                    <a:lumMod val="75000"/>
                  </a:schemeClr>
                </a:solidFill>
                <a:latin typeface="Times New Roman" panose="02020603050405020304" pitchFamily="18" charset="0"/>
                <a:cs typeface="Times New Roman" panose="02020603050405020304" pitchFamily="18" charset="0"/>
              </a:rPr>
              <a:t>1</a:t>
            </a:r>
            <a:r>
              <a:rPr lang="fr-FR" dirty="0">
                <a:solidFill>
                  <a:schemeClr val="accent1">
                    <a:lumMod val="75000"/>
                  </a:schemeClr>
                </a:solidFill>
                <a:latin typeface="Times New Roman" panose="02020603050405020304" pitchFamily="18" charset="0"/>
                <a:cs typeface="Times New Roman" panose="02020603050405020304" pitchFamily="18" charset="0"/>
              </a:rPr>
              <a:t> a </a:t>
            </a:r>
            <a:r>
              <a:rPr lang="fr-FR" dirty="0" err="1">
                <a:solidFill>
                  <a:schemeClr val="accent1">
                    <a:lumMod val="75000"/>
                  </a:schemeClr>
                </a:solidFill>
                <a:latin typeface="Times New Roman" panose="02020603050405020304" pitchFamily="18" charset="0"/>
                <a:cs typeface="Times New Roman" panose="02020603050405020304" pitchFamily="18" charset="0"/>
              </a:rPr>
              <a:t>fost</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stabilită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en-AU" b="1" u="sng" dirty="0" err="1">
                <a:solidFill>
                  <a:schemeClr val="accent1">
                    <a:lumMod val="75000"/>
                  </a:schemeClr>
                </a:solidFill>
                <a:latin typeface="Times New Roman" panose="02020603050405020304" pitchFamily="18" charset="0"/>
                <a:cs typeface="Times New Roman" panose="02020603050405020304" pitchFamily="18" charset="0"/>
              </a:rPr>
              <a:t>cota</a:t>
            </a:r>
            <a:r>
              <a:rPr lang="en-AU" b="1" u="sng" dirty="0">
                <a:solidFill>
                  <a:schemeClr val="accent1">
                    <a:lumMod val="75000"/>
                  </a:schemeClr>
                </a:solidFill>
                <a:latin typeface="Times New Roman" panose="02020603050405020304" pitchFamily="18" charset="0"/>
                <a:cs typeface="Times New Roman" panose="02020603050405020304" pitchFamily="18" charset="0"/>
              </a:rPr>
              <a:t> de 1,35%</a:t>
            </a:r>
            <a:r>
              <a:rPr lang="en-AU"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a:solidFill>
                  <a:schemeClr val="accent1">
                    <a:lumMod val="75000"/>
                  </a:schemeClr>
                </a:solidFill>
                <a:latin typeface="Times New Roman" panose="02020603050405020304" pitchFamily="18" charset="0"/>
                <a:cs typeface="Times New Roman" panose="02020603050405020304" pitchFamily="18" charset="0"/>
              </a:rPr>
              <a:t>(</a:t>
            </a:r>
            <a:r>
              <a:rPr lang="ro-RO" b="1" dirty="0">
                <a:solidFill>
                  <a:schemeClr val="accent1">
                    <a:lumMod val="75000"/>
                  </a:schemeClr>
                </a:solidFill>
                <a:latin typeface="Times New Roman" panose="02020603050405020304" pitchFamily="18" charset="0"/>
                <a:cs typeface="Times New Roman" panose="02020603050405020304" pitchFamily="18" charset="0"/>
              </a:rPr>
              <a:t>la cota de 1,3%</a:t>
            </a:r>
            <a:r>
              <a:rPr lang="fr-FR" b="1" dirty="0">
                <a:solidFill>
                  <a:schemeClr val="accent1">
                    <a:lumMod val="75000"/>
                  </a:schemeClr>
                </a:solidFill>
                <a:latin typeface="Times New Roman" panose="02020603050405020304" pitchFamily="18" charset="0"/>
                <a:cs typeface="Times New Roman" panose="02020603050405020304" pitchFamily="18" charset="0"/>
              </a:rPr>
              <a:t> s-a </a:t>
            </a:r>
            <a:r>
              <a:rPr lang="fr-FR" b="1" dirty="0" err="1">
                <a:solidFill>
                  <a:schemeClr val="accent1">
                    <a:lumMod val="75000"/>
                  </a:schemeClr>
                </a:solidFill>
                <a:latin typeface="Times New Roman" panose="02020603050405020304" pitchFamily="18" charset="0"/>
                <a:cs typeface="Times New Roman" panose="02020603050405020304" pitchFamily="18" charset="0"/>
              </a:rPr>
              <a:t>aplicat</a:t>
            </a:r>
            <a:r>
              <a:rPr lang="fr-FR" b="1" dirty="0">
                <a:solidFill>
                  <a:schemeClr val="accent1">
                    <a:lumMod val="75000"/>
                  </a:schemeClr>
                </a:solidFill>
                <a:latin typeface="Times New Roman" panose="02020603050405020304" pitchFamily="18" charset="0"/>
                <a:cs typeface="Times New Roman" panose="02020603050405020304" pitchFamily="18" charset="0"/>
              </a:rPr>
              <a:t> cota </a:t>
            </a:r>
            <a:r>
              <a:rPr lang="fr-FR" b="1" dirty="0" err="1">
                <a:solidFill>
                  <a:schemeClr val="accent1">
                    <a:lumMod val="75000"/>
                  </a:schemeClr>
                </a:solidFill>
                <a:latin typeface="Times New Roman" panose="02020603050405020304" pitchFamily="18" charset="0"/>
                <a:cs typeface="Times New Roman" panose="02020603050405020304" pitchFamily="18" charset="0"/>
              </a:rPr>
              <a:t>adiţională</a:t>
            </a:r>
            <a:r>
              <a:rPr lang="fr-FR" b="1" dirty="0">
                <a:solidFill>
                  <a:schemeClr val="accent1">
                    <a:lumMod val="75000"/>
                  </a:schemeClr>
                </a:solidFill>
                <a:latin typeface="Times New Roman" panose="02020603050405020304" pitchFamily="18" charset="0"/>
                <a:cs typeface="Times New Roman" panose="02020603050405020304" pitchFamily="18" charset="0"/>
              </a:rPr>
              <a:t> de 4%)</a:t>
            </a:r>
            <a:r>
              <a:rPr lang="fr-FR" dirty="0">
                <a:solidFill>
                  <a:schemeClr val="accent1">
                    <a:lumMod val="75000"/>
                  </a:schemeClr>
                </a:solidFill>
                <a:latin typeface="Times New Roman" panose="02020603050405020304" pitchFamily="18" charset="0"/>
                <a:cs typeface="Times New Roman" panose="02020603050405020304" pitchFamily="18" charset="0"/>
              </a:rPr>
              <a:t>.</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b="1" u="sng" dirty="0">
                <a:solidFill>
                  <a:schemeClr val="accent1">
                    <a:lumMod val="75000"/>
                  </a:schemeClr>
                </a:solidFill>
                <a:latin typeface="Times New Roman" panose="02020603050405020304" pitchFamily="18" charset="0"/>
                <a:cs typeface="Times New Roman" panose="02020603050405020304" pitchFamily="18" charset="0"/>
              </a:rPr>
              <a:t>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anul</a:t>
            </a:r>
            <a:r>
              <a:rPr lang="fr-FR" b="1" u="sng" dirty="0">
                <a:solidFill>
                  <a:schemeClr val="accent1">
                    <a:lumMod val="75000"/>
                  </a:schemeClr>
                </a:solidFill>
                <a:latin typeface="Times New Roman" panose="02020603050405020304" pitchFamily="18" charset="0"/>
                <a:cs typeface="Times New Roman" panose="02020603050405020304" pitchFamily="18" charset="0"/>
              </a:rPr>
              <a:t> 202</a:t>
            </a:r>
            <a:r>
              <a:rPr lang="ro-RO" b="1" u="sng" dirty="0">
                <a:solidFill>
                  <a:schemeClr val="accent1">
                    <a:lumMod val="75000"/>
                  </a:schemeClr>
                </a:solidFill>
                <a:latin typeface="Times New Roman" panose="02020603050405020304" pitchFamily="18" charset="0"/>
                <a:cs typeface="Times New Roman" panose="02020603050405020304" pitchFamily="18" charset="0"/>
              </a:rPr>
              <a:t>3</a:t>
            </a:r>
            <a:r>
              <a:rPr lang="fr-FR" b="1" u="sng" dirty="0">
                <a:solidFill>
                  <a:schemeClr val="accent1">
                    <a:lumMod val="75000"/>
                  </a:schemeClr>
                </a:solidFill>
                <a:latin typeface="Times New Roman" panose="02020603050405020304" pitchFamily="18" charset="0"/>
                <a:cs typeface="Times New Roman" panose="02020603050405020304" pitchFamily="18" charset="0"/>
              </a:rPr>
              <a:t>,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propunerea</a:t>
            </a:r>
            <a:r>
              <a:rPr lang="fr-FR" b="1" u="sng" dirty="0">
                <a:solidFill>
                  <a:schemeClr val="accent1">
                    <a:lumMod val="75000"/>
                  </a:schemeClr>
                </a:solidFill>
                <a:latin typeface="Times New Roman" panose="02020603050405020304" pitchFamily="18" charset="0"/>
                <a:cs typeface="Times New Roman" panose="02020603050405020304" pitchFamily="18" charset="0"/>
              </a:rPr>
              <a:t> este de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menținere</a:t>
            </a:r>
            <a:r>
              <a:rPr lang="fr-FR" b="1" u="sng" dirty="0">
                <a:solidFill>
                  <a:schemeClr val="accent1">
                    <a:lumMod val="75000"/>
                  </a:schemeClr>
                </a:solidFill>
                <a:latin typeface="Times New Roman" panose="02020603050405020304" pitchFamily="18" charset="0"/>
                <a:cs typeface="Times New Roman" panose="02020603050405020304" pitchFamily="18" charset="0"/>
              </a:rPr>
              <a:t> la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nivelul</a:t>
            </a:r>
            <a:r>
              <a:rPr lang="fr-FR" b="1" u="sng" dirty="0">
                <a:solidFill>
                  <a:schemeClr val="accent1">
                    <a:lumMod val="75000"/>
                  </a:schemeClr>
                </a:solidFill>
                <a:latin typeface="Times New Roman" panose="02020603050405020304" pitchFamily="18" charset="0"/>
                <a:cs typeface="Times New Roman" panose="02020603050405020304" pitchFamily="18" charset="0"/>
              </a:rPr>
              <a:t>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anului</a:t>
            </a:r>
            <a:r>
              <a:rPr lang="fr-FR" b="1" u="sng" dirty="0">
                <a:solidFill>
                  <a:schemeClr val="accent1">
                    <a:lumMod val="75000"/>
                  </a:schemeClr>
                </a:solidFill>
                <a:latin typeface="Times New Roman" panose="02020603050405020304" pitchFamily="18" charset="0"/>
                <a:cs typeface="Times New Roman" panose="02020603050405020304" pitchFamily="18" charset="0"/>
              </a:rPr>
              <a:t> 202</a:t>
            </a:r>
            <a:r>
              <a:rPr lang="ro-RO" b="1" u="sng" dirty="0">
                <a:solidFill>
                  <a:schemeClr val="accent1">
                    <a:lumMod val="75000"/>
                  </a:schemeClr>
                </a:solidFill>
                <a:latin typeface="Times New Roman" panose="02020603050405020304" pitchFamily="18" charset="0"/>
                <a:cs typeface="Times New Roman" panose="02020603050405020304" pitchFamily="18" charset="0"/>
              </a:rPr>
              <a:t>2</a:t>
            </a:r>
            <a:r>
              <a:rPr lang="fr-FR" b="1" u="sng" dirty="0">
                <a:solidFill>
                  <a:schemeClr val="accent1">
                    <a:lumMod val="75000"/>
                  </a:schemeClr>
                </a:solidFill>
                <a:latin typeface="Times New Roman" panose="02020603050405020304" pitchFamily="18" charset="0"/>
                <a:cs typeface="Times New Roman" panose="02020603050405020304" pitchFamily="18" charset="0"/>
              </a:rPr>
              <a:t> a </a:t>
            </a:r>
            <a:r>
              <a:rPr lang="fr-FR" b="1" u="sng" dirty="0" err="1">
                <a:solidFill>
                  <a:schemeClr val="accent1">
                    <a:lumMod val="75000"/>
                  </a:schemeClr>
                </a:solidFill>
                <a:latin typeface="Times New Roman" panose="02020603050405020304" pitchFamily="18" charset="0"/>
                <a:cs typeface="Times New Roman" panose="02020603050405020304" pitchFamily="18" charset="0"/>
              </a:rPr>
              <a:t>cotei</a:t>
            </a:r>
            <a:r>
              <a:rPr lang="fr-FR" b="1" u="sng" dirty="0">
                <a:solidFill>
                  <a:schemeClr val="accent1">
                    <a:lumMod val="75000"/>
                  </a:schemeClr>
                </a:solidFill>
                <a:latin typeface="Times New Roman" panose="02020603050405020304" pitchFamily="18" charset="0"/>
                <a:cs typeface="Times New Roman" panose="02020603050405020304" pitchFamily="18" charset="0"/>
              </a:rPr>
              <a:t> de</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en-AU" b="1" u="sng" dirty="0">
                <a:solidFill>
                  <a:schemeClr val="accent1">
                    <a:lumMod val="75000"/>
                  </a:schemeClr>
                </a:solidFill>
                <a:latin typeface="Times New Roman" panose="02020603050405020304" pitchFamily="18" charset="0"/>
                <a:cs typeface="Times New Roman" panose="02020603050405020304" pitchFamily="18" charset="0"/>
              </a:rPr>
              <a:t>1,35%</a:t>
            </a:r>
            <a:r>
              <a:rPr lang="ro-RO" b="1" dirty="0">
                <a:solidFill>
                  <a:schemeClr val="accent1">
                    <a:lumMod val="75000"/>
                  </a:schemeClr>
                </a:solidFill>
                <a:latin typeface="Times New Roman" panose="02020603050405020304" pitchFamily="18" charset="0"/>
                <a:cs typeface="Times New Roman" panose="02020603050405020304" pitchFamily="18" charset="0"/>
              </a:rPr>
              <a:t>.</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fr-FR" b="1" dirty="0" err="1">
                <a:solidFill>
                  <a:schemeClr val="accent1">
                    <a:lumMod val="75000"/>
                  </a:schemeClr>
                </a:solidFill>
                <a:latin typeface="Times New Roman" panose="02020603050405020304" pitchFamily="18" charset="0"/>
                <a:cs typeface="Times New Roman" panose="02020603050405020304" pitchFamily="18" charset="0"/>
              </a:rPr>
              <a:t>Exemplu</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dirty="0">
                <a:solidFill>
                  <a:schemeClr val="accent1">
                    <a:lumMod val="75000"/>
                  </a:schemeClr>
                </a:solidFill>
                <a:latin typeface="Times New Roman" panose="02020603050405020304" pitchFamily="18" charset="0"/>
                <a:cs typeface="Times New Roman" panose="02020603050405020304" pitchFamily="18" charset="0"/>
              </a:rPr>
              <a:t> o </a:t>
            </a:r>
            <a:r>
              <a:rPr lang="fr-FR" dirty="0" err="1">
                <a:solidFill>
                  <a:schemeClr val="accent1">
                    <a:lumMod val="75000"/>
                  </a:schemeClr>
                </a:solidFill>
                <a:latin typeface="Times New Roman" panose="02020603050405020304" pitchFamily="18" charset="0"/>
                <a:cs typeface="Times New Roman" panose="02020603050405020304" pitchFamily="18" charset="0"/>
              </a:rPr>
              <a:t>clădire</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nerezidențială</a:t>
            </a:r>
            <a:r>
              <a:rPr lang="fr-FR" dirty="0">
                <a:solidFill>
                  <a:schemeClr val="accent1">
                    <a:lumMod val="75000"/>
                  </a:schemeClr>
                </a:solidFill>
                <a:latin typeface="Times New Roman" panose="02020603050405020304" pitchFamily="18" charset="0"/>
                <a:cs typeface="Times New Roman" panose="02020603050405020304" pitchFamily="18" charset="0"/>
              </a:rPr>
              <a:t> a </a:t>
            </a:r>
            <a:r>
              <a:rPr lang="fr-FR" dirty="0" err="1">
                <a:solidFill>
                  <a:schemeClr val="accent1">
                    <a:lumMod val="75000"/>
                  </a:schemeClr>
                </a:solidFill>
                <a:latin typeface="Times New Roman" panose="02020603050405020304" pitchFamily="18" charset="0"/>
                <a:cs typeface="Times New Roman" panose="02020603050405020304" pitchFamily="18" charset="0"/>
              </a:rPr>
              <a:t>cărei</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valoare</a:t>
            </a:r>
            <a:r>
              <a:rPr lang="fr-FR" dirty="0">
                <a:solidFill>
                  <a:schemeClr val="accent1">
                    <a:lumMod val="75000"/>
                  </a:schemeClr>
                </a:solidFill>
                <a:latin typeface="Times New Roman" panose="02020603050405020304" pitchFamily="18" charset="0"/>
                <a:cs typeface="Times New Roman" panose="02020603050405020304" pitchFamily="18" charset="0"/>
              </a:rPr>
              <a:t> a </a:t>
            </a:r>
            <a:r>
              <a:rPr lang="fr-FR" dirty="0" err="1">
                <a:solidFill>
                  <a:schemeClr val="accent1">
                    <a:lumMod val="75000"/>
                  </a:schemeClr>
                </a:solidFill>
                <a:latin typeface="Times New Roman" panose="02020603050405020304" pitchFamily="18" charset="0"/>
                <a:cs typeface="Times New Roman" panose="02020603050405020304" pitchFamily="18" charset="0"/>
              </a:rPr>
              <a:t>fost</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actualizată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în</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ultimii</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ro-RO" dirty="0">
                <a:solidFill>
                  <a:schemeClr val="accent1">
                    <a:lumMod val="75000"/>
                  </a:schemeClr>
                </a:solidFill>
                <a:latin typeface="Times New Roman" panose="02020603050405020304" pitchFamily="18" charset="0"/>
                <a:cs typeface="Times New Roman" panose="02020603050405020304" pitchFamily="18" charset="0"/>
              </a:rPr>
              <a:t>5</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ani</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anteriori</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anului</a:t>
            </a:r>
            <a:r>
              <a:rPr lang="fr-FR" dirty="0">
                <a:solidFill>
                  <a:schemeClr val="accent1">
                    <a:lumMod val="75000"/>
                  </a:schemeClr>
                </a:solidFill>
                <a:latin typeface="Times New Roman" panose="02020603050405020304" pitchFamily="18" charset="0"/>
                <a:cs typeface="Times New Roman" panose="02020603050405020304" pitchFamily="18" charset="0"/>
              </a:rPr>
              <a:t> fiscal </a:t>
            </a:r>
            <a:r>
              <a:rPr lang="fr-FR" dirty="0" err="1">
                <a:solidFill>
                  <a:schemeClr val="accent1">
                    <a:lumMod val="75000"/>
                  </a:schemeClr>
                </a:solidFill>
                <a:latin typeface="Times New Roman" panose="02020603050405020304" pitchFamily="18" charset="0"/>
                <a:cs typeface="Times New Roman" panose="02020603050405020304" pitchFamily="18" charset="0"/>
              </a:rPr>
              <a:t>deținută</a:t>
            </a:r>
            <a:r>
              <a:rPr lang="fr-FR" dirty="0">
                <a:solidFill>
                  <a:schemeClr val="accent1">
                    <a:lumMod val="75000"/>
                  </a:schemeClr>
                </a:solidFill>
                <a:latin typeface="Times New Roman" panose="02020603050405020304" pitchFamily="18" charset="0"/>
                <a:cs typeface="Times New Roman" panose="02020603050405020304" pitchFamily="18" charset="0"/>
              </a:rPr>
              <a:t> de o </a:t>
            </a:r>
            <a:r>
              <a:rPr lang="fr-FR" dirty="0" err="1">
                <a:solidFill>
                  <a:schemeClr val="accent1">
                    <a:lumMod val="75000"/>
                  </a:schemeClr>
                </a:solidFill>
                <a:latin typeface="Times New Roman" panose="02020603050405020304" pitchFamily="18" charset="0"/>
                <a:cs typeface="Times New Roman" panose="02020603050405020304" pitchFamily="18" charset="0"/>
              </a:rPr>
              <a:t>persoană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juridică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cu</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valoare</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impozabilă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rezultată</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în</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urma</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unui</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raport</a:t>
            </a:r>
            <a:r>
              <a:rPr lang="fr-FR" dirty="0">
                <a:solidFill>
                  <a:schemeClr val="accent1">
                    <a:lumMod val="75000"/>
                  </a:schemeClr>
                </a:solidFill>
                <a:latin typeface="Times New Roman" panose="02020603050405020304" pitchFamily="18" charset="0"/>
                <a:cs typeface="Times New Roman" panose="02020603050405020304" pitchFamily="18" charset="0"/>
              </a:rPr>
              <a:t> de </a:t>
            </a:r>
            <a:r>
              <a:rPr lang="fr-FR" dirty="0" err="1">
                <a:solidFill>
                  <a:schemeClr val="accent1">
                    <a:lumMod val="75000"/>
                  </a:schemeClr>
                </a:solidFill>
                <a:latin typeface="Times New Roman" panose="02020603050405020304" pitchFamily="18" charset="0"/>
                <a:cs typeface="Times New Roman" panose="02020603050405020304" pitchFamily="18" charset="0"/>
              </a:rPr>
              <a:t>evaluare</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în</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sumă</a:t>
            </a:r>
            <a:r>
              <a:rPr lang="fr-FR" dirty="0">
                <a:solidFill>
                  <a:schemeClr val="accent1">
                    <a:lumMod val="75000"/>
                  </a:schemeClr>
                </a:solidFill>
                <a:latin typeface="Times New Roman" panose="02020603050405020304" pitchFamily="18" charset="0"/>
                <a:cs typeface="Times New Roman" panose="02020603050405020304" pitchFamily="18" charset="0"/>
              </a:rPr>
              <a:t> de 100.000 </a:t>
            </a:r>
            <a:r>
              <a:rPr lang="fr-FR" dirty="0">
                <a:latin typeface="Times New Roman" panose="02020603050405020304" pitchFamily="18" charset="0"/>
                <a:cs typeface="Times New Roman" panose="02020603050405020304" pitchFamily="18" charset="0"/>
              </a:rPr>
              <a:t>lei :</a:t>
            </a:r>
            <a:endParaRPr lang="ro-RO" sz="1500" dirty="0">
              <a:latin typeface="Times New Roman" panose="02020603050405020304" pitchFamily="18" charset="0"/>
              <a:cs typeface="Times New Roman" panose="02020603050405020304" pitchFamily="18" charset="0"/>
            </a:endParaRPr>
          </a:p>
          <a:p>
            <a:pPr algn="just"/>
            <a:endParaRPr lang="ro-RO" sz="1500" dirty="0">
              <a:latin typeface="Times New Roman" panose="02020603050405020304" pitchFamily="18" charset="0"/>
              <a:cs typeface="Times New Roman" panose="02020603050405020304" pitchFamily="18" charset="0"/>
            </a:endParaRPr>
          </a:p>
          <a:p>
            <a:pPr algn="just"/>
            <a:endParaRPr lang="ro-RO" sz="1500" dirty="0">
              <a:latin typeface="Times New Roman" panose="02020603050405020304" pitchFamily="18" charset="0"/>
              <a:cs typeface="Times New Roman" panose="02020603050405020304" pitchFamily="18" charset="0"/>
            </a:endParaRPr>
          </a:p>
          <a:p>
            <a:pPr>
              <a:spcBef>
                <a:spcPts val="0"/>
              </a:spcBef>
              <a:spcAft>
                <a:spcPts val="0"/>
              </a:spcAft>
            </a:pPr>
            <a:endParaRPr lang="ro-RO" sz="1600" dirty="0">
              <a:latin typeface="Times New Roman" panose="02020603050405020304" pitchFamily="18" charset="0"/>
              <a:cs typeface="Times New Roman" panose="02020603050405020304" pitchFamily="18" charset="0"/>
            </a:endParaRPr>
          </a:p>
          <a:p>
            <a:pPr>
              <a:spcBef>
                <a:spcPts val="0"/>
              </a:spcBef>
              <a:spcAft>
                <a:spcPts val="0"/>
              </a:spcAft>
            </a:pPr>
            <a:endParaRPr lang="ro-RO" sz="1600" dirty="0">
              <a:latin typeface="Times New Roman" panose="02020603050405020304" pitchFamily="18" charset="0"/>
              <a:cs typeface="Times New Roman" panose="02020603050405020304" pitchFamily="18" charset="0"/>
            </a:endParaRPr>
          </a:p>
          <a:p>
            <a:pPr marL="0" indent="0" algn="just">
              <a:buNone/>
            </a:pPr>
            <a:endParaRPr lang="en-US" sz="1500"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ro-RO" sz="1500" dirty="0">
                <a:solidFill>
                  <a:schemeClr val="accent1">
                    <a:lumMod val="75000"/>
                  </a:schemeClr>
                </a:solidFill>
                <a:latin typeface="Times New Roman" panose="02020603050405020304" pitchFamily="18" charset="0"/>
                <a:cs typeface="Times New Roman" panose="02020603050405020304" pitchFamily="18" charset="0"/>
              </a:rPr>
              <a:t>Diferență impozit 2022/2023 = 0 lei.</a:t>
            </a:r>
          </a:p>
          <a:p>
            <a:pPr algn="just"/>
            <a:endParaRPr lang="en-US" sz="1500" dirty="0">
              <a:solidFill>
                <a:schemeClr val="accent1">
                  <a:lumMod val="75000"/>
                </a:schemeClr>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826717662"/>
              </p:ext>
            </p:extLst>
          </p:nvPr>
        </p:nvGraphicFramePr>
        <p:xfrm>
          <a:off x="581192" y="4941414"/>
          <a:ext cx="10842871" cy="1401288"/>
        </p:xfrm>
        <a:graphic>
          <a:graphicData uri="http://schemas.openxmlformats.org/drawingml/2006/table">
            <a:tbl>
              <a:tblPr firstRow="1" bandRow="1">
                <a:tableStyleId>{5C22544A-7EE6-4342-B048-85BDC9FD1C3A}</a:tableStyleId>
              </a:tblPr>
              <a:tblGrid>
                <a:gridCol w="708023">
                  <a:extLst>
                    <a:ext uri="{9D8B030D-6E8A-4147-A177-3AD203B41FA5}">
                      <a16:colId xmlns:a16="http://schemas.microsoft.com/office/drawing/2014/main" val="20000"/>
                    </a:ext>
                  </a:extLst>
                </a:gridCol>
                <a:gridCol w="4683068">
                  <a:extLst>
                    <a:ext uri="{9D8B030D-6E8A-4147-A177-3AD203B41FA5}">
                      <a16:colId xmlns:a16="http://schemas.microsoft.com/office/drawing/2014/main" val="20001"/>
                    </a:ext>
                  </a:extLst>
                </a:gridCol>
                <a:gridCol w="2725890">
                  <a:extLst>
                    <a:ext uri="{9D8B030D-6E8A-4147-A177-3AD203B41FA5}">
                      <a16:colId xmlns:a16="http://schemas.microsoft.com/office/drawing/2014/main" val="301372369"/>
                    </a:ext>
                  </a:extLst>
                </a:gridCol>
                <a:gridCol w="2725890">
                  <a:extLst>
                    <a:ext uri="{9D8B030D-6E8A-4147-A177-3AD203B41FA5}">
                      <a16:colId xmlns:a16="http://schemas.microsoft.com/office/drawing/2014/main" val="20002"/>
                    </a:ext>
                  </a:extLst>
                </a:gridCol>
              </a:tblGrid>
              <a:tr h="286062">
                <a:tc>
                  <a:txBody>
                    <a:bodyPr/>
                    <a:lstStyle/>
                    <a:p>
                      <a:pPr marL="0" marR="0" algn="just">
                        <a:spcBef>
                          <a:spcPts val="0"/>
                        </a:spcBef>
                        <a:spcAft>
                          <a:spcPts val="0"/>
                        </a:spcAft>
                      </a:pPr>
                      <a:r>
                        <a:rPr lang="ro-RO" sz="1400" dirty="0">
                          <a:effectLst/>
                          <a:latin typeface="Times New Roman" panose="02020603050405020304" pitchFamily="18" charset="0"/>
                          <a:cs typeface="Times New Roman" panose="02020603050405020304" pitchFamily="18" charset="0"/>
                        </a:rPr>
                        <a:t>Nr. crt</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effectLst/>
                          <a:latin typeface="Times New Roman" panose="02020603050405020304" pitchFamily="18" charset="0"/>
                          <a:cs typeface="Times New Roman" panose="02020603050405020304" pitchFamily="18" charset="0"/>
                        </a:rPr>
                        <a:t>Denumire indicator</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effectLst/>
                          <a:latin typeface="Times New Roman" panose="02020603050405020304" pitchFamily="18" charset="0"/>
                          <a:cs typeface="Times New Roman" panose="02020603050405020304" pitchFamily="18" charset="0"/>
                        </a:rPr>
                        <a:t>Anul fiscal </a:t>
                      </a:r>
                      <a:r>
                        <a:rPr lang="en-US" sz="1400" dirty="0">
                          <a:effectLst/>
                          <a:latin typeface="Times New Roman" panose="02020603050405020304" pitchFamily="18" charset="0"/>
                          <a:cs typeface="Times New Roman" panose="02020603050405020304" pitchFamily="18" charset="0"/>
                        </a:rPr>
                        <a:t>202</a:t>
                      </a:r>
                      <a:r>
                        <a:rPr lang="ro-RO" sz="1400" dirty="0">
                          <a:effectLst/>
                          <a:latin typeface="Times New Roman" panose="02020603050405020304" pitchFamily="18" charset="0"/>
                          <a:cs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effectLst/>
                          <a:latin typeface="Times New Roman" panose="02020603050405020304" pitchFamily="18" charset="0"/>
                          <a:cs typeface="Times New Roman" panose="02020603050405020304" pitchFamily="18" charset="0"/>
                        </a:rPr>
                        <a:t>Anul fiscal </a:t>
                      </a:r>
                      <a:r>
                        <a:rPr lang="en-US" sz="1400" dirty="0">
                          <a:effectLst/>
                          <a:latin typeface="Times New Roman" panose="02020603050405020304" pitchFamily="18" charset="0"/>
                          <a:cs typeface="Times New Roman" panose="02020603050405020304" pitchFamily="18" charset="0"/>
                        </a:rPr>
                        <a:t>202</a:t>
                      </a:r>
                      <a:r>
                        <a:rPr lang="ro-RO" sz="1400" dirty="0">
                          <a:effectLst/>
                          <a:latin typeface="Times New Roman" panose="02020603050405020304" pitchFamily="18" charset="0"/>
                          <a:cs typeface="Times New Roman" panose="02020603050405020304" pitchFamily="18" charset="0"/>
                        </a:rPr>
                        <a:t>3</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39808">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1</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Valoare impozabilă</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ea typeface="Times New Roman" panose="02020603050405020304" pitchFamily="18" charset="0"/>
                        </a:rPr>
                        <a:t>100.000</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ea typeface="Times New Roman" panose="02020603050405020304" pitchFamily="18" charset="0"/>
                        </a:rPr>
                        <a:t>100.000</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36690">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2</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Cota de impozitare</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b="1" dirty="0">
                          <a:solidFill>
                            <a:schemeClr val="accent1">
                              <a:lumMod val="75000"/>
                            </a:schemeClr>
                          </a:solidFill>
                          <a:effectLst/>
                          <a:latin typeface="Times New Roman" panose="02020603050405020304" pitchFamily="18" charset="0"/>
                          <a:ea typeface="Times New Roman" panose="02020603050405020304" pitchFamily="18" charset="0"/>
                        </a:rPr>
                        <a:t>1,35%</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b="1" dirty="0">
                          <a:solidFill>
                            <a:schemeClr val="accent1">
                              <a:lumMod val="75000"/>
                            </a:schemeClr>
                          </a:solidFill>
                          <a:effectLst/>
                          <a:latin typeface="Times New Roman" panose="02020603050405020304" pitchFamily="18" charset="0"/>
                          <a:ea typeface="Times New Roman" panose="02020603050405020304" pitchFamily="18" charset="0"/>
                        </a:rPr>
                        <a:t>1,35%</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38728">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3</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dirty="0">
                          <a:solidFill>
                            <a:schemeClr val="accent1">
                              <a:lumMod val="75000"/>
                            </a:schemeClr>
                          </a:solidFill>
                          <a:effectLst/>
                          <a:latin typeface="Times New Roman" panose="02020603050405020304" pitchFamily="18" charset="0"/>
                          <a:cs typeface="Times New Roman" panose="02020603050405020304" pitchFamily="18" charset="0"/>
                        </a:rPr>
                        <a:t>Impozit pe clădiri</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b="1" dirty="0">
                          <a:solidFill>
                            <a:schemeClr val="accent1">
                              <a:lumMod val="75000"/>
                            </a:schemeClr>
                          </a:solidFill>
                          <a:effectLst/>
                          <a:latin typeface="Times New Roman" panose="02020603050405020304" pitchFamily="18" charset="0"/>
                          <a:ea typeface="Times New Roman" panose="02020603050405020304" pitchFamily="18" charset="0"/>
                        </a:rPr>
                        <a:t>1350 lei</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0"/>
                        </a:spcAft>
                      </a:pPr>
                      <a:r>
                        <a:rPr lang="ro-RO" sz="1400" b="1" dirty="0">
                          <a:solidFill>
                            <a:schemeClr val="accent1">
                              <a:lumMod val="75000"/>
                            </a:schemeClr>
                          </a:solidFill>
                          <a:effectLst/>
                          <a:latin typeface="Times New Roman" panose="02020603050405020304" pitchFamily="18" charset="0"/>
                          <a:ea typeface="Times New Roman" panose="02020603050405020304" pitchFamily="18" charset="0"/>
                        </a:rPr>
                        <a:t>1350 lei</a:t>
                      </a:r>
                      <a:endParaRPr lang="en-US" sz="1000" dirty="0">
                        <a:solidFill>
                          <a:schemeClr val="accent1">
                            <a:lumMod val="75000"/>
                          </a:schemeClr>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99499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000" b="1" dirty="0">
                <a:latin typeface="Times New Roman" panose="02020603050405020304" pitchFamily="18" charset="0"/>
                <a:cs typeface="Times New Roman" panose="02020603050405020304" pitchFamily="18" charset="0"/>
              </a:rPr>
              <a:t>III.</a:t>
            </a:r>
            <a:r>
              <a:rPr lang="ro-RO" sz="2000" dirty="0">
                <a:latin typeface="Times New Roman" panose="02020603050405020304" pitchFamily="18" charset="0"/>
                <a:cs typeface="Times New Roman" panose="02020603050405020304" pitchFamily="18" charset="0"/>
              </a:rPr>
              <a:t> </a:t>
            </a:r>
            <a:r>
              <a:rPr lang="ro-RO" sz="2000" b="1" dirty="0">
                <a:latin typeface="Times New Roman" panose="02020603050405020304" pitchFamily="18" charset="0"/>
                <a:cs typeface="Times New Roman" panose="02020603050405020304" pitchFamily="18" charset="0"/>
              </a:rPr>
              <a:t>Impozitul</a:t>
            </a:r>
            <a:r>
              <a:rPr lang="en-US" sz="2000" b="1" dirty="0">
                <a:latin typeface="Times New Roman" panose="02020603050405020304" pitchFamily="18" charset="0"/>
                <a:cs typeface="Times New Roman" panose="02020603050405020304" pitchFamily="18" charset="0"/>
              </a:rPr>
              <a:t>/taxa</a:t>
            </a:r>
            <a:r>
              <a:rPr lang="ro-RO" sz="2000" b="1" dirty="0">
                <a:latin typeface="Times New Roman" panose="02020603050405020304" pitchFamily="18" charset="0"/>
                <a:cs typeface="Times New Roman" panose="02020603050405020304" pitchFamily="18" charset="0"/>
              </a:rPr>
              <a:t> pe clădiri datorat de persoanele juridice</a:t>
            </a:r>
            <a:endParaRPr lang="en-US" sz="2000" dirty="0"/>
          </a:p>
        </p:txBody>
      </p:sp>
      <p:sp>
        <p:nvSpPr>
          <p:cNvPr id="3" name="Content Placeholder 2"/>
          <p:cNvSpPr>
            <a:spLocks noGrp="1"/>
          </p:cNvSpPr>
          <p:nvPr>
            <p:ph idx="1"/>
          </p:nvPr>
        </p:nvSpPr>
        <p:spPr>
          <a:xfrm>
            <a:off x="581192" y="1828800"/>
            <a:ext cx="11211415" cy="5029200"/>
          </a:xfrm>
        </p:spPr>
        <p:txBody>
          <a:bodyPr anchor="t">
            <a:normAutofit fontScale="62500" lnSpcReduction="20000"/>
          </a:bodyPr>
          <a:lstStyle/>
          <a:p>
            <a:pPr algn="just"/>
            <a:r>
              <a:rPr lang="ro-RO" sz="2300" dirty="0">
                <a:solidFill>
                  <a:schemeClr val="accent1">
                    <a:lumMod val="75000"/>
                  </a:schemeClr>
                </a:solidFill>
                <a:latin typeface="Times New Roman" panose="02020603050405020304" pitchFamily="18" charset="0"/>
                <a:cs typeface="Times New Roman" panose="02020603050405020304" pitchFamily="18" charset="0"/>
              </a:rPr>
              <a:t>P</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entru</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stabilirea</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impozitului</a:t>
            </a:r>
            <a:r>
              <a:rPr lang="en-AU" sz="2300" dirty="0">
                <a:solidFill>
                  <a:schemeClr val="accent1">
                    <a:lumMod val="75000"/>
                  </a:schemeClr>
                </a:solidFill>
                <a:latin typeface="Times New Roman" panose="02020603050405020304" pitchFamily="18" charset="0"/>
                <a:cs typeface="Times New Roman" panose="02020603050405020304" pitchFamily="18" charset="0"/>
              </a:rPr>
              <a:t>/</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taxei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pe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valoarea</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impozabilă</a:t>
            </a:r>
            <a:r>
              <a:rPr lang="en-AU" sz="2300" dirty="0">
                <a:solidFill>
                  <a:schemeClr val="accent1">
                    <a:lumMod val="75000"/>
                  </a:schemeClr>
                </a:solidFill>
                <a:latin typeface="Times New Roman" panose="02020603050405020304" pitchFamily="18" charset="0"/>
                <a:cs typeface="Times New Roman" panose="02020603050405020304" pitchFamily="18" charset="0"/>
              </a:rPr>
              <a:t> a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clădirilor</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aflate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proprietatea</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persoanelor</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juridice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este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valoarea</a:t>
            </a:r>
            <a:r>
              <a:rPr lang="en-AU" sz="2300" dirty="0">
                <a:solidFill>
                  <a:schemeClr val="accent1">
                    <a:lumMod val="75000"/>
                  </a:schemeClr>
                </a:solidFill>
                <a:latin typeface="Times New Roman" panose="02020603050405020304" pitchFamily="18" charset="0"/>
                <a:cs typeface="Times New Roman" panose="02020603050405020304" pitchFamily="18" charset="0"/>
              </a:rPr>
              <a:t> de la 31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decembrie</a:t>
            </a:r>
            <a:r>
              <a:rPr lang="en-AU" sz="2300" dirty="0">
                <a:solidFill>
                  <a:schemeClr val="accent1">
                    <a:lumMod val="75000"/>
                  </a:schemeClr>
                </a:solidFill>
                <a:latin typeface="Times New Roman" panose="02020603050405020304" pitchFamily="18" charset="0"/>
                <a:cs typeface="Times New Roman" panose="02020603050405020304" pitchFamily="18" charset="0"/>
              </a:rPr>
              <a:t> a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anului</a:t>
            </a:r>
            <a:r>
              <a:rPr lang="en-AU" sz="2300" dirty="0">
                <a:solidFill>
                  <a:schemeClr val="accent1">
                    <a:lumMod val="75000"/>
                  </a:schemeClr>
                </a:solidFill>
                <a:latin typeface="Times New Roman" panose="02020603050405020304" pitchFamily="18" charset="0"/>
                <a:cs typeface="Times New Roman" panose="02020603050405020304" pitchFamily="18" charset="0"/>
              </a:rPr>
              <a:t> anterior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celui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pentru</a:t>
            </a:r>
            <a:r>
              <a:rPr lang="en-AU" sz="2300" dirty="0">
                <a:solidFill>
                  <a:schemeClr val="accent1">
                    <a:lumMod val="75000"/>
                  </a:schemeClr>
                </a:solidFill>
                <a:latin typeface="Times New Roman" panose="02020603050405020304" pitchFamily="18" charset="0"/>
                <a:cs typeface="Times New Roman" panose="02020603050405020304" pitchFamily="18" charset="0"/>
              </a:rPr>
              <a:t> care se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datorează</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AU" sz="2300" dirty="0">
                <a:solidFill>
                  <a:schemeClr val="accent1">
                    <a:lumMod val="75000"/>
                  </a:schemeClr>
                </a:solidFill>
                <a:latin typeface="Times New Roman" panose="02020603050405020304" pitchFamily="18" charset="0"/>
                <a:cs typeface="Times New Roman" panose="02020603050405020304" pitchFamily="18" charset="0"/>
              </a:rPr>
              <a:t>/taxa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şi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poate</a:t>
            </a:r>
            <a:r>
              <a:rPr lang="en-AU" sz="2300" dirty="0">
                <a:solidFill>
                  <a:schemeClr val="accent1">
                    <a:lumMod val="75000"/>
                  </a:schemeClr>
                </a:solidFill>
                <a:latin typeface="Times New Roman" panose="02020603050405020304" pitchFamily="18" charset="0"/>
                <a:cs typeface="Times New Roman" panose="02020603050405020304" pitchFamily="18" charset="0"/>
              </a:rPr>
              <a:t> fi: </a:t>
            </a:r>
            <a:endParaRPr lang="en-US" sz="2300"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en-AU" sz="2300" dirty="0">
                <a:solidFill>
                  <a:schemeClr val="accent1">
                    <a:lumMod val="75000"/>
                  </a:schemeClr>
                </a:solidFill>
                <a:latin typeface="Times New Roman" panose="02020603050405020304" pitchFamily="18" charset="0"/>
                <a:cs typeface="Times New Roman" panose="02020603050405020304" pitchFamily="18" charset="0"/>
              </a:rPr>
              <a:t>a) ultima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valoare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impozabilă</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înregistrată</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evidenţele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organului</a:t>
            </a:r>
            <a:r>
              <a:rPr lang="en-AU" sz="2300" dirty="0">
                <a:solidFill>
                  <a:schemeClr val="accent1">
                    <a:lumMod val="75000"/>
                  </a:schemeClr>
                </a:solidFill>
                <a:latin typeface="Times New Roman" panose="02020603050405020304" pitchFamily="18" charset="0"/>
                <a:cs typeface="Times New Roman" panose="02020603050405020304" pitchFamily="18" charset="0"/>
              </a:rPr>
              <a:t> fiscal; </a:t>
            </a:r>
            <a:endParaRPr lang="en-US" sz="2300"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en-AU" sz="2300" dirty="0">
                <a:solidFill>
                  <a:schemeClr val="accent1">
                    <a:lumMod val="75000"/>
                  </a:schemeClr>
                </a:solidFill>
                <a:latin typeface="Times New Roman" panose="02020603050405020304" pitchFamily="18" charset="0"/>
                <a:cs typeface="Times New Roman" panose="02020603050405020304" pitchFamily="18" charset="0"/>
              </a:rPr>
              <a:t>b)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valoarea</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rezultată</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dintr</a:t>
            </a:r>
            <a:r>
              <a:rPr lang="en-AU" sz="2300" dirty="0">
                <a:solidFill>
                  <a:schemeClr val="accent1">
                    <a:lumMod val="75000"/>
                  </a:schemeClr>
                </a:solidFill>
                <a:latin typeface="Times New Roman" panose="02020603050405020304" pitchFamily="18" charset="0"/>
                <a:cs typeface="Times New Roman" panose="02020603050405020304" pitchFamily="18" charset="0"/>
              </a:rPr>
              <a:t>-un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raport</a:t>
            </a:r>
            <a:r>
              <a:rPr lang="en-AU" sz="2300" dirty="0">
                <a:solidFill>
                  <a:schemeClr val="accent1">
                    <a:lumMod val="75000"/>
                  </a:schemeClr>
                </a:solidFill>
                <a:latin typeface="Times New Roman" panose="02020603050405020304" pitchFamily="18" charset="0"/>
                <a:cs typeface="Times New Roman" panose="02020603050405020304" pitchFamily="18" charset="0"/>
              </a:rPr>
              <a:t> de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evaluare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întocmit</a:t>
            </a:r>
            <a:r>
              <a:rPr lang="en-AU" sz="2300" dirty="0">
                <a:solidFill>
                  <a:schemeClr val="accent1">
                    <a:lumMod val="75000"/>
                  </a:schemeClr>
                </a:solidFill>
                <a:latin typeface="Times New Roman" panose="02020603050405020304" pitchFamily="18" charset="0"/>
                <a:cs typeface="Times New Roman" panose="02020603050405020304" pitchFamily="18" charset="0"/>
              </a:rPr>
              <a:t> de un evaluator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autorizat</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conformitate</a:t>
            </a:r>
            <a:r>
              <a:rPr lang="en-AU" sz="2300" dirty="0">
                <a:solidFill>
                  <a:schemeClr val="accent1">
                    <a:lumMod val="75000"/>
                  </a:schemeClr>
                </a:solidFill>
                <a:latin typeface="Times New Roman" panose="02020603050405020304" pitchFamily="18" charset="0"/>
                <a:cs typeface="Times New Roman" panose="02020603050405020304" pitchFamily="18" charset="0"/>
              </a:rPr>
              <a:t> cu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standardele</a:t>
            </a:r>
            <a:r>
              <a:rPr lang="en-AU" sz="2300" dirty="0">
                <a:solidFill>
                  <a:schemeClr val="accent1">
                    <a:lumMod val="75000"/>
                  </a:schemeClr>
                </a:solidFill>
                <a:latin typeface="Times New Roman" panose="02020603050405020304" pitchFamily="18" charset="0"/>
                <a:cs typeface="Times New Roman" panose="02020603050405020304" pitchFamily="18" charset="0"/>
              </a:rPr>
              <a:t> de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evaluare</a:t>
            </a:r>
            <a:r>
              <a:rPr lang="en-AU" sz="2300" dirty="0">
                <a:solidFill>
                  <a:schemeClr val="accent1">
                    <a:lumMod val="75000"/>
                  </a:schemeClr>
                </a:solidFill>
                <a:latin typeface="Times New Roman" panose="02020603050405020304" pitchFamily="18" charset="0"/>
                <a:cs typeface="Times New Roman" panose="02020603050405020304" pitchFamily="18" charset="0"/>
              </a:rPr>
              <a:t> a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bunurilor</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aflate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vigoare</a:t>
            </a:r>
            <a:r>
              <a:rPr lang="en-AU" sz="2300" dirty="0">
                <a:solidFill>
                  <a:schemeClr val="accent1">
                    <a:lumMod val="75000"/>
                  </a:schemeClr>
                </a:solidFill>
                <a:latin typeface="Times New Roman" panose="02020603050405020304" pitchFamily="18" charset="0"/>
                <a:cs typeface="Times New Roman" panose="02020603050405020304" pitchFamily="18" charset="0"/>
              </a:rPr>
              <a:t> la data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evaluării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endParaRPr lang="en-US" sz="2300"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en-AU" sz="2300" dirty="0">
                <a:solidFill>
                  <a:schemeClr val="accent1">
                    <a:lumMod val="75000"/>
                  </a:schemeClr>
                </a:solidFill>
                <a:latin typeface="Times New Roman" panose="02020603050405020304" pitchFamily="18" charset="0"/>
                <a:cs typeface="Times New Roman" panose="02020603050405020304" pitchFamily="18" charset="0"/>
              </a:rPr>
              <a:t>c)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valoarea</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finală</a:t>
            </a:r>
            <a:r>
              <a:rPr lang="en-AU" sz="2300" dirty="0">
                <a:solidFill>
                  <a:schemeClr val="accent1">
                    <a:lumMod val="75000"/>
                  </a:schemeClr>
                </a:solidFill>
                <a:latin typeface="Times New Roman" panose="02020603050405020304" pitchFamily="18" charset="0"/>
                <a:cs typeface="Times New Roman" panose="02020603050405020304" pitchFamily="18" charset="0"/>
              </a:rPr>
              <a:t> a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lucrărilor</a:t>
            </a:r>
            <a:r>
              <a:rPr lang="en-AU" sz="2300" dirty="0">
                <a:solidFill>
                  <a:schemeClr val="accent1">
                    <a:lumMod val="75000"/>
                  </a:schemeClr>
                </a:solidFill>
                <a:latin typeface="Times New Roman" panose="02020603050405020304" pitchFamily="18" charset="0"/>
                <a:cs typeface="Times New Roman" panose="02020603050405020304" pitchFamily="18" charset="0"/>
              </a:rPr>
              <a:t> de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construcţii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cazul</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clădirilor</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noi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construite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cursul</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anului</a:t>
            </a:r>
            <a:r>
              <a:rPr lang="en-AU" sz="2300" dirty="0">
                <a:solidFill>
                  <a:schemeClr val="accent1">
                    <a:lumMod val="75000"/>
                  </a:schemeClr>
                </a:solidFill>
                <a:latin typeface="Times New Roman" panose="02020603050405020304" pitchFamily="18" charset="0"/>
                <a:cs typeface="Times New Roman" panose="02020603050405020304" pitchFamily="18" charset="0"/>
              </a:rPr>
              <a:t> fiscal anterior; </a:t>
            </a:r>
            <a:endParaRPr lang="en-US" sz="2300"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en-AU" sz="2300" dirty="0">
                <a:solidFill>
                  <a:schemeClr val="accent1">
                    <a:lumMod val="75000"/>
                  </a:schemeClr>
                </a:solidFill>
                <a:latin typeface="Times New Roman" panose="02020603050405020304" pitchFamily="18" charset="0"/>
                <a:cs typeface="Times New Roman" panose="02020603050405020304" pitchFamily="18" charset="0"/>
              </a:rPr>
              <a:t>d)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valoarea</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clădirilor</a:t>
            </a:r>
            <a:r>
              <a:rPr lang="en-AU" sz="2300" dirty="0">
                <a:solidFill>
                  <a:schemeClr val="accent1">
                    <a:lumMod val="75000"/>
                  </a:schemeClr>
                </a:solidFill>
                <a:latin typeface="Times New Roman" panose="02020603050405020304" pitchFamily="18" charset="0"/>
                <a:cs typeface="Times New Roman" panose="02020603050405020304" pitchFamily="18" charset="0"/>
              </a:rPr>
              <a:t> care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rezultă</a:t>
            </a:r>
            <a:r>
              <a:rPr lang="en-AU" sz="2300" dirty="0">
                <a:solidFill>
                  <a:schemeClr val="accent1">
                    <a:lumMod val="75000"/>
                  </a:schemeClr>
                </a:solidFill>
                <a:latin typeface="Times New Roman" panose="02020603050405020304" pitchFamily="18" charset="0"/>
                <a:cs typeface="Times New Roman" panose="02020603050405020304" pitchFamily="18" charset="0"/>
              </a:rPr>
              <a:t> din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actul</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prin</a:t>
            </a:r>
            <a:r>
              <a:rPr lang="en-AU" sz="2300" dirty="0">
                <a:solidFill>
                  <a:schemeClr val="accent1">
                    <a:lumMod val="75000"/>
                  </a:schemeClr>
                </a:solidFill>
                <a:latin typeface="Times New Roman" panose="02020603050405020304" pitchFamily="18" charset="0"/>
                <a:cs typeface="Times New Roman" panose="02020603050405020304" pitchFamily="18" charset="0"/>
              </a:rPr>
              <a:t> care se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transferă</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dreptul</a:t>
            </a:r>
            <a:r>
              <a:rPr lang="en-AU" sz="2300" dirty="0">
                <a:solidFill>
                  <a:schemeClr val="accent1">
                    <a:lumMod val="75000"/>
                  </a:schemeClr>
                </a:solidFill>
                <a:latin typeface="Times New Roman" panose="02020603050405020304" pitchFamily="18" charset="0"/>
                <a:cs typeface="Times New Roman" panose="02020603050405020304" pitchFamily="18" charset="0"/>
              </a:rPr>
              <a:t> de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proprietate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cazul</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clădirilor</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dobândite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cursul</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anului</a:t>
            </a:r>
            <a:r>
              <a:rPr lang="en-AU" sz="2300" dirty="0">
                <a:solidFill>
                  <a:schemeClr val="accent1">
                    <a:lumMod val="75000"/>
                  </a:schemeClr>
                </a:solidFill>
                <a:latin typeface="Times New Roman" panose="02020603050405020304" pitchFamily="18" charset="0"/>
                <a:cs typeface="Times New Roman" panose="02020603050405020304" pitchFamily="18" charset="0"/>
              </a:rPr>
              <a:t> fiscal anterior; </a:t>
            </a:r>
            <a:endParaRPr lang="en-US" sz="2300"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en-AU" sz="2300" dirty="0">
                <a:solidFill>
                  <a:schemeClr val="accent1">
                    <a:lumMod val="75000"/>
                  </a:schemeClr>
                </a:solidFill>
                <a:latin typeface="Times New Roman" panose="02020603050405020304" pitchFamily="18" charset="0"/>
                <a:cs typeface="Times New Roman" panose="02020603050405020304" pitchFamily="18" charset="0"/>
              </a:rPr>
              <a:t>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cazul</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clădirilor</a:t>
            </a:r>
            <a:r>
              <a:rPr lang="en-AU" sz="2300" dirty="0">
                <a:solidFill>
                  <a:schemeClr val="accent1">
                    <a:lumMod val="75000"/>
                  </a:schemeClr>
                </a:solidFill>
                <a:latin typeface="Times New Roman" panose="02020603050405020304" pitchFamily="18" charset="0"/>
                <a:cs typeface="Times New Roman" panose="02020603050405020304" pitchFamily="18" charset="0"/>
              </a:rPr>
              <a:t> care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sunt</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finanţate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baza</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unui</a:t>
            </a:r>
            <a:r>
              <a:rPr lang="en-AU" sz="2300" dirty="0">
                <a:solidFill>
                  <a:schemeClr val="accent1">
                    <a:lumMod val="75000"/>
                  </a:schemeClr>
                </a:solidFill>
                <a:latin typeface="Times New Roman" panose="02020603050405020304" pitchFamily="18" charset="0"/>
                <a:cs typeface="Times New Roman" panose="02020603050405020304" pitchFamily="18" charset="0"/>
              </a:rPr>
              <a:t> contract de leasing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financiar</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valoarea</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rezultată</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dintr</a:t>
            </a:r>
            <a:r>
              <a:rPr lang="en-AU" sz="2300" dirty="0">
                <a:solidFill>
                  <a:schemeClr val="accent1">
                    <a:lumMod val="75000"/>
                  </a:schemeClr>
                </a:solidFill>
                <a:latin typeface="Times New Roman" panose="02020603050405020304" pitchFamily="18" charset="0"/>
                <a:cs typeface="Times New Roman" panose="02020603050405020304" pitchFamily="18" charset="0"/>
              </a:rPr>
              <a:t>-un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raport</a:t>
            </a:r>
            <a:r>
              <a:rPr lang="en-AU" sz="2300" dirty="0">
                <a:solidFill>
                  <a:schemeClr val="accent1">
                    <a:lumMod val="75000"/>
                  </a:schemeClr>
                </a:solidFill>
                <a:latin typeface="Times New Roman" panose="02020603050405020304" pitchFamily="18" charset="0"/>
                <a:cs typeface="Times New Roman" panose="02020603050405020304" pitchFamily="18" charset="0"/>
              </a:rPr>
              <a:t> de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evaluare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întocmit</a:t>
            </a:r>
            <a:r>
              <a:rPr lang="en-AU" sz="2300" dirty="0">
                <a:solidFill>
                  <a:schemeClr val="accent1">
                    <a:lumMod val="75000"/>
                  </a:schemeClr>
                </a:solidFill>
                <a:latin typeface="Times New Roman" panose="02020603050405020304" pitchFamily="18" charset="0"/>
                <a:cs typeface="Times New Roman" panose="02020603050405020304" pitchFamily="18" charset="0"/>
              </a:rPr>
              <a:t> de un evaluator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autorizat</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conformitate</a:t>
            </a:r>
            <a:r>
              <a:rPr lang="en-AU" sz="2300" dirty="0">
                <a:solidFill>
                  <a:schemeClr val="accent1">
                    <a:lumMod val="75000"/>
                  </a:schemeClr>
                </a:solidFill>
                <a:latin typeface="Times New Roman" panose="02020603050405020304" pitchFamily="18" charset="0"/>
                <a:cs typeface="Times New Roman" panose="02020603050405020304" pitchFamily="18" charset="0"/>
              </a:rPr>
              <a:t> cu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standardele</a:t>
            </a:r>
            <a:r>
              <a:rPr lang="en-AU" sz="2300" dirty="0">
                <a:solidFill>
                  <a:schemeClr val="accent1">
                    <a:lumMod val="75000"/>
                  </a:schemeClr>
                </a:solidFill>
                <a:latin typeface="Times New Roman" panose="02020603050405020304" pitchFamily="18" charset="0"/>
                <a:cs typeface="Times New Roman" panose="02020603050405020304" pitchFamily="18" charset="0"/>
              </a:rPr>
              <a:t> de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evaluare</a:t>
            </a:r>
            <a:r>
              <a:rPr lang="en-AU" sz="2300" dirty="0">
                <a:solidFill>
                  <a:schemeClr val="accent1">
                    <a:lumMod val="75000"/>
                  </a:schemeClr>
                </a:solidFill>
                <a:latin typeface="Times New Roman" panose="02020603050405020304" pitchFamily="18" charset="0"/>
                <a:cs typeface="Times New Roman" panose="02020603050405020304" pitchFamily="18" charset="0"/>
              </a:rPr>
              <a:t> a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bunurilor</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aflate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vigoare</a:t>
            </a:r>
            <a:r>
              <a:rPr lang="en-AU" sz="2300" dirty="0">
                <a:solidFill>
                  <a:schemeClr val="accent1">
                    <a:lumMod val="75000"/>
                  </a:schemeClr>
                </a:solidFill>
                <a:latin typeface="Times New Roman" panose="02020603050405020304" pitchFamily="18" charset="0"/>
                <a:cs typeface="Times New Roman" panose="02020603050405020304" pitchFamily="18" charset="0"/>
              </a:rPr>
              <a:t> la data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evaluării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endParaRPr lang="en-US" sz="2300"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en-AU" sz="2300" dirty="0">
                <a:solidFill>
                  <a:schemeClr val="accent1">
                    <a:lumMod val="75000"/>
                  </a:schemeClr>
                </a:solidFill>
                <a:latin typeface="Times New Roman" panose="02020603050405020304" pitchFamily="18" charset="0"/>
                <a:cs typeface="Times New Roman" panose="02020603050405020304" pitchFamily="18" charset="0"/>
              </a:rPr>
              <a:t>f)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cazul</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clădirilor</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pentru</a:t>
            </a:r>
            <a:r>
              <a:rPr lang="en-AU" sz="2300" dirty="0">
                <a:solidFill>
                  <a:schemeClr val="accent1">
                    <a:lumMod val="75000"/>
                  </a:schemeClr>
                </a:solidFill>
                <a:latin typeface="Times New Roman" panose="02020603050405020304" pitchFamily="18" charset="0"/>
                <a:cs typeface="Times New Roman" panose="02020603050405020304" pitchFamily="18" charset="0"/>
              </a:rPr>
              <a:t> care se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datorează</a:t>
            </a:r>
            <a:r>
              <a:rPr lang="en-AU" sz="2300" dirty="0">
                <a:solidFill>
                  <a:schemeClr val="accent1">
                    <a:lumMod val="75000"/>
                  </a:schemeClr>
                </a:solidFill>
                <a:latin typeface="Times New Roman" panose="02020603050405020304" pitchFamily="18" charset="0"/>
                <a:cs typeface="Times New Roman" panose="02020603050405020304" pitchFamily="18" charset="0"/>
              </a:rPr>
              <a:t> taxa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pe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clădiri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valoarea</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înscrisă</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contabilitatea</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proprietarului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clădirii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şi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comunicată</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concesionarului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locatarului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titularului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dreptului</a:t>
            </a:r>
            <a:r>
              <a:rPr lang="en-AU" sz="2300" dirty="0">
                <a:solidFill>
                  <a:schemeClr val="accent1">
                    <a:lumMod val="75000"/>
                  </a:schemeClr>
                </a:solidFill>
                <a:latin typeface="Times New Roman" panose="02020603050405020304" pitchFamily="18" charset="0"/>
                <a:cs typeface="Times New Roman" panose="02020603050405020304" pitchFamily="18" charset="0"/>
              </a:rPr>
              <a:t> de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administrare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sau</a:t>
            </a:r>
            <a:r>
              <a:rPr lang="en-AU" sz="2300" dirty="0">
                <a:solidFill>
                  <a:schemeClr val="accent1">
                    <a:lumMod val="75000"/>
                  </a:schemeClr>
                </a:solidFill>
                <a:latin typeface="Times New Roman" panose="02020603050405020304" pitchFamily="18" charset="0"/>
                <a:cs typeface="Times New Roman" panose="02020603050405020304" pitchFamily="18" charset="0"/>
              </a:rPr>
              <a:t> de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folosinţă</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după</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caz</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endParaRPr lang="en-US" sz="2300" dirty="0">
              <a:solidFill>
                <a:schemeClr val="accent1">
                  <a:lumMod val="75000"/>
                </a:schemeClr>
              </a:solidFill>
              <a:latin typeface="Times New Roman" panose="02020603050405020304" pitchFamily="18" charset="0"/>
              <a:cs typeface="Times New Roman" panose="02020603050405020304" pitchFamily="18" charset="0"/>
            </a:endParaRPr>
          </a:p>
          <a:p>
            <a:r>
              <a:rPr lang="fr-FR" sz="2300"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300" dirty="0">
                <a:solidFill>
                  <a:schemeClr val="accent1">
                    <a:lumMod val="75000"/>
                  </a:schemeClr>
                </a:solidFill>
                <a:latin typeface="Times New Roman" panose="02020603050405020304" pitchFamily="18" charset="0"/>
                <a:cs typeface="Times New Roman" panose="02020603050405020304" pitchFamily="18" charset="0"/>
              </a:rPr>
              <a:t> </a:t>
            </a:r>
            <a:r>
              <a:rPr lang="fr-FR" sz="2300" dirty="0" err="1">
                <a:solidFill>
                  <a:schemeClr val="accent1">
                    <a:lumMod val="75000"/>
                  </a:schemeClr>
                </a:solidFill>
                <a:latin typeface="Times New Roman" panose="02020603050405020304" pitchFamily="18" charset="0"/>
                <a:cs typeface="Times New Roman" panose="02020603050405020304" pitchFamily="18" charset="0"/>
              </a:rPr>
              <a:t>anul</a:t>
            </a:r>
            <a:r>
              <a:rPr lang="fr-FR" sz="2300" dirty="0">
                <a:solidFill>
                  <a:schemeClr val="accent1">
                    <a:lumMod val="75000"/>
                  </a:schemeClr>
                </a:solidFill>
                <a:latin typeface="Times New Roman" panose="02020603050405020304" pitchFamily="18" charset="0"/>
                <a:cs typeface="Times New Roman" panose="02020603050405020304" pitchFamily="18" charset="0"/>
              </a:rPr>
              <a:t> 202</a:t>
            </a:r>
            <a:r>
              <a:rPr lang="ro-RO" sz="2300" dirty="0">
                <a:solidFill>
                  <a:schemeClr val="accent1">
                    <a:lumMod val="75000"/>
                  </a:schemeClr>
                </a:solidFill>
                <a:latin typeface="Times New Roman" panose="02020603050405020304" pitchFamily="18" charset="0"/>
                <a:cs typeface="Times New Roman" panose="02020603050405020304" pitchFamily="18" charset="0"/>
              </a:rPr>
              <a:t>2</a:t>
            </a:r>
            <a:r>
              <a:rPr lang="fr-FR"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cazul</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care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proprietarul</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clădirii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ro-RO" sz="2300" dirty="0">
                <a:solidFill>
                  <a:schemeClr val="accent1">
                    <a:lumMod val="75000"/>
                  </a:schemeClr>
                </a:solidFill>
                <a:latin typeface="Times New Roman" panose="02020603050405020304" pitchFamily="18" charset="0"/>
                <a:cs typeface="Times New Roman" panose="02020603050405020304" pitchFamily="18" charset="0"/>
              </a:rPr>
              <a:t>rezidențiale sau nerezidențiale </a:t>
            </a:r>
            <a:r>
              <a:rPr lang="en-AU" sz="2300" dirty="0">
                <a:solidFill>
                  <a:schemeClr val="accent1">
                    <a:lumMod val="75000"/>
                  </a:schemeClr>
                </a:solidFill>
                <a:latin typeface="Times New Roman" panose="02020603050405020304" pitchFamily="18" charset="0"/>
                <a:cs typeface="Times New Roman" panose="02020603050405020304" pitchFamily="18" charset="0"/>
              </a:rPr>
              <a:t>nu a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actualizat</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valoarea</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impozabilă</a:t>
            </a:r>
            <a:r>
              <a:rPr lang="en-AU" sz="2300" dirty="0">
                <a:solidFill>
                  <a:schemeClr val="accent1">
                    <a:lumMod val="75000"/>
                  </a:schemeClr>
                </a:solidFill>
                <a:latin typeface="Times New Roman" panose="02020603050405020304" pitchFamily="18" charset="0"/>
                <a:cs typeface="Times New Roman" panose="02020603050405020304" pitchFamily="18" charset="0"/>
              </a:rPr>
              <a:t> a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clădirii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ultimii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ro-RO" sz="2300" dirty="0">
                <a:solidFill>
                  <a:schemeClr val="accent1">
                    <a:lumMod val="75000"/>
                  </a:schemeClr>
                </a:solidFill>
                <a:latin typeface="Times New Roman" panose="02020603050405020304" pitchFamily="18" charset="0"/>
                <a:cs typeface="Times New Roman" panose="02020603050405020304" pitchFamily="18" charset="0"/>
              </a:rPr>
              <a:t>5</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ani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anteriori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anului</a:t>
            </a:r>
            <a:r>
              <a:rPr lang="en-AU" sz="2300" dirty="0">
                <a:solidFill>
                  <a:schemeClr val="accent1">
                    <a:lumMod val="75000"/>
                  </a:schemeClr>
                </a:solidFill>
                <a:latin typeface="Times New Roman" panose="02020603050405020304" pitchFamily="18" charset="0"/>
                <a:cs typeface="Times New Roman" panose="02020603050405020304" pitchFamily="18" charset="0"/>
              </a:rPr>
              <a:t> de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referinţă</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cota</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impozitului</a:t>
            </a:r>
            <a:r>
              <a:rPr lang="en-AU" sz="2300" dirty="0">
                <a:solidFill>
                  <a:schemeClr val="accent1">
                    <a:lumMod val="75000"/>
                  </a:schemeClr>
                </a:solidFill>
                <a:latin typeface="Times New Roman" panose="02020603050405020304" pitchFamily="18" charset="0"/>
                <a:cs typeface="Times New Roman" panose="02020603050405020304" pitchFamily="18" charset="0"/>
              </a:rPr>
              <a:t>/</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taxei</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pe</a:t>
            </a:r>
            <a:r>
              <a:rPr lang="en-AU" sz="2300" dirty="0">
                <a:solidFill>
                  <a:schemeClr val="accent1">
                    <a:lumMod val="75000"/>
                  </a:schemeClr>
                </a:solidFill>
                <a:latin typeface="Times New Roman" panose="02020603050405020304" pitchFamily="18" charset="0"/>
                <a:cs typeface="Times New Roman" panose="02020603050405020304" pitchFamily="18" charset="0"/>
              </a:rPr>
              <a:t> </a:t>
            </a:r>
            <a:r>
              <a:rPr lang="en-AU" sz="2300" dirty="0" err="1">
                <a:solidFill>
                  <a:schemeClr val="accent1">
                    <a:lumMod val="75000"/>
                  </a:schemeClr>
                </a:solidFill>
                <a:latin typeface="Times New Roman" panose="02020603050405020304" pitchFamily="18" charset="0"/>
                <a:cs typeface="Times New Roman" panose="02020603050405020304" pitchFamily="18" charset="0"/>
              </a:rPr>
              <a:t>clădiri</a:t>
            </a:r>
            <a:r>
              <a:rPr lang="fr-FR" sz="2300" dirty="0">
                <a:solidFill>
                  <a:schemeClr val="accent1">
                    <a:lumMod val="75000"/>
                  </a:schemeClr>
                </a:solidFill>
                <a:latin typeface="Times New Roman" panose="02020603050405020304" pitchFamily="18" charset="0"/>
                <a:cs typeface="Times New Roman" panose="02020603050405020304" pitchFamily="18" charset="0"/>
              </a:rPr>
              <a:t>, </a:t>
            </a:r>
            <a:r>
              <a:rPr lang="fr-FR" sz="2300" dirty="0" err="1">
                <a:solidFill>
                  <a:schemeClr val="accent1">
                    <a:lumMod val="75000"/>
                  </a:schemeClr>
                </a:solidFill>
                <a:latin typeface="Times New Roman" panose="02020603050405020304" pitchFamily="18" charset="0"/>
                <a:cs typeface="Times New Roman" panose="02020603050405020304" pitchFamily="18" charset="0"/>
              </a:rPr>
              <a:t>prin</a:t>
            </a:r>
            <a:r>
              <a:rPr lang="fr-FR" sz="2300" dirty="0">
                <a:solidFill>
                  <a:schemeClr val="accent1">
                    <a:lumMod val="75000"/>
                  </a:schemeClr>
                </a:solidFill>
                <a:latin typeface="Times New Roman" panose="02020603050405020304" pitchFamily="18" charset="0"/>
                <a:cs typeface="Times New Roman" panose="02020603050405020304" pitchFamily="18" charset="0"/>
              </a:rPr>
              <a:t> HCL </a:t>
            </a:r>
            <a:r>
              <a:rPr lang="ro-RO" sz="2300" dirty="0">
                <a:solidFill>
                  <a:schemeClr val="accent1">
                    <a:lumMod val="75000"/>
                  </a:schemeClr>
                </a:solidFill>
                <a:latin typeface="Times New Roman" panose="02020603050405020304" pitchFamily="18" charset="0"/>
                <a:cs typeface="Times New Roman" panose="02020603050405020304" pitchFamily="18" charset="0"/>
              </a:rPr>
              <a:t>494/2021</a:t>
            </a:r>
            <a:r>
              <a:rPr lang="fr-FR" sz="2300" dirty="0">
                <a:solidFill>
                  <a:schemeClr val="accent1">
                    <a:lumMod val="75000"/>
                  </a:schemeClr>
                </a:solidFill>
                <a:latin typeface="Times New Roman" panose="02020603050405020304" pitchFamily="18" charset="0"/>
                <a:cs typeface="Times New Roman" panose="02020603050405020304" pitchFamily="18" charset="0"/>
              </a:rPr>
              <a:t> a </a:t>
            </a:r>
            <a:r>
              <a:rPr lang="fr-FR" sz="2300" dirty="0" err="1">
                <a:solidFill>
                  <a:schemeClr val="accent1">
                    <a:lumMod val="75000"/>
                  </a:schemeClr>
                </a:solidFill>
                <a:latin typeface="Times New Roman" panose="02020603050405020304" pitchFamily="18" charset="0"/>
                <a:cs typeface="Times New Roman" panose="02020603050405020304" pitchFamily="18" charset="0"/>
              </a:rPr>
              <a:t>fost</a:t>
            </a:r>
            <a:r>
              <a:rPr lang="fr-FR" sz="2300" dirty="0">
                <a:solidFill>
                  <a:schemeClr val="accent1">
                    <a:lumMod val="75000"/>
                  </a:schemeClr>
                </a:solidFill>
                <a:latin typeface="Times New Roman" panose="02020603050405020304" pitchFamily="18" charset="0"/>
                <a:cs typeface="Times New Roman" panose="02020603050405020304" pitchFamily="18" charset="0"/>
              </a:rPr>
              <a:t> </a:t>
            </a:r>
            <a:r>
              <a:rPr lang="fr-FR" sz="2300" dirty="0" err="1">
                <a:solidFill>
                  <a:schemeClr val="accent1">
                    <a:lumMod val="75000"/>
                  </a:schemeClr>
                </a:solidFill>
                <a:latin typeface="Times New Roman" panose="02020603050405020304" pitchFamily="18" charset="0"/>
                <a:cs typeface="Times New Roman" panose="02020603050405020304" pitchFamily="18" charset="0"/>
              </a:rPr>
              <a:t>stabilită</a:t>
            </a:r>
            <a:r>
              <a:rPr lang="fr-FR" sz="2300" dirty="0">
                <a:solidFill>
                  <a:schemeClr val="accent1">
                    <a:lumMod val="75000"/>
                  </a:schemeClr>
                </a:solidFill>
                <a:latin typeface="Times New Roman" panose="02020603050405020304" pitchFamily="18" charset="0"/>
                <a:cs typeface="Times New Roman" panose="02020603050405020304" pitchFamily="18" charset="0"/>
              </a:rPr>
              <a:t> cota de 7,5% (la cota de 5% a </a:t>
            </a:r>
            <a:r>
              <a:rPr lang="fr-FR" sz="2300" dirty="0" err="1">
                <a:solidFill>
                  <a:schemeClr val="accent1">
                    <a:lumMod val="75000"/>
                  </a:schemeClr>
                </a:solidFill>
                <a:latin typeface="Times New Roman" panose="02020603050405020304" pitchFamily="18" charset="0"/>
                <a:cs typeface="Times New Roman" panose="02020603050405020304" pitchFamily="18" charset="0"/>
              </a:rPr>
              <a:t>fost</a:t>
            </a:r>
            <a:r>
              <a:rPr lang="fr-FR" sz="2300" dirty="0">
                <a:solidFill>
                  <a:schemeClr val="accent1">
                    <a:lumMod val="75000"/>
                  </a:schemeClr>
                </a:solidFill>
                <a:latin typeface="Times New Roman" panose="02020603050405020304" pitchFamily="18" charset="0"/>
                <a:cs typeface="Times New Roman" panose="02020603050405020304" pitchFamily="18" charset="0"/>
              </a:rPr>
              <a:t> </a:t>
            </a:r>
            <a:r>
              <a:rPr lang="fr-FR" sz="2300" dirty="0" err="1">
                <a:solidFill>
                  <a:schemeClr val="accent1">
                    <a:lumMod val="75000"/>
                  </a:schemeClr>
                </a:solidFill>
                <a:latin typeface="Times New Roman" panose="02020603050405020304" pitchFamily="18" charset="0"/>
                <a:cs typeface="Times New Roman" panose="02020603050405020304" pitchFamily="18" charset="0"/>
              </a:rPr>
              <a:t>aplicată</a:t>
            </a:r>
            <a:r>
              <a:rPr lang="fr-FR" sz="2300" dirty="0">
                <a:solidFill>
                  <a:schemeClr val="accent1">
                    <a:lumMod val="75000"/>
                  </a:schemeClr>
                </a:solidFill>
                <a:latin typeface="Times New Roman" panose="02020603050405020304" pitchFamily="18" charset="0"/>
                <a:cs typeface="Times New Roman" panose="02020603050405020304" pitchFamily="18" charset="0"/>
              </a:rPr>
              <a:t> cota </a:t>
            </a:r>
            <a:r>
              <a:rPr lang="fr-FR" sz="2300" dirty="0" err="1">
                <a:solidFill>
                  <a:schemeClr val="accent1">
                    <a:lumMod val="75000"/>
                  </a:schemeClr>
                </a:solidFill>
                <a:latin typeface="Times New Roman" panose="02020603050405020304" pitchFamily="18" charset="0"/>
                <a:cs typeface="Times New Roman" panose="02020603050405020304" pitchFamily="18" charset="0"/>
              </a:rPr>
              <a:t>adițională</a:t>
            </a:r>
            <a:r>
              <a:rPr lang="fr-FR" sz="2300" dirty="0">
                <a:solidFill>
                  <a:schemeClr val="accent1">
                    <a:lumMod val="75000"/>
                  </a:schemeClr>
                </a:solidFill>
                <a:latin typeface="Times New Roman" panose="02020603050405020304" pitchFamily="18" charset="0"/>
                <a:cs typeface="Times New Roman" panose="02020603050405020304" pitchFamily="18" charset="0"/>
              </a:rPr>
              <a:t> de 50%).</a:t>
            </a:r>
            <a:endParaRPr lang="en-US" sz="2300" dirty="0">
              <a:solidFill>
                <a:schemeClr val="accent1">
                  <a:lumMod val="75000"/>
                </a:schemeClr>
              </a:solidFill>
              <a:latin typeface="Times New Roman" panose="02020603050405020304" pitchFamily="18" charset="0"/>
              <a:cs typeface="Times New Roman" panose="02020603050405020304" pitchFamily="18" charset="0"/>
            </a:endParaRPr>
          </a:p>
          <a:p>
            <a:r>
              <a:rPr lang="es-ES" sz="2300" b="1" u="sng" dirty="0" err="1">
                <a:solidFill>
                  <a:schemeClr val="accent1">
                    <a:lumMod val="75000"/>
                  </a:schemeClr>
                </a:solidFill>
                <a:latin typeface="Times New Roman" panose="02020603050405020304" pitchFamily="18" charset="0"/>
                <a:cs typeface="Times New Roman" panose="02020603050405020304" pitchFamily="18" charset="0"/>
              </a:rPr>
              <a:t>Pentru</a:t>
            </a:r>
            <a:r>
              <a:rPr lang="es-ES" sz="2300" b="1" u="sng" dirty="0">
                <a:solidFill>
                  <a:schemeClr val="accent1">
                    <a:lumMod val="75000"/>
                  </a:schemeClr>
                </a:solidFill>
                <a:latin typeface="Times New Roman" panose="02020603050405020304" pitchFamily="18" charset="0"/>
                <a:cs typeface="Times New Roman" panose="02020603050405020304" pitchFamily="18" charset="0"/>
              </a:rPr>
              <a:t> </a:t>
            </a:r>
            <a:r>
              <a:rPr lang="es-ES" sz="2300" b="1" u="sng" dirty="0" err="1">
                <a:solidFill>
                  <a:schemeClr val="accent1">
                    <a:lumMod val="75000"/>
                  </a:schemeClr>
                </a:solidFill>
                <a:latin typeface="Times New Roman" panose="02020603050405020304" pitchFamily="18" charset="0"/>
                <a:cs typeface="Times New Roman" panose="02020603050405020304" pitchFamily="18" charset="0"/>
              </a:rPr>
              <a:t>anul</a:t>
            </a:r>
            <a:r>
              <a:rPr lang="es-ES" sz="2300" b="1" u="sng" dirty="0">
                <a:solidFill>
                  <a:schemeClr val="accent1">
                    <a:lumMod val="75000"/>
                  </a:schemeClr>
                </a:solidFill>
                <a:latin typeface="Times New Roman" panose="02020603050405020304" pitchFamily="18" charset="0"/>
                <a:cs typeface="Times New Roman" panose="02020603050405020304" pitchFamily="18" charset="0"/>
              </a:rPr>
              <a:t> 202</a:t>
            </a:r>
            <a:r>
              <a:rPr lang="ro-RO" sz="2300" b="1" u="sng" dirty="0">
                <a:solidFill>
                  <a:schemeClr val="accent1">
                    <a:lumMod val="75000"/>
                  </a:schemeClr>
                </a:solidFill>
                <a:latin typeface="Times New Roman" panose="02020603050405020304" pitchFamily="18" charset="0"/>
                <a:cs typeface="Times New Roman" panose="02020603050405020304" pitchFamily="18" charset="0"/>
              </a:rPr>
              <a:t>3</a:t>
            </a:r>
            <a:r>
              <a:rPr lang="es-ES" sz="2300" b="1" u="sng" dirty="0">
                <a:solidFill>
                  <a:schemeClr val="accent1">
                    <a:lumMod val="75000"/>
                  </a:schemeClr>
                </a:solidFill>
                <a:latin typeface="Times New Roman" panose="02020603050405020304" pitchFamily="18" charset="0"/>
                <a:cs typeface="Times New Roman" panose="02020603050405020304" pitchFamily="18" charset="0"/>
              </a:rPr>
              <a:t>, </a:t>
            </a:r>
            <a:r>
              <a:rPr lang="es-ES" sz="2300" b="1" u="sng" dirty="0" err="1">
                <a:solidFill>
                  <a:schemeClr val="accent1">
                    <a:lumMod val="75000"/>
                  </a:schemeClr>
                </a:solidFill>
                <a:latin typeface="Times New Roman" panose="02020603050405020304" pitchFamily="18" charset="0"/>
                <a:cs typeface="Times New Roman" panose="02020603050405020304" pitchFamily="18" charset="0"/>
              </a:rPr>
              <a:t>propunerea</a:t>
            </a:r>
            <a:r>
              <a:rPr lang="es-ES" sz="2300" b="1" u="sng" dirty="0">
                <a:solidFill>
                  <a:schemeClr val="accent1">
                    <a:lumMod val="75000"/>
                  </a:schemeClr>
                </a:solidFill>
                <a:latin typeface="Times New Roman" panose="02020603050405020304" pitchFamily="18" charset="0"/>
                <a:cs typeface="Times New Roman" panose="02020603050405020304" pitchFamily="18" charset="0"/>
              </a:rPr>
              <a:t> este de </a:t>
            </a:r>
            <a:r>
              <a:rPr lang="en-US" sz="2300" b="1" u="sng" dirty="0" err="1">
                <a:solidFill>
                  <a:schemeClr val="accent1">
                    <a:lumMod val="75000"/>
                  </a:schemeClr>
                </a:solidFill>
                <a:latin typeface="Times New Roman" panose="02020603050405020304" pitchFamily="18" charset="0"/>
                <a:cs typeface="Times New Roman" panose="02020603050405020304" pitchFamily="18" charset="0"/>
              </a:rPr>
              <a:t>menținere</a:t>
            </a:r>
            <a:r>
              <a:rPr lang="en-US" sz="2300" b="1" u="sng" dirty="0">
                <a:solidFill>
                  <a:schemeClr val="accent1">
                    <a:lumMod val="75000"/>
                  </a:schemeClr>
                </a:solidFill>
                <a:latin typeface="Times New Roman" panose="02020603050405020304" pitchFamily="18" charset="0"/>
                <a:cs typeface="Times New Roman" panose="02020603050405020304" pitchFamily="18" charset="0"/>
              </a:rPr>
              <a:t> la </a:t>
            </a:r>
            <a:r>
              <a:rPr lang="en-US" sz="2300" b="1" u="sng" dirty="0" err="1">
                <a:solidFill>
                  <a:schemeClr val="accent1">
                    <a:lumMod val="75000"/>
                  </a:schemeClr>
                </a:solidFill>
                <a:latin typeface="Times New Roman" panose="02020603050405020304" pitchFamily="18" charset="0"/>
                <a:cs typeface="Times New Roman" panose="02020603050405020304" pitchFamily="18" charset="0"/>
              </a:rPr>
              <a:t>nivelul</a:t>
            </a:r>
            <a:r>
              <a:rPr lang="en-US" sz="2300" b="1" u="sng" dirty="0">
                <a:solidFill>
                  <a:schemeClr val="accent1">
                    <a:lumMod val="75000"/>
                  </a:schemeClr>
                </a:solidFill>
                <a:latin typeface="Times New Roman" panose="02020603050405020304" pitchFamily="18" charset="0"/>
                <a:cs typeface="Times New Roman" panose="02020603050405020304" pitchFamily="18" charset="0"/>
              </a:rPr>
              <a:t> </a:t>
            </a:r>
            <a:r>
              <a:rPr lang="en-US" sz="2300" b="1" u="sng" dirty="0" err="1">
                <a:solidFill>
                  <a:schemeClr val="accent1">
                    <a:lumMod val="75000"/>
                  </a:schemeClr>
                </a:solidFill>
                <a:latin typeface="Times New Roman" panose="02020603050405020304" pitchFamily="18" charset="0"/>
                <a:cs typeface="Times New Roman" panose="02020603050405020304" pitchFamily="18" charset="0"/>
              </a:rPr>
              <a:t>anului</a:t>
            </a:r>
            <a:r>
              <a:rPr lang="en-US" sz="2300" b="1" u="sng" dirty="0">
                <a:solidFill>
                  <a:schemeClr val="accent1">
                    <a:lumMod val="75000"/>
                  </a:schemeClr>
                </a:solidFill>
                <a:latin typeface="Times New Roman" panose="02020603050405020304" pitchFamily="18" charset="0"/>
                <a:cs typeface="Times New Roman" panose="02020603050405020304" pitchFamily="18" charset="0"/>
              </a:rPr>
              <a:t> 202</a:t>
            </a:r>
            <a:r>
              <a:rPr lang="ro-RO" sz="2300" b="1" u="sng" dirty="0">
                <a:solidFill>
                  <a:schemeClr val="accent1">
                    <a:lumMod val="75000"/>
                  </a:schemeClr>
                </a:solidFill>
                <a:latin typeface="Times New Roman" panose="02020603050405020304" pitchFamily="18" charset="0"/>
                <a:cs typeface="Times New Roman" panose="02020603050405020304" pitchFamily="18" charset="0"/>
              </a:rPr>
              <a:t>2</a:t>
            </a:r>
            <a:r>
              <a:rPr lang="en-US" sz="2300" u="sng" dirty="0">
                <a:solidFill>
                  <a:schemeClr val="accent1">
                    <a:lumMod val="75000"/>
                  </a:schemeClr>
                </a:solidFill>
                <a:latin typeface="Times New Roman" panose="02020603050405020304" pitchFamily="18" charset="0"/>
                <a:cs typeface="Times New Roman" panose="02020603050405020304" pitchFamily="18" charset="0"/>
              </a:rPr>
              <a:t> </a:t>
            </a:r>
            <a:r>
              <a:rPr lang="en-US" sz="2300" b="1" u="sng" dirty="0">
                <a:solidFill>
                  <a:schemeClr val="accent1">
                    <a:lumMod val="75000"/>
                  </a:schemeClr>
                </a:solidFill>
                <a:latin typeface="Times New Roman" panose="02020603050405020304" pitchFamily="18" charset="0"/>
                <a:cs typeface="Times New Roman" panose="02020603050405020304" pitchFamily="18" charset="0"/>
              </a:rPr>
              <a:t>a </a:t>
            </a:r>
            <a:r>
              <a:rPr lang="en-US" sz="2300" b="1" u="sng" dirty="0" err="1">
                <a:solidFill>
                  <a:schemeClr val="accent1">
                    <a:lumMod val="75000"/>
                  </a:schemeClr>
                </a:solidFill>
                <a:latin typeface="Times New Roman" panose="02020603050405020304" pitchFamily="18" charset="0"/>
                <a:cs typeface="Times New Roman" panose="02020603050405020304" pitchFamily="18" charset="0"/>
              </a:rPr>
              <a:t>cotei</a:t>
            </a:r>
            <a:r>
              <a:rPr lang="en-US" sz="2300" b="1" u="sng" dirty="0">
                <a:solidFill>
                  <a:schemeClr val="accent1">
                    <a:lumMod val="75000"/>
                  </a:schemeClr>
                </a:solidFill>
                <a:latin typeface="Times New Roman" panose="02020603050405020304" pitchFamily="18" charset="0"/>
                <a:cs typeface="Times New Roman" panose="02020603050405020304" pitchFamily="18" charset="0"/>
              </a:rPr>
              <a:t> de 7,5% </a:t>
            </a:r>
            <a:r>
              <a:rPr lang="en-US" sz="2300" dirty="0">
                <a:solidFill>
                  <a:schemeClr val="accent1">
                    <a:lumMod val="75000"/>
                  </a:schemeClr>
                </a:solidFill>
                <a:latin typeface="Times New Roman" panose="02020603050405020304" pitchFamily="18" charset="0"/>
                <a:cs typeface="Times New Roman" panose="02020603050405020304" pitchFamily="18" charset="0"/>
              </a:rPr>
              <a:t>.</a:t>
            </a:r>
          </a:p>
          <a:p>
            <a:pPr algn="just">
              <a:spcBef>
                <a:spcPts val="0"/>
              </a:spcBef>
              <a:spcAft>
                <a:spcPts val="0"/>
              </a:spcAft>
            </a:pPr>
            <a:r>
              <a:rPr lang="fr-FR" sz="2000" b="1" dirty="0" err="1">
                <a:solidFill>
                  <a:schemeClr val="accent1">
                    <a:lumMod val="75000"/>
                  </a:schemeClr>
                </a:solidFill>
                <a:latin typeface="Times New Roman" panose="02020603050405020304" pitchFamily="18" charset="0"/>
                <a:cs typeface="Times New Roman" panose="02020603050405020304" pitchFamily="18" charset="0"/>
              </a:rPr>
              <a:t>Exemplu</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ro-RO"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2000" dirty="0">
                <a:solidFill>
                  <a:schemeClr val="accent1">
                    <a:lumMod val="75000"/>
                  </a:schemeClr>
                </a:solidFill>
                <a:latin typeface="Times New Roman" panose="02020603050405020304" pitchFamily="18" charset="0"/>
                <a:cs typeface="Times New Roman" panose="02020603050405020304" pitchFamily="18" charset="0"/>
              </a:rPr>
              <a:t> o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clădire</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nerezidențială</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deținută</a:t>
            </a:r>
            <a:r>
              <a:rPr lang="fr-FR" sz="2000" dirty="0">
                <a:solidFill>
                  <a:schemeClr val="accent1">
                    <a:lumMod val="75000"/>
                  </a:schemeClr>
                </a:solidFill>
                <a:latin typeface="Times New Roman" panose="02020603050405020304" pitchFamily="18" charset="0"/>
                <a:cs typeface="Times New Roman" panose="02020603050405020304" pitchFamily="18" charset="0"/>
              </a:rPr>
              <a:t> de o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persoană</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juridică</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cu</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valoare</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impozabilă</a:t>
            </a:r>
            <a:r>
              <a:rPr lang="fr-FR" sz="2000" dirty="0">
                <a:solidFill>
                  <a:schemeClr val="accent1">
                    <a:lumMod val="75000"/>
                  </a:schemeClr>
                </a:solidFill>
                <a:latin typeface="Times New Roman" panose="02020603050405020304" pitchFamily="18" charset="0"/>
                <a:cs typeface="Times New Roman" panose="02020603050405020304" pitchFamily="18" charset="0"/>
              </a:rPr>
              <a:t> ce nu a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fost</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reevaluată</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în</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ultimii</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ro-RO" sz="2000" dirty="0">
                <a:solidFill>
                  <a:schemeClr val="accent1">
                    <a:lumMod val="75000"/>
                  </a:schemeClr>
                </a:solidFill>
                <a:latin typeface="Times New Roman" panose="02020603050405020304" pitchFamily="18" charset="0"/>
                <a:cs typeface="Times New Roman" panose="02020603050405020304" pitchFamily="18" charset="0"/>
              </a:rPr>
              <a:t>5</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ani</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în</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sumă</a:t>
            </a:r>
            <a:r>
              <a:rPr lang="fr-FR" sz="2000" dirty="0">
                <a:solidFill>
                  <a:schemeClr val="accent1">
                    <a:lumMod val="75000"/>
                  </a:schemeClr>
                </a:solidFill>
                <a:latin typeface="Times New Roman" panose="02020603050405020304" pitchFamily="18" charset="0"/>
                <a:cs typeface="Times New Roman" panose="02020603050405020304" pitchFamily="18" charset="0"/>
              </a:rPr>
              <a:t> de 100.000 lei.</a:t>
            </a: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fr-FR" sz="2000" b="1" dirty="0" err="1">
                <a:solidFill>
                  <a:schemeClr val="accent1">
                    <a:lumMod val="75000"/>
                  </a:schemeClr>
                </a:solidFill>
                <a:latin typeface="Times New Roman" panose="02020603050405020304" pitchFamily="18" charset="0"/>
                <a:cs typeface="Times New Roman" panose="02020603050405020304" pitchFamily="18" charset="0"/>
              </a:rPr>
              <a:t>Impozitul</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pe</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clădire</a:t>
            </a:r>
            <a:r>
              <a:rPr lang="fr-FR" sz="2000" b="1" dirty="0">
                <a:solidFill>
                  <a:schemeClr val="accent1">
                    <a:lumMod val="75000"/>
                  </a:schemeClr>
                </a:solidFill>
                <a:latin typeface="Times New Roman" panose="02020603050405020304" pitchFamily="18" charset="0"/>
                <a:cs typeface="Times New Roman" panose="02020603050405020304" pitchFamily="18" charset="0"/>
              </a:rPr>
              <a:t> </a:t>
            </a:r>
            <a:r>
              <a:rPr lang="fr-FR" sz="2000" b="1" dirty="0" err="1">
                <a:solidFill>
                  <a:schemeClr val="accent1">
                    <a:lumMod val="75000"/>
                  </a:schemeClr>
                </a:solidFill>
                <a:latin typeface="Times New Roman" panose="02020603050405020304" pitchFamily="18" charset="0"/>
                <a:cs typeface="Times New Roman" panose="02020603050405020304" pitchFamily="18" charset="0"/>
              </a:rPr>
              <a:t>datorat</a:t>
            </a:r>
            <a:r>
              <a:rPr lang="fr-FR" sz="2000" b="1" dirty="0">
                <a:solidFill>
                  <a:schemeClr val="accent1">
                    <a:lumMod val="75000"/>
                  </a:schemeClr>
                </a:solidFill>
                <a:latin typeface="Times New Roman" panose="02020603050405020304" pitchFamily="18" charset="0"/>
                <a:cs typeface="Times New Roman" panose="02020603050405020304" pitchFamily="18" charset="0"/>
              </a:rPr>
              <a:t> = 100.000 lei </a:t>
            </a:r>
            <a:r>
              <a:rPr lang="fr-FR" sz="2000" dirty="0">
                <a:solidFill>
                  <a:schemeClr val="accent1">
                    <a:lumMod val="75000"/>
                  </a:schemeClr>
                </a:solidFill>
                <a:latin typeface="Times New Roman" panose="02020603050405020304" pitchFamily="18" charset="0"/>
                <a:cs typeface="Times New Roman" panose="02020603050405020304" pitchFamily="18" charset="0"/>
              </a:rPr>
              <a:t>(</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valoarea</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impozabilă</a:t>
            </a:r>
            <a:r>
              <a:rPr lang="fr-FR" sz="2000" dirty="0">
                <a:solidFill>
                  <a:schemeClr val="accent1">
                    <a:lumMod val="75000"/>
                  </a:schemeClr>
                </a:solidFill>
                <a:latin typeface="Times New Roman" panose="02020603050405020304" pitchFamily="18" charset="0"/>
                <a:cs typeface="Times New Roman" panose="02020603050405020304" pitchFamily="18" charset="0"/>
              </a:rPr>
              <a:t>)</a:t>
            </a:r>
            <a:r>
              <a:rPr lang="fr-FR" sz="2000" b="1" dirty="0">
                <a:solidFill>
                  <a:schemeClr val="accent1">
                    <a:lumMod val="75000"/>
                  </a:schemeClr>
                </a:solidFill>
                <a:latin typeface="Times New Roman" panose="02020603050405020304" pitchFamily="18" charset="0"/>
                <a:cs typeface="Times New Roman" panose="02020603050405020304" pitchFamily="18" charset="0"/>
              </a:rPr>
              <a:t> *7, 5% </a:t>
            </a:r>
            <a:r>
              <a:rPr lang="fr-FR" sz="2000" dirty="0">
                <a:solidFill>
                  <a:schemeClr val="accent1">
                    <a:lumMod val="75000"/>
                  </a:schemeClr>
                </a:solidFill>
                <a:latin typeface="Times New Roman" panose="02020603050405020304" pitchFamily="18" charset="0"/>
                <a:cs typeface="Times New Roman" panose="02020603050405020304" pitchFamily="18" charset="0"/>
              </a:rPr>
              <a:t>(</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în</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conformitate</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cu</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prevederile</a:t>
            </a:r>
            <a:r>
              <a:rPr lang="fr-FR" sz="2000" dirty="0">
                <a:solidFill>
                  <a:schemeClr val="accent1">
                    <a:lumMod val="75000"/>
                  </a:schemeClr>
                </a:solidFill>
                <a:latin typeface="Times New Roman" panose="02020603050405020304" pitchFamily="18" charset="0"/>
                <a:cs typeface="Times New Roman" panose="02020603050405020304" pitchFamily="18" charset="0"/>
              </a:rPr>
              <a:t> art.489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alin</a:t>
            </a:r>
            <a:r>
              <a:rPr lang="fr-FR" sz="2000" dirty="0">
                <a:solidFill>
                  <a:schemeClr val="accent1">
                    <a:lumMod val="75000"/>
                  </a:schemeClr>
                </a:solidFill>
                <a:latin typeface="Times New Roman" panose="02020603050405020304" pitchFamily="18" charset="0"/>
                <a:cs typeface="Times New Roman" panose="02020603050405020304" pitchFamily="18" charset="0"/>
              </a:rPr>
              <a:t>.(2)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din</a:t>
            </a:r>
            <a:r>
              <a:rPr lang="fr-FR" sz="2000" dirty="0">
                <a:solidFill>
                  <a:schemeClr val="accent1">
                    <a:lumMod val="75000"/>
                  </a:schemeClr>
                </a:solidFill>
                <a:latin typeface="Times New Roman" panose="02020603050405020304" pitchFamily="18" charset="0"/>
                <a:cs typeface="Times New Roman" panose="02020603050405020304" pitchFamily="18" charset="0"/>
              </a:rPr>
              <a:t>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Codul</a:t>
            </a:r>
            <a:r>
              <a:rPr lang="fr-FR" sz="2000" dirty="0">
                <a:solidFill>
                  <a:schemeClr val="accent1">
                    <a:lumMod val="75000"/>
                  </a:schemeClr>
                </a:solidFill>
                <a:latin typeface="Times New Roman" panose="02020603050405020304" pitchFamily="18" charset="0"/>
                <a:cs typeface="Times New Roman" panose="02020603050405020304" pitchFamily="18" charset="0"/>
              </a:rPr>
              <a:t> fiscal</a:t>
            </a:r>
            <a:r>
              <a:rPr lang="ro-RO" sz="2000" dirty="0">
                <a:solidFill>
                  <a:schemeClr val="accent1">
                    <a:lumMod val="75000"/>
                  </a:schemeClr>
                </a:solidFill>
                <a:latin typeface="Times New Roman" panose="02020603050405020304" pitchFamily="18" charset="0"/>
                <a:cs typeface="Times New Roman" panose="02020603050405020304" pitchFamily="18" charset="0"/>
              </a:rPr>
              <a:t>, la cota de 5%</a:t>
            </a:r>
            <a:r>
              <a:rPr lang="fr-FR" sz="2000" dirty="0">
                <a:solidFill>
                  <a:schemeClr val="accent1">
                    <a:lumMod val="75000"/>
                  </a:schemeClr>
                </a:solidFill>
                <a:latin typeface="Times New Roman" panose="02020603050405020304" pitchFamily="18" charset="0"/>
                <a:cs typeface="Times New Roman" panose="02020603050405020304" pitchFamily="18" charset="0"/>
              </a:rPr>
              <a:t> s-a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aplicat</a:t>
            </a:r>
            <a:r>
              <a:rPr lang="fr-FR" sz="2000" dirty="0">
                <a:solidFill>
                  <a:schemeClr val="accent1">
                    <a:lumMod val="75000"/>
                  </a:schemeClr>
                </a:solidFill>
                <a:latin typeface="Times New Roman" panose="02020603050405020304" pitchFamily="18" charset="0"/>
                <a:cs typeface="Times New Roman" panose="02020603050405020304" pitchFamily="18" charset="0"/>
              </a:rPr>
              <a:t> cota </a:t>
            </a:r>
            <a:r>
              <a:rPr lang="fr-FR" sz="2000" dirty="0" err="1">
                <a:solidFill>
                  <a:schemeClr val="accent1">
                    <a:lumMod val="75000"/>
                  </a:schemeClr>
                </a:solidFill>
                <a:latin typeface="Times New Roman" panose="02020603050405020304" pitchFamily="18" charset="0"/>
                <a:cs typeface="Times New Roman" panose="02020603050405020304" pitchFamily="18" charset="0"/>
              </a:rPr>
              <a:t>adiţională</a:t>
            </a:r>
            <a:r>
              <a:rPr lang="fr-FR" sz="2000" dirty="0">
                <a:solidFill>
                  <a:schemeClr val="accent1">
                    <a:lumMod val="75000"/>
                  </a:schemeClr>
                </a:solidFill>
                <a:latin typeface="Times New Roman" panose="02020603050405020304" pitchFamily="18" charset="0"/>
                <a:cs typeface="Times New Roman" panose="02020603050405020304" pitchFamily="18" charset="0"/>
              </a:rPr>
              <a:t> de 50%)</a:t>
            </a:r>
            <a:r>
              <a:rPr lang="fr-FR" sz="2000" b="1" dirty="0">
                <a:solidFill>
                  <a:schemeClr val="accent1">
                    <a:lumMod val="75000"/>
                  </a:schemeClr>
                </a:solidFill>
                <a:latin typeface="Times New Roman" panose="02020603050405020304" pitchFamily="18" charset="0"/>
                <a:cs typeface="Times New Roman" panose="02020603050405020304" pitchFamily="18" charset="0"/>
              </a:rPr>
              <a:t>=7500 lei.</a:t>
            </a:r>
            <a:endParaRPr lang="ro-RO" sz="2000" b="1"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endParaRPr lang="ro-RO" sz="2000" b="1"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endParaRPr lang="ro-RO" sz="2000" b="1" dirty="0">
              <a:solidFill>
                <a:schemeClr val="accent1">
                  <a:lumMod val="75000"/>
                </a:schemeClr>
              </a:solidFill>
              <a:latin typeface="Times New Roman" panose="02020603050405020304" pitchFamily="18" charset="0"/>
              <a:cs typeface="Times New Roman" panose="02020603050405020304" pitchFamily="18" charset="0"/>
            </a:endParaRPr>
          </a:p>
          <a:p>
            <a:pPr algn="just"/>
            <a:r>
              <a:rPr lang="ro-RO" sz="2200" b="1" dirty="0">
                <a:solidFill>
                  <a:schemeClr val="accent1">
                    <a:lumMod val="75000"/>
                  </a:schemeClr>
                </a:solidFill>
                <a:latin typeface="Times New Roman" panose="02020603050405020304" pitchFamily="18" charset="0"/>
                <a:cs typeface="Times New Roman" panose="02020603050405020304" pitchFamily="18" charset="0"/>
              </a:rPr>
              <a:t>3</a:t>
            </a:r>
            <a:r>
              <a:rPr lang="ro-RO" sz="2200" b="1" u="sng" dirty="0">
                <a:solidFill>
                  <a:schemeClr val="accent1">
                    <a:lumMod val="75000"/>
                  </a:schemeClr>
                </a:solidFill>
                <a:latin typeface="Times New Roman" panose="02020603050405020304" pitchFamily="18" charset="0"/>
                <a:cs typeface="Times New Roman" panose="02020603050405020304" pitchFamily="18" charset="0"/>
              </a:rPr>
              <a:t>. Impozitul datorat pentru clădirile mixte </a:t>
            </a:r>
          </a:p>
          <a:p>
            <a:pPr marL="0" indent="0">
              <a:buNone/>
            </a:pPr>
            <a:r>
              <a:rPr lang="en-US" sz="22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cazul</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clădirilor</a:t>
            </a:r>
            <a:r>
              <a:rPr lang="en-US" sz="2200" dirty="0">
                <a:solidFill>
                  <a:schemeClr val="accent1">
                    <a:lumMod val="75000"/>
                  </a:schemeClr>
                </a:solidFill>
                <a:latin typeface="Times New Roman" panose="02020603050405020304" pitchFamily="18" charset="0"/>
                <a:cs typeface="Times New Roman" panose="02020603050405020304" pitchFamily="18" charset="0"/>
              </a:rPr>
              <a:t> cu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destinaţie</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mixtă</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aflate</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proprietatea</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persoanelor</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juridice</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US" sz="2200" dirty="0">
                <a:solidFill>
                  <a:schemeClr val="accent1">
                    <a:lumMod val="75000"/>
                  </a:schemeClr>
                </a:solidFill>
                <a:latin typeface="Times New Roman" panose="02020603050405020304" pitchFamily="18" charset="0"/>
                <a:cs typeface="Times New Roman" panose="02020603050405020304" pitchFamily="18" charset="0"/>
              </a:rPr>
              <a:t> se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determină</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prin</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însumarea</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impozitului</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calculat</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suprafaţa</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folosită</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scop</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rezidenţial</a:t>
            </a:r>
            <a:r>
              <a:rPr lang="en-US" sz="2200" dirty="0">
                <a:solidFill>
                  <a:schemeClr val="accent1">
                    <a:lumMod val="75000"/>
                  </a:schemeClr>
                </a:solidFill>
                <a:latin typeface="Times New Roman" panose="02020603050405020304" pitchFamily="18" charset="0"/>
                <a:cs typeface="Times New Roman" panose="02020603050405020304" pitchFamily="18" charset="0"/>
              </a:rPr>
              <a:t>, cu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calculat</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suprafaţa</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folosită</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în</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scop</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r>
              <a:rPr lang="en-US" sz="2200" dirty="0" err="1">
                <a:solidFill>
                  <a:schemeClr val="accent1">
                    <a:lumMod val="75000"/>
                  </a:schemeClr>
                </a:solidFill>
                <a:latin typeface="Times New Roman" panose="02020603050405020304" pitchFamily="18" charset="0"/>
                <a:cs typeface="Times New Roman" panose="02020603050405020304" pitchFamily="18" charset="0"/>
              </a:rPr>
              <a:t>nerezidenţial</a:t>
            </a:r>
            <a:r>
              <a:rPr lang="en-US" sz="2200" dirty="0">
                <a:solidFill>
                  <a:schemeClr val="accent1">
                    <a:lumMod val="75000"/>
                  </a:schemeClr>
                </a:solidFill>
                <a:latin typeface="Times New Roman" panose="02020603050405020304" pitchFamily="18" charset="0"/>
                <a:cs typeface="Times New Roman" panose="02020603050405020304" pitchFamily="18" charset="0"/>
              </a:rPr>
              <a:t>. </a:t>
            </a:r>
          </a:p>
          <a:p>
            <a:pPr marL="0" indent="0">
              <a:buNone/>
            </a:pPr>
            <a:endParaRPr lang="en-US" sz="22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8242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905927"/>
          </a:xfrm>
        </p:spPr>
        <p:txBody>
          <a:bodyPr>
            <a:normAutofit/>
          </a:bodyPr>
          <a:lstStyle/>
          <a:p>
            <a:pPr algn="ctr"/>
            <a:r>
              <a:rPr lang="en-US" sz="2400" b="1" dirty="0" err="1">
                <a:latin typeface="Times New Roman" panose="02020603050405020304" pitchFamily="18" charset="0"/>
                <a:cs typeface="Times New Roman" panose="02020603050405020304" pitchFamily="18" charset="0"/>
              </a:rPr>
              <a:t>Impozite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și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taxe</a:t>
            </a:r>
            <a:r>
              <a:rPr lang="en-US" sz="2400" b="1" dirty="0">
                <a:latin typeface="Times New Roman" panose="02020603050405020304" pitchFamily="18" charset="0"/>
                <a:cs typeface="Times New Roman" panose="02020603050405020304" pitchFamily="18" charset="0"/>
              </a:rPr>
              <a:t> locale</a:t>
            </a:r>
            <a:br>
              <a:rPr lang="en-US" sz="2400" b="1"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192" y="1996966"/>
            <a:ext cx="11200905" cy="4529958"/>
          </a:xfrm>
        </p:spPr>
        <p:txBody>
          <a:bodyPr>
            <a:normAutofit fontScale="92500" lnSpcReduction="10000"/>
          </a:bodyPr>
          <a:lstStyle/>
          <a:p>
            <a:r>
              <a:rPr lang="en-US" sz="2000" b="1" dirty="0" err="1">
                <a:solidFill>
                  <a:schemeClr val="accent1">
                    <a:lumMod val="75000"/>
                  </a:schemeClr>
                </a:solidFill>
                <a:latin typeface="Times New Roman" panose="02020603050405020304" pitchFamily="18" charset="0"/>
                <a:cs typeface="Times New Roman" panose="02020603050405020304" pitchFamily="18" charset="0"/>
              </a:rPr>
              <a:t>Impozitele</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și</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taxele</a:t>
            </a:r>
            <a:r>
              <a:rPr lang="en-US" sz="2000" b="1" dirty="0">
                <a:solidFill>
                  <a:schemeClr val="accent1">
                    <a:lumMod val="75000"/>
                  </a:schemeClr>
                </a:solidFill>
                <a:latin typeface="Times New Roman" panose="02020603050405020304" pitchFamily="18" charset="0"/>
                <a:cs typeface="Times New Roman" panose="02020603050405020304" pitchFamily="18" charset="0"/>
              </a:rPr>
              <a:t> locale </a:t>
            </a:r>
            <a:r>
              <a:rPr lang="en-US" sz="2000" b="1" dirty="0" err="1">
                <a:solidFill>
                  <a:schemeClr val="accent1">
                    <a:lumMod val="75000"/>
                  </a:schemeClr>
                </a:solidFill>
                <a:latin typeface="Times New Roman" panose="02020603050405020304" pitchFamily="18" charset="0"/>
                <a:cs typeface="Times New Roman" panose="02020603050405020304" pitchFamily="18" charset="0"/>
              </a:rPr>
              <a:t>sunt</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p>
          <a:p>
            <a:pPr marL="457200" indent="-457200" algn="just">
              <a:buFont typeface="+mj-lt"/>
              <a:buAutoNum type="alphaLcPeriod"/>
            </a:pPr>
            <a:r>
              <a:rPr lang="ro-RO"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sz="2000"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pe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și</a:t>
            </a:r>
            <a:r>
              <a:rPr lang="en-US" b="1" dirty="0">
                <a:solidFill>
                  <a:schemeClr val="accent1">
                    <a:lumMod val="75000"/>
                  </a:schemeClr>
                </a:solidFill>
                <a:latin typeface="Times New Roman" panose="02020603050405020304" pitchFamily="18" charset="0"/>
                <a:cs typeface="Times New Roman" panose="02020603050405020304" pitchFamily="18" charset="0"/>
              </a:rPr>
              <a:t> taxa </a:t>
            </a:r>
            <a:r>
              <a:rPr lang="en-US" b="1" dirty="0" err="1">
                <a:solidFill>
                  <a:schemeClr val="accent1">
                    <a:lumMod val="75000"/>
                  </a:schemeClr>
                </a:solidFill>
                <a:latin typeface="Times New Roman" panose="02020603050405020304" pitchFamily="18" charset="0"/>
                <a:cs typeface="Times New Roman" panose="02020603050405020304" pitchFamily="18" charset="0"/>
              </a:rPr>
              <a:t>pe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clădiri</a:t>
            </a:r>
            <a:r>
              <a:rPr lang="en-US" b="1" dirty="0">
                <a:solidFill>
                  <a:schemeClr val="accent1">
                    <a:lumMod val="75000"/>
                  </a:schemeClr>
                </a:solidFill>
                <a:latin typeface="Times New Roman" panose="02020603050405020304" pitchFamily="18" charset="0"/>
                <a:cs typeface="Times New Roman" panose="02020603050405020304" pitchFamily="18" charset="0"/>
              </a:rPr>
              <a:t>;</a:t>
            </a:r>
          </a:p>
          <a:p>
            <a:pPr marL="457200" indent="-457200" algn="just">
              <a:buFont typeface="+mj-lt"/>
              <a:buAutoNum type="alphaLcPeriod"/>
            </a:pPr>
            <a:r>
              <a:rPr lang="ro-RO"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pe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teren</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și</a:t>
            </a:r>
            <a:r>
              <a:rPr lang="en-US" b="1" dirty="0">
                <a:solidFill>
                  <a:schemeClr val="accent1">
                    <a:lumMod val="75000"/>
                  </a:schemeClr>
                </a:solidFill>
                <a:latin typeface="Times New Roman" panose="02020603050405020304" pitchFamily="18" charset="0"/>
                <a:cs typeface="Times New Roman" panose="02020603050405020304" pitchFamily="18" charset="0"/>
              </a:rPr>
              <a:t> taxa </a:t>
            </a:r>
            <a:r>
              <a:rPr lang="en-US" b="1" dirty="0" err="1">
                <a:solidFill>
                  <a:schemeClr val="accent1">
                    <a:lumMod val="75000"/>
                  </a:schemeClr>
                </a:solidFill>
                <a:latin typeface="Times New Roman" panose="02020603050405020304" pitchFamily="18" charset="0"/>
                <a:cs typeface="Times New Roman" panose="02020603050405020304" pitchFamily="18" charset="0"/>
              </a:rPr>
              <a:t>pe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teren</a:t>
            </a:r>
            <a:r>
              <a:rPr lang="en-US" b="1" dirty="0">
                <a:solidFill>
                  <a:schemeClr val="accent1">
                    <a:lumMod val="75000"/>
                  </a:schemeClr>
                </a:solidFill>
                <a:latin typeface="Times New Roman" panose="02020603050405020304" pitchFamily="18" charset="0"/>
                <a:cs typeface="Times New Roman" panose="02020603050405020304" pitchFamily="18" charset="0"/>
              </a:rPr>
              <a:t>;</a:t>
            </a:r>
          </a:p>
          <a:p>
            <a:pPr marL="457200" indent="-457200" algn="just">
              <a:buFont typeface="+mj-lt"/>
              <a:buAutoNum type="alphaLcPeriod"/>
            </a:pPr>
            <a:r>
              <a:rPr lang="ro-RO"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pe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mijloacele</a:t>
            </a:r>
            <a:r>
              <a:rPr lang="en-US" b="1" dirty="0">
                <a:solidFill>
                  <a:schemeClr val="accent1">
                    <a:lumMod val="75000"/>
                  </a:schemeClr>
                </a:solidFill>
                <a:latin typeface="Times New Roman" panose="02020603050405020304" pitchFamily="18" charset="0"/>
                <a:cs typeface="Times New Roman" panose="02020603050405020304" pitchFamily="18" charset="0"/>
              </a:rPr>
              <a:t> de transport;</a:t>
            </a:r>
          </a:p>
          <a:p>
            <a:pPr marL="457200" indent="-457200" algn="just">
              <a:buFont typeface="+mj-lt"/>
              <a:buAutoNum type="alphaLcPeriod"/>
            </a:pPr>
            <a:r>
              <a:rPr lang="ro-RO"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a:solidFill>
                  <a:schemeClr val="accent1">
                    <a:lumMod val="75000"/>
                  </a:schemeClr>
                </a:solidFill>
                <a:latin typeface="Times New Roman" panose="02020603050405020304" pitchFamily="18" charset="0"/>
                <a:cs typeface="Times New Roman" panose="02020603050405020304" pitchFamily="18" charset="0"/>
              </a:rPr>
              <a:t> taxa </a:t>
            </a:r>
            <a:r>
              <a:rPr lang="en-US" b="1"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eliberarea</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certificatelor</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avizelor</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și</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autorizațiilor</a:t>
            </a:r>
            <a:r>
              <a:rPr lang="en-US" b="1" dirty="0">
                <a:solidFill>
                  <a:schemeClr val="accent1">
                    <a:lumMod val="75000"/>
                  </a:schemeClr>
                </a:solidFill>
                <a:latin typeface="Times New Roman" panose="02020603050405020304" pitchFamily="18" charset="0"/>
                <a:cs typeface="Times New Roman" panose="02020603050405020304" pitchFamily="18" charset="0"/>
              </a:rPr>
              <a:t>;</a:t>
            </a:r>
          </a:p>
          <a:p>
            <a:pPr marL="457200" indent="-457200" algn="just">
              <a:buFont typeface="+mj-lt"/>
              <a:buAutoNum type="alphaLcPeriod"/>
            </a:pPr>
            <a:r>
              <a:rPr lang="ro-RO"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a:solidFill>
                  <a:schemeClr val="accent1">
                    <a:lumMod val="75000"/>
                  </a:schemeClr>
                </a:solidFill>
                <a:latin typeface="Times New Roman" panose="02020603050405020304" pitchFamily="18" charset="0"/>
                <a:cs typeface="Times New Roman" panose="02020603050405020304" pitchFamily="18" charset="0"/>
              </a:rPr>
              <a:t>taxa </a:t>
            </a:r>
            <a:r>
              <a:rPr lang="en-US" b="1"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folosirea</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mijloacelor</a:t>
            </a:r>
            <a:r>
              <a:rPr lang="en-US" b="1" dirty="0">
                <a:solidFill>
                  <a:schemeClr val="accent1">
                    <a:lumMod val="75000"/>
                  </a:schemeClr>
                </a:solidFill>
                <a:latin typeface="Times New Roman" panose="02020603050405020304" pitchFamily="18" charset="0"/>
                <a:cs typeface="Times New Roman" panose="02020603050405020304" pitchFamily="18" charset="0"/>
              </a:rPr>
              <a:t> de </a:t>
            </a:r>
            <a:r>
              <a:rPr lang="en-US" b="1" dirty="0" err="1">
                <a:solidFill>
                  <a:schemeClr val="accent1">
                    <a:lumMod val="75000"/>
                  </a:schemeClr>
                </a:solidFill>
                <a:latin typeface="Times New Roman" panose="02020603050405020304" pitchFamily="18" charset="0"/>
                <a:cs typeface="Times New Roman" panose="02020603050405020304" pitchFamily="18" charset="0"/>
              </a:rPr>
              <a:t>reclamă</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și</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publicitate</a:t>
            </a:r>
            <a:r>
              <a:rPr lang="en-US" b="1" dirty="0">
                <a:solidFill>
                  <a:schemeClr val="accent1">
                    <a:lumMod val="75000"/>
                  </a:schemeClr>
                </a:solidFill>
                <a:latin typeface="Times New Roman" panose="02020603050405020304" pitchFamily="18" charset="0"/>
                <a:cs typeface="Times New Roman" panose="02020603050405020304" pitchFamily="18" charset="0"/>
              </a:rPr>
              <a:t>;</a:t>
            </a:r>
          </a:p>
          <a:p>
            <a:pPr marL="457200" indent="-457200" algn="just">
              <a:buFont typeface="+mj-lt"/>
              <a:buAutoNum type="alphaLcPeriod"/>
            </a:pPr>
            <a:r>
              <a:rPr lang="ro-RO"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pe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spectacole</a:t>
            </a:r>
            <a:r>
              <a:rPr lang="en-US" b="1" dirty="0">
                <a:solidFill>
                  <a:schemeClr val="accent1">
                    <a:lumMod val="75000"/>
                  </a:schemeClr>
                </a:solidFill>
                <a:latin typeface="Times New Roman" panose="02020603050405020304" pitchFamily="18" charset="0"/>
                <a:cs typeface="Times New Roman" panose="02020603050405020304" pitchFamily="18" charset="0"/>
              </a:rPr>
              <a:t>;</a:t>
            </a:r>
          </a:p>
          <a:p>
            <a:pPr marL="457200" indent="-457200" algn="just">
              <a:buFont typeface="+mj-lt"/>
              <a:buAutoNum type="alphaLcPeriod"/>
            </a:pPr>
            <a:r>
              <a:rPr lang="ro-RO"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taxele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speciale</a:t>
            </a:r>
            <a:r>
              <a:rPr lang="ro-RO" b="1" dirty="0">
                <a:solidFill>
                  <a:schemeClr val="accent1">
                    <a:lumMod val="75000"/>
                  </a:schemeClr>
                </a:solidFill>
                <a:latin typeface="Times New Roman" panose="02020603050405020304" pitchFamily="18" charset="0"/>
                <a:cs typeface="Times New Roman" panose="02020603050405020304" pitchFamily="18" charset="0"/>
              </a:rPr>
              <a:t>  </a:t>
            </a:r>
            <a:r>
              <a:rPr lang="ro-RO" dirty="0">
                <a:solidFill>
                  <a:schemeClr val="accent1">
                    <a:lumMod val="75000"/>
                  </a:schemeClr>
                </a:solidFill>
                <a:latin typeface="Times New Roman" panose="02020603050405020304" pitchFamily="18" charset="0"/>
                <a:cs typeface="Times New Roman" panose="02020603050405020304" pitchFamily="18" charset="0"/>
              </a:rPr>
              <a:t>(</a:t>
            </a:r>
            <a:r>
              <a:rPr lang="ro-RO" dirty="0">
                <a:solidFill>
                  <a:schemeClr val="accent1"/>
                </a:solidFill>
                <a:latin typeface="Times New Roman" panose="02020603050405020304" pitchFamily="18" charset="0"/>
                <a:cs typeface="Times New Roman" panose="02020603050405020304" pitchFamily="18" charset="0"/>
              </a:rPr>
              <a:t>pentru prestarea serviciilor în regim de urgentã,  în interesul persoanelor fizice si juridice)</a:t>
            </a:r>
            <a:r>
              <a:rPr lang="en-US" dirty="0">
                <a:solidFill>
                  <a:schemeClr val="accent1"/>
                </a:solidFill>
                <a:latin typeface="Times New Roman" panose="02020603050405020304" pitchFamily="18" charset="0"/>
                <a:cs typeface="Times New Roman" panose="02020603050405020304" pitchFamily="18" charset="0"/>
              </a:rPr>
              <a:t>;</a:t>
            </a:r>
          </a:p>
          <a:p>
            <a:pPr marL="457200" indent="-457200" algn="just">
              <a:buFont typeface="+mj-lt"/>
              <a:buAutoNum type="alphaLcPeriod"/>
            </a:pPr>
            <a:r>
              <a:rPr lang="ro-RO" dirty="0">
                <a:solidFill>
                  <a:schemeClr val="accent1"/>
                </a:solidFill>
                <a:latin typeface="Times New Roman" panose="02020603050405020304" pitchFamily="18" charset="0"/>
                <a:cs typeface="Times New Roman" panose="02020603050405020304" pitchFamily="18" charset="0"/>
              </a:rPr>
              <a:t>	</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alte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taxe</a:t>
            </a:r>
            <a:r>
              <a:rPr lang="en-US" dirty="0">
                <a:solidFill>
                  <a:schemeClr val="accent1"/>
                </a:solidFill>
                <a:latin typeface="Times New Roman" panose="02020603050405020304" pitchFamily="18" charset="0"/>
                <a:cs typeface="Times New Roman" panose="02020603050405020304" pitchFamily="18" charset="0"/>
              </a:rPr>
              <a:t> locale</a:t>
            </a:r>
            <a:r>
              <a:rPr lang="ro-RO" dirty="0">
                <a:solidFill>
                  <a:schemeClr val="accent1"/>
                </a:solidFill>
                <a:latin typeface="Times New Roman" panose="02020603050405020304" pitchFamily="18" charset="0"/>
                <a:cs typeface="Times New Roman" panose="02020603050405020304" pitchFamily="18" charset="0"/>
              </a:rPr>
              <a:t>-(</a:t>
            </a:r>
            <a:r>
              <a:rPr lang="fr-FR" dirty="0">
                <a:solidFill>
                  <a:schemeClr val="accent1"/>
                </a:solidFill>
                <a:latin typeface="Times New Roman" panose="02020603050405020304" pitchFamily="18" charset="0"/>
                <a:cs typeface="Times New Roman" panose="02020603050405020304" pitchFamily="18" charset="0"/>
              </a:rPr>
              <a:t>Taxe </a:t>
            </a:r>
            <a:r>
              <a:rPr lang="fr-FR" dirty="0" err="1">
                <a:solidFill>
                  <a:schemeClr val="accent1"/>
                </a:solidFill>
                <a:latin typeface="Times New Roman" panose="02020603050405020304" pitchFamily="18" charset="0"/>
                <a:cs typeface="Times New Roman" panose="02020603050405020304" pitchFamily="18" charset="0"/>
              </a:rPr>
              <a:t>pentru</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depozitarea</a:t>
            </a:r>
            <a:r>
              <a:rPr lang="fr-FR" dirty="0">
                <a:solidFill>
                  <a:schemeClr val="accent1"/>
                </a:solidFill>
                <a:latin typeface="Times New Roman" panose="02020603050405020304" pitchFamily="18" charset="0"/>
                <a:cs typeface="Times New Roman" panose="02020603050405020304" pitchFamily="18" charset="0"/>
              </a:rPr>
              <a:t> de </a:t>
            </a:r>
            <a:r>
              <a:rPr lang="fr-FR" dirty="0" err="1">
                <a:solidFill>
                  <a:schemeClr val="accent1"/>
                </a:solidFill>
                <a:latin typeface="Times New Roman" panose="02020603050405020304" pitchFamily="18" charset="0"/>
                <a:cs typeface="Times New Roman" panose="02020603050405020304" pitchFamily="18" charset="0"/>
              </a:rPr>
              <a:t>materiale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realizarea</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unor</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lucrari</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pentru</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desfacerea</a:t>
            </a:r>
            <a:r>
              <a:rPr lang="fr-FR" dirty="0">
                <a:solidFill>
                  <a:schemeClr val="accent1"/>
                </a:solidFill>
                <a:latin typeface="Times New Roman" panose="02020603050405020304" pitchFamily="18" charset="0"/>
                <a:cs typeface="Times New Roman" panose="02020603050405020304" pitchFamily="18" charset="0"/>
              </a:rPr>
              <a:t> de </a:t>
            </a:r>
            <a:r>
              <a:rPr lang="fr-FR" dirty="0" err="1">
                <a:solidFill>
                  <a:schemeClr val="accent1"/>
                </a:solidFill>
                <a:latin typeface="Times New Roman" panose="02020603050405020304" pitchFamily="18" charset="0"/>
                <a:cs typeface="Times New Roman" panose="02020603050405020304" pitchFamily="18" charset="0"/>
              </a:rPr>
              <a:t>produse</a:t>
            </a:r>
            <a:r>
              <a:rPr lang="fr-FR" dirty="0">
                <a:solidFill>
                  <a:schemeClr val="accent1"/>
                </a:solidFill>
                <a:latin typeface="Times New Roman" panose="02020603050405020304" pitchFamily="18" charset="0"/>
                <a:cs typeface="Times New Roman" panose="02020603050405020304" pitchFamily="18" charset="0"/>
              </a:rPr>
              <a:t> ce fac </a:t>
            </a:r>
            <a:r>
              <a:rPr lang="fr-FR" dirty="0" err="1">
                <a:solidFill>
                  <a:schemeClr val="accent1"/>
                </a:solidFill>
                <a:latin typeface="Times New Roman" panose="02020603050405020304" pitchFamily="18" charset="0"/>
                <a:cs typeface="Times New Roman" panose="02020603050405020304" pitchFamily="18" charset="0"/>
              </a:rPr>
              <a:t>obiectul</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comertului</a:t>
            </a:r>
            <a:r>
              <a:rPr lang="fr-FR" dirty="0">
                <a:solidFill>
                  <a:schemeClr val="accent1"/>
                </a:solidFill>
                <a:latin typeface="Times New Roman" panose="02020603050405020304" pitchFamily="18" charset="0"/>
                <a:cs typeface="Times New Roman" panose="02020603050405020304" pitchFamily="18" charset="0"/>
              </a:rPr>
              <a:t> in </a:t>
            </a:r>
            <a:r>
              <a:rPr lang="fr-FR" dirty="0" err="1">
                <a:solidFill>
                  <a:schemeClr val="accent1"/>
                </a:solidFill>
                <a:latin typeface="Times New Roman" panose="02020603050405020304" pitchFamily="18" charset="0"/>
                <a:cs typeface="Times New Roman" panose="02020603050405020304" pitchFamily="18" charset="0"/>
              </a:rPr>
              <a:t>piete</a:t>
            </a:r>
            <a:r>
              <a:rPr lang="fr-FR" dirty="0">
                <a:solidFill>
                  <a:schemeClr val="accent1"/>
                </a:solidFill>
                <a:latin typeface="Times New Roman" panose="02020603050405020304" pitchFamily="18" charset="0"/>
                <a:cs typeface="Times New Roman" panose="02020603050405020304" pitchFamily="18" charset="0"/>
              </a:rPr>
              <a:t>, in </a:t>
            </a:r>
            <a:r>
              <a:rPr lang="fr-FR" dirty="0" err="1">
                <a:solidFill>
                  <a:schemeClr val="accent1"/>
                </a:solidFill>
                <a:latin typeface="Times New Roman" panose="02020603050405020304" pitchFamily="18" charset="0"/>
                <a:cs typeface="Times New Roman" panose="02020603050405020304" pitchFamily="18" charset="0"/>
              </a:rPr>
              <a:t>standuri</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situate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de-a</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lungul</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drumurilor</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publice</a:t>
            </a:r>
            <a:r>
              <a:rPr lang="fr-FR" dirty="0">
                <a:solidFill>
                  <a:schemeClr val="accent1"/>
                </a:solidFill>
                <a:latin typeface="Times New Roman" panose="02020603050405020304" pitchFamily="18" charset="0"/>
                <a:cs typeface="Times New Roman" panose="02020603050405020304" pitchFamily="18" charset="0"/>
              </a:rPr>
              <a:t>, in </a:t>
            </a:r>
            <a:r>
              <a:rPr lang="fr-FR" dirty="0" err="1">
                <a:solidFill>
                  <a:schemeClr val="accent1"/>
                </a:solidFill>
                <a:latin typeface="Times New Roman" panose="02020603050405020304" pitchFamily="18" charset="0"/>
                <a:cs typeface="Times New Roman" panose="02020603050405020304" pitchFamily="18" charset="0"/>
              </a:rPr>
              <a:t>parcari</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sau</a:t>
            </a:r>
            <a:r>
              <a:rPr lang="fr-FR" dirty="0">
                <a:solidFill>
                  <a:schemeClr val="accent1"/>
                </a:solidFill>
                <a:latin typeface="Times New Roman" panose="02020603050405020304" pitchFamily="18" charset="0"/>
                <a:cs typeface="Times New Roman" panose="02020603050405020304" pitchFamily="18" charset="0"/>
              </a:rPr>
              <a:t> in </a:t>
            </a:r>
            <a:r>
              <a:rPr lang="fr-FR" dirty="0" err="1">
                <a:solidFill>
                  <a:schemeClr val="accent1"/>
                </a:solidFill>
                <a:latin typeface="Times New Roman" panose="02020603050405020304" pitchFamily="18" charset="0"/>
                <a:cs typeface="Times New Roman" panose="02020603050405020304" pitchFamily="18" charset="0"/>
              </a:rPr>
              <a:t>alte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locuri</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anume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stabilite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prin</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hotarari</a:t>
            </a:r>
            <a:r>
              <a:rPr lang="fr-FR" dirty="0">
                <a:solidFill>
                  <a:schemeClr val="accent1"/>
                </a:solidFill>
                <a:latin typeface="Times New Roman" panose="02020603050405020304" pitchFamily="18" charset="0"/>
                <a:cs typeface="Times New Roman" panose="02020603050405020304" pitchFamily="18" charset="0"/>
              </a:rPr>
              <a:t> ale </a:t>
            </a:r>
            <a:r>
              <a:rPr lang="fr-FR" dirty="0" err="1">
                <a:solidFill>
                  <a:schemeClr val="accent1"/>
                </a:solidFill>
                <a:latin typeface="Times New Roman" panose="02020603050405020304" pitchFamily="18" charset="0"/>
                <a:cs typeface="Times New Roman" panose="02020603050405020304" pitchFamily="18" charset="0"/>
              </a:rPr>
              <a:t>consiliilor</a:t>
            </a:r>
            <a:r>
              <a:rPr lang="fr-FR" dirty="0">
                <a:solidFill>
                  <a:schemeClr val="accent1"/>
                </a:solidFill>
                <a:latin typeface="Times New Roman" panose="02020603050405020304" pitchFamily="18" charset="0"/>
                <a:cs typeface="Times New Roman" panose="02020603050405020304" pitchFamily="18" charset="0"/>
              </a:rPr>
              <a:t> locale, </a:t>
            </a:r>
            <a:r>
              <a:rPr lang="fr-FR" dirty="0" err="1">
                <a:solidFill>
                  <a:schemeClr val="accent1"/>
                </a:solidFill>
                <a:latin typeface="Times New Roman" panose="02020603050405020304" pitchFamily="18" charset="0"/>
                <a:cs typeface="Times New Roman" panose="02020603050405020304" pitchFamily="18" charset="0"/>
              </a:rPr>
              <a:t>ocuparea</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terenului</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cu</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terase</a:t>
            </a:r>
            <a:r>
              <a:rPr lang="fr-FR" dirty="0">
                <a:solidFill>
                  <a:schemeClr val="accent1"/>
                </a:solidFill>
                <a:latin typeface="Times New Roman" panose="02020603050405020304" pitchFamily="18" charset="0"/>
                <a:cs typeface="Times New Roman" panose="02020603050405020304" pitchFamily="18" charset="0"/>
              </a:rPr>
              <a:t> de vara, </a:t>
            </a:r>
            <a:r>
              <a:rPr lang="fr-FR" dirty="0" err="1">
                <a:solidFill>
                  <a:schemeClr val="accent1"/>
                </a:solidFill>
                <a:latin typeface="Times New Roman" panose="02020603050405020304" pitchFamily="18" charset="0"/>
                <a:cs typeface="Times New Roman" panose="02020603050405020304" pitchFamily="18" charset="0"/>
              </a:rPr>
              <a:t>chioscuri</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tonete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inchise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suporti</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pentru</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obiecte</a:t>
            </a:r>
            <a:r>
              <a:rPr lang="fr-FR" dirty="0">
                <a:solidFill>
                  <a:schemeClr val="accent1"/>
                </a:solidFill>
                <a:latin typeface="Times New Roman" panose="02020603050405020304" pitchFamily="18" charset="0"/>
                <a:cs typeface="Times New Roman" panose="02020603050405020304" pitchFamily="18" charset="0"/>
              </a:rPr>
              <a:t> de </a:t>
            </a:r>
            <a:r>
              <a:rPr lang="fr-FR" dirty="0" err="1">
                <a:solidFill>
                  <a:schemeClr val="accent1"/>
                </a:solidFill>
                <a:latin typeface="Times New Roman" panose="02020603050405020304" pitchFamily="18" charset="0"/>
                <a:cs typeface="Times New Roman" panose="02020603050405020304" pitchFamily="18" charset="0"/>
              </a:rPr>
              <a:t>publicitate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pentru</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evenimente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ocazionale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s.a.</a:t>
            </a:r>
            <a:r>
              <a:rPr lang="fr-FR" dirty="0">
                <a:solidFill>
                  <a:schemeClr val="accent1"/>
                </a:solidFill>
                <a:latin typeface="Times New Roman" panose="02020603050405020304" pitchFamily="18" charset="0"/>
                <a:cs typeface="Times New Roman" panose="02020603050405020304" pitchFamily="18" charset="0"/>
              </a:rPr>
              <a:t>.</a:t>
            </a:r>
            <a:r>
              <a:rPr lang="ro-RO" dirty="0">
                <a:solidFill>
                  <a:schemeClr val="accent1">
                    <a:lumMod val="75000"/>
                  </a:schemeClr>
                </a:solidFill>
                <a:latin typeface="Times New Roman" panose="02020603050405020304" pitchFamily="18" charset="0"/>
                <a:cs typeface="Times New Roman" panose="02020603050405020304" pitchFamily="18" charset="0"/>
              </a:rPr>
              <a:t>; </a:t>
            </a:r>
            <a:r>
              <a:rPr lang="fr-FR" dirty="0">
                <a:solidFill>
                  <a:schemeClr val="accent1">
                    <a:lumMod val="75000"/>
                  </a:schemeClr>
                </a:solidFill>
                <a:latin typeface="Times New Roman" panose="02020603050405020304" pitchFamily="18" charset="0"/>
                <a:cs typeface="Times New Roman" panose="02020603050405020304" pitchFamily="18" charset="0"/>
              </a:rPr>
              <a:t>taxa </a:t>
            </a:r>
            <a:r>
              <a:rPr lang="fr-FR"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utilizarea</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domeniului</a:t>
            </a:r>
            <a:r>
              <a:rPr lang="fr-FR" dirty="0">
                <a:solidFill>
                  <a:schemeClr val="accent1">
                    <a:lumMod val="75000"/>
                  </a:schemeClr>
                </a:solidFill>
                <a:latin typeface="Times New Roman" panose="02020603050405020304" pitchFamily="18" charset="0"/>
                <a:cs typeface="Times New Roman" panose="02020603050405020304" pitchFamily="18" charset="0"/>
              </a:rPr>
              <a:t> public in </a:t>
            </a:r>
            <a:r>
              <a:rPr lang="fr-FR" dirty="0" err="1">
                <a:solidFill>
                  <a:schemeClr val="accent1">
                    <a:lumMod val="75000"/>
                  </a:schemeClr>
                </a:solidFill>
                <a:latin typeface="Times New Roman" panose="02020603050405020304" pitchFamily="18" charset="0"/>
                <a:cs typeface="Times New Roman" panose="02020603050405020304" pitchFamily="18" charset="0"/>
              </a:rPr>
              <a:t>vederea</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distribuirii</a:t>
            </a:r>
            <a:r>
              <a:rPr lang="fr-FR" dirty="0">
                <a:solidFill>
                  <a:schemeClr val="accent1">
                    <a:lumMod val="75000"/>
                  </a:schemeClr>
                </a:solidFill>
                <a:latin typeface="Times New Roman" panose="02020603050405020304" pitchFamily="18" charset="0"/>
                <a:cs typeface="Times New Roman" panose="02020603050405020304" pitchFamily="18" charset="0"/>
              </a:rPr>
              <a:t> de </a:t>
            </a:r>
            <a:r>
              <a:rPr lang="fr-FR" dirty="0" err="1">
                <a:solidFill>
                  <a:schemeClr val="accent1">
                    <a:lumMod val="75000"/>
                  </a:schemeClr>
                </a:solidFill>
                <a:latin typeface="Times New Roman" panose="02020603050405020304" pitchFamily="18" charset="0"/>
                <a:cs typeface="Times New Roman" panose="02020603050405020304" pitchFamily="18" charset="0"/>
              </a:rPr>
              <a:t>materiale</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fr-FR" dirty="0" err="1">
                <a:solidFill>
                  <a:schemeClr val="accent1">
                    <a:lumMod val="75000"/>
                  </a:schemeClr>
                </a:solidFill>
                <a:latin typeface="Times New Roman" panose="02020603050405020304" pitchFamily="18" charset="0"/>
                <a:cs typeface="Times New Roman" panose="02020603050405020304" pitchFamily="18" charset="0"/>
              </a:rPr>
              <a:t>publicitare</a:t>
            </a:r>
            <a:r>
              <a:rPr lang="ro-RO" dirty="0">
                <a:solidFill>
                  <a:schemeClr val="accent1">
                    <a:lumMod val="75000"/>
                  </a:schemeClr>
                </a:solidFill>
                <a:latin typeface="Times New Roman" panose="02020603050405020304" pitchFamily="18" charset="0"/>
                <a:cs typeface="Times New Roman" panose="02020603050405020304" pitchFamily="18" charset="0"/>
              </a:rPr>
              <a:t>; </a:t>
            </a:r>
            <a:r>
              <a:rPr lang="fr-FR" dirty="0">
                <a:solidFill>
                  <a:schemeClr val="accent1">
                    <a:lumMod val="75000"/>
                  </a:schemeClr>
                </a:solidFill>
                <a:latin typeface="Times New Roman" panose="02020603050405020304" pitchFamily="18" charset="0"/>
                <a:cs typeface="Times New Roman" panose="02020603050405020304" pitchFamily="18" charset="0"/>
              </a:rPr>
              <a:t> </a:t>
            </a:r>
            <a:r>
              <a:rPr lang="es-ES" dirty="0" err="1">
                <a:solidFill>
                  <a:schemeClr val="accent1">
                    <a:lumMod val="75000"/>
                  </a:schemeClr>
                </a:solidFill>
                <a:latin typeface="Times New Roman" panose="02020603050405020304" pitchFamily="18" charset="0"/>
                <a:cs typeface="Times New Roman" panose="02020603050405020304" pitchFamily="18" charset="0"/>
              </a:rPr>
              <a:t>taxa</a:t>
            </a:r>
            <a:r>
              <a:rPr lang="es-ES" dirty="0">
                <a:solidFill>
                  <a:schemeClr val="accent1">
                    <a:lumMod val="75000"/>
                  </a:schemeClr>
                </a:solidFill>
                <a:latin typeface="Times New Roman" panose="02020603050405020304" pitchFamily="18" charset="0"/>
                <a:cs typeface="Times New Roman" panose="02020603050405020304" pitchFamily="18" charset="0"/>
              </a:rPr>
              <a:t> </a:t>
            </a:r>
            <a:r>
              <a:rPr lang="ro-RO" dirty="0">
                <a:solidFill>
                  <a:schemeClr val="accent1">
                    <a:lumMod val="75000"/>
                  </a:schemeClr>
                </a:solidFill>
                <a:latin typeface="Times New Roman" panose="02020603050405020304" pitchFamily="18" charset="0"/>
                <a:cs typeface="Times New Roman" panose="02020603050405020304" pitchFamily="18" charset="0"/>
              </a:rPr>
              <a:t>pentru indeplinirea procedurii de divort pe cale administrativă; taxa de reabilitare termică; </a:t>
            </a:r>
            <a:r>
              <a:rPr lang="fr-FR" dirty="0">
                <a:solidFill>
                  <a:schemeClr val="accent1">
                    <a:lumMod val="75000"/>
                  </a:schemeClr>
                </a:solidFill>
                <a:latin typeface="Times New Roman" panose="02020603050405020304" pitchFamily="18" charset="0"/>
                <a:cs typeface="Times New Roman" panose="02020603050405020304" pitchFamily="18" charset="0"/>
              </a:rPr>
              <a:t>taxe </a:t>
            </a:r>
            <a:r>
              <a:rPr lang="fr-FR" dirty="0" err="1">
                <a:solidFill>
                  <a:schemeClr val="accent1">
                    <a:lumMod val="75000"/>
                  </a:schemeClr>
                </a:solidFill>
                <a:latin typeface="Times New Roman" panose="02020603050405020304" pitchFamily="18" charset="0"/>
                <a:cs typeface="Times New Roman" panose="02020603050405020304" pitchFamily="18" charset="0"/>
              </a:rPr>
              <a:t>judiciare</a:t>
            </a:r>
            <a:r>
              <a:rPr lang="fr-FR" dirty="0">
                <a:solidFill>
                  <a:schemeClr val="accent1">
                    <a:lumMod val="75000"/>
                  </a:schemeClr>
                </a:solidFill>
                <a:latin typeface="Times New Roman" panose="02020603050405020304" pitchFamily="18" charset="0"/>
                <a:cs typeface="Times New Roman" panose="02020603050405020304" pitchFamily="18" charset="0"/>
              </a:rPr>
              <a:t> de </a:t>
            </a:r>
            <a:r>
              <a:rPr lang="fr-FR" dirty="0" err="1">
                <a:solidFill>
                  <a:schemeClr val="accent1">
                    <a:lumMod val="75000"/>
                  </a:schemeClr>
                </a:solidFill>
                <a:latin typeface="Times New Roman" panose="02020603050405020304" pitchFamily="18" charset="0"/>
                <a:cs typeface="Times New Roman" panose="02020603050405020304" pitchFamily="18" charset="0"/>
              </a:rPr>
              <a:t>timbru</a:t>
            </a:r>
            <a:r>
              <a:rPr lang="ro-RO" dirty="0">
                <a:solidFill>
                  <a:schemeClr val="accent1">
                    <a:lumMod val="75000"/>
                  </a:schemeClr>
                </a:solidFill>
                <a:latin typeface="Times New Roman" panose="02020603050405020304" pitchFamily="18" charset="0"/>
                <a:cs typeface="Times New Roman" panose="02020603050405020304" pitchFamily="18" charset="0"/>
              </a:rPr>
              <a:t>)</a:t>
            </a:r>
            <a:r>
              <a:rPr lang="en-US" b="1" dirty="0">
                <a:solidFill>
                  <a:schemeClr val="accent1">
                    <a:lumMod val="75000"/>
                  </a:schemeClr>
                </a:solidFill>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09053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98948"/>
          </a:xfrm>
        </p:spPr>
        <p:txBody>
          <a:bodyPr anchor="t">
            <a:normAutofit fontScale="90000"/>
          </a:bodyPr>
          <a:lstStyle/>
          <a:p>
            <a:pPr algn="ctr"/>
            <a:r>
              <a:rPr lang="ro-RO" sz="2400" b="1" dirty="0">
                <a:latin typeface="Times New Roman" panose="02020603050405020304" pitchFamily="18" charset="0"/>
                <a:cs typeface="Times New Roman" panose="02020603050405020304" pitchFamily="18" charset="0"/>
              </a:rPr>
              <a:t>b. Impozitul și taxa pe teren</a:t>
            </a:r>
            <a:br>
              <a:rPr lang="ro-RO" sz="2400" b="1" dirty="0">
                <a:latin typeface="Times New Roman" panose="02020603050405020304" pitchFamily="18"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3537" y="1965434"/>
            <a:ext cx="11029615" cy="4721566"/>
          </a:xfrm>
        </p:spPr>
        <p:txBody>
          <a:bodyPr anchor="t">
            <a:noAutofit/>
          </a:bodyPr>
          <a:lstStyle/>
          <a:p>
            <a:pPr algn="just">
              <a:spcBef>
                <a:spcPts val="0"/>
              </a:spcBef>
              <a:spcAft>
                <a:spcPts val="0"/>
              </a:spcAft>
            </a:pPr>
            <a:r>
              <a:rPr lang="ro-RO" b="1" u="sng" dirty="0">
                <a:latin typeface="Times New Roman" panose="02020603050405020304" pitchFamily="18" charset="0"/>
                <a:cs typeface="Times New Roman" panose="02020603050405020304" pitchFamily="18" charset="0"/>
              </a:rPr>
              <a:t>Pentru anul 2023, nivelurile normei prevăzute de lege pentru stabilirea impozitului pe teren au fost indexate cu rata inflației conform HCL </a:t>
            </a:r>
            <a:r>
              <a:rPr lang="en-US" b="1" u="sng" dirty="0">
                <a:latin typeface="Times New Roman" panose="02020603050405020304" pitchFamily="18" charset="0"/>
                <a:cs typeface="Times New Roman" panose="02020603050405020304" pitchFamily="18" charset="0"/>
              </a:rPr>
              <a:t>113</a:t>
            </a:r>
            <a:r>
              <a:rPr lang="ro-RO" b="1" u="sng" dirty="0">
                <a:latin typeface="Times New Roman" panose="02020603050405020304" pitchFamily="18" charset="0"/>
                <a:cs typeface="Times New Roman" panose="02020603050405020304" pitchFamily="18" charset="0"/>
              </a:rPr>
              <a:t>/202</a:t>
            </a:r>
            <a:r>
              <a:rPr lang="en-US" b="1" u="sng" dirty="0">
                <a:latin typeface="Times New Roman" panose="02020603050405020304" pitchFamily="18" charset="0"/>
                <a:cs typeface="Times New Roman" panose="02020603050405020304" pitchFamily="18" charset="0"/>
              </a:rPr>
              <a:t>2</a:t>
            </a:r>
            <a:r>
              <a:rPr lang="ro-RO" b="1" u="sng" dirty="0">
                <a:latin typeface="Times New Roman" panose="02020603050405020304" pitchFamily="18" charset="0"/>
                <a:cs typeface="Times New Roman" panose="02020603050405020304" pitchFamily="18" charset="0"/>
              </a:rPr>
              <a:t>.</a:t>
            </a:r>
          </a:p>
          <a:p>
            <a:pPr marL="0" indent="0" algn="just">
              <a:spcBef>
                <a:spcPts val="0"/>
              </a:spcBef>
              <a:spcAft>
                <a:spcPts val="0"/>
              </a:spcAft>
              <a:buNone/>
            </a:pPr>
            <a:endParaRPr lang="ro-RO" b="1" u="sng" dirty="0">
              <a:latin typeface="Times New Roman" panose="02020603050405020304" pitchFamily="18" charset="0"/>
              <a:cs typeface="Times New Roman" panose="02020603050405020304" pitchFamily="18" charset="0"/>
            </a:endParaRPr>
          </a:p>
          <a:p>
            <a:pPr algn="just">
              <a:spcBef>
                <a:spcPts val="0"/>
              </a:spcBef>
              <a:spcAft>
                <a:spcPts val="0"/>
              </a:spcAft>
            </a:pPr>
            <a:r>
              <a:rPr lang="ro-RO" b="1" u="sng" dirty="0">
                <a:latin typeface="Times New Roman" panose="02020603050405020304" pitchFamily="18" charset="0"/>
                <a:cs typeface="Times New Roman" panose="02020603050405020304" pitchFamily="18" charset="0"/>
              </a:rPr>
              <a:t>1. Impozitul/taxa datorat pentru terenurile curți construcții</a:t>
            </a:r>
          </a:p>
          <a:p>
            <a:pPr algn="just">
              <a:spcBef>
                <a:spcPts val="0"/>
              </a:spcBef>
              <a:spcAft>
                <a:spcPts val="0"/>
              </a:spcAft>
            </a:pPr>
            <a:r>
              <a:rPr lang="en-AU" dirty="0" err="1">
                <a:latin typeface="Times New Roman" panose="02020603050405020304" pitchFamily="18" charset="0"/>
                <a:cs typeface="Times New Roman" panose="02020603050405020304" pitchFamily="18" charset="0"/>
              </a:rPr>
              <a:t>În</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cazul</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unui</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teren</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amplasat</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în</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intravilan</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înregistrat</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în</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registrul</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agricol</a:t>
            </a:r>
            <a:r>
              <a:rPr lang="en-AU" dirty="0">
                <a:latin typeface="Times New Roman" panose="02020603050405020304" pitchFamily="18" charset="0"/>
                <a:cs typeface="Times New Roman" panose="02020603050405020304" pitchFamily="18" charset="0"/>
              </a:rPr>
              <a:t> la </a:t>
            </a:r>
            <a:r>
              <a:rPr lang="en-AU" dirty="0" err="1">
                <a:latin typeface="Times New Roman" panose="02020603050405020304" pitchFamily="18" charset="0"/>
                <a:cs typeface="Times New Roman" panose="02020603050405020304" pitchFamily="18" charset="0"/>
              </a:rPr>
              <a:t>categoria</a:t>
            </a:r>
            <a:r>
              <a:rPr lang="en-AU" dirty="0">
                <a:latin typeface="Times New Roman" panose="02020603050405020304" pitchFamily="18" charset="0"/>
                <a:cs typeface="Times New Roman" panose="02020603050405020304" pitchFamily="18" charset="0"/>
              </a:rPr>
              <a:t> de </a:t>
            </a:r>
            <a:r>
              <a:rPr lang="en-AU" dirty="0" err="1">
                <a:latin typeface="Times New Roman" panose="02020603050405020304" pitchFamily="18" charset="0"/>
                <a:cs typeface="Times New Roman" panose="02020603050405020304" pitchFamily="18" charset="0"/>
              </a:rPr>
              <a:t>folosinţă</a:t>
            </a:r>
            <a:r>
              <a:rPr lang="en-AU" dirty="0">
                <a:latin typeface="Times New Roman" panose="02020603050405020304" pitchFamily="18" charset="0"/>
                <a:cs typeface="Times New Roman" panose="02020603050405020304" pitchFamily="18" charset="0"/>
              </a:rPr>
              <a:t> </a:t>
            </a:r>
            <a:r>
              <a:rPr lang="en-AU" b="1" dirty="0" err="1">
                <a:latin typeface="Times New Roman" panose="02020603050405020304" pitchFamily="18" charset="0"/>
                <a:cs typeface="Times New Roman" panose="02020603050405020304" pitchFamily="18" charset="0"/>
              </a:rPr>
              <a:t>terenuri</a:t>
            </a:r>
            <a:r>
              <a:rPr lang="en-AU" b="1" dirty="0">
                <a:latin typeface="Times New Roman" panose="02020603050405020304" pitchFamily="18" charset="0"/>
                <a:cs typeface="Times New Roman" panose="02020603050405020304" pitchFamily="18" charset="0"/>
              </a:rPr>
              <a:t> cu </a:t>
            </a:r>
            <a:r>
              <a:rPr lang="en-AU" b="1" dirty="0" err="1">
                <a:latin typeface="Times New Roman" panose="02020603050405020304" pitchFamily="18" charset="0"/>
                <a:cs typeface="Times New Roman" panose="02020603050405020304" pitchFamily="18" charset="0"/>
              </a:rPr>
              <a:t>construcţii</a:t>
            </a:r>
            <a:r>
              <a:rPr lang="en-AU" b="1"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impozitul</a:t>
            </a:r>
            <a:r>
              <a:rPr lang="en-AU" dirty="0">
                <a:latin typeface="Times New Roman" panose="02020603050405020304" pitchFamily="18" charset="0"/>
                <a:cs typeface="Times New Roman" panose="02020603050405020304" pitchFamily="18" charset="0"/>
              </a:rPr>
              <a:t>/taxa </a:t>
            </a:r>
            <a:r>
              <a:rPr lang="en-AU" dirty="0" err="1">
                <a:latin typeface="Times New Roman" panose="02020603050405020304" pitchFamily="18" charset="0"/>
                <a:cs typeface="Times New Roman" panose="02020603050405020304" pitchFamily="18" charset="0"/>
              </a:rPr>
              <a:t>pe</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teren</a:t>
            </a:r>
            <a:r>
              <a:rPr lang="en-AU" dirty="0">
                <a:latin typeface="Times New Roman" panose="02020603050405020304" pitchFamily="18" charset="0"/>
                <a:cs typeface="Times New Roman" panose="02020603050405020304" pitchFamily="18" charset="0"/>
              </a:rPr>
              <a:t> se </a:t>
            </a:r>
            <a:r>
              <a:rPr lang="en-AU" dirty="0" err="1">
                <a:latin typeface="Times New Roman" panose="02020603050405020304" pitchFamily="18" charset="0"/>
                <a:cs typeface="Times New Roman" panose="02020603050405020304" pitchFamily="18" charset="0"/>
              </a:rPr>
              <a:t>stabileşte</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prin</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înmulţirea</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suprafeţei</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terenului</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exprimată</a:t>
            </a:r>
            <a:r>
              <a:rPr lang="en-AU" dirty="0">
                <a:latin typeface="Times New Roman" panose="02020603050405020304" pitchFamily="18" charset="0"/>
                <a:cs typeface="Times New Roman" panose="02020603050405020304" pitchFamily="18" charset="0"/>
              </a:rPr>
              <a:t> </a:t>
            </a:r>
            <a:r>
              <a:rPr lang="en-AU" dirty="0" err="1">
                <a:latin typeface="Times New Roman" panose="02020603050405020304" pitchFamily="18" charset="0"/>
                <a:cs typeface="Times New Roman" panose="02020603050405020304" pitchFamily="18" charset="0"/>
              </a:rPr>
              <a:t>în</a:t>
            </a:r>
            <a:r>
              <a:rPr lang="en-AU" dirty="0">
                <a:latin typeface="Times New Roman" panose="02020603050405020304" pitchFamily="18" charset="0"/>
                <a:cs typeface="Times New Roman" panose="02020603050405020304" pitchFamily="18" charset="0"/>
              </a:rPr>
              <a:t> hectare, </a:t>
            </a:r>
            <a:r>
              <a:rPr lang="en-AU" u="sng" dirty="0">
                <a:latin typeface="Times New Roman" panose="02020603050405020304" pitchFamily="18" charset="0"/>
                <a:cs typeface="Times New Roman" panose="02020603050405020304" pitchFamily="18" charset="0"/>
              </a:rPr>
              <a:t>cu </a:t>
            </a:r>
            <a:r>
              <a:rPr lang="en-AU" u="sng" dirty="0" err="1">
                <a:latin typeface="Times New Roman" panose="02020603050405020304" pitchFamily="18" charset="0"/>
                <a:cs typeface="Times New Roman" panose="02020603050405020304" pitchFamily="18" charset="0"/>
              </a:rPr>
              <a:t>suma</a:t>
            </a:r>
            <a:r>
              <a:rPr lang="en-AU" u="sng" dirty="0">
                <a:latin typeface="Times New Roman" panose="02020603050405020304" pitchFamily="18" charset="0"/>
                <a:cs typeface="Times New Roman" panose="02020603050405020304" pitchFamily="18" charset="0"/>
              </a:rPr>
              <a:t> </a:t>
            </a:r>
            <a:r>
              <a:rPr lang="en-AU" u="sng" dirty="0" err="1">
                <a:latin typeface="Times New Roman" panose="02020603050405020304" pitchFamily="18" charset="0"/>
                <a:cs typeface="Times New Roman" panose="02020603050405020304" pitchFamily="18" charset="0"/>
              </a:rPr>
              <a:t>corespunzătoare</a:t>
            </a:r>
            <a:r>
              <a:rPr lang="en-AU" u="sng" dirty="0">
                <a:latin typeface="Times New Roman" panose="02020603050405020304" pitchFamily="18" charset="0"/>
                <a:cs typeface="Times New Roman" panose="02020603050405020304" pitchFamily="18" charset="0"/>
              </a:rPr>
              <a:t> </a:t>
            </a:r>
            <a:r>
              <a:rPr lang="en-AU" u="sng" dirty="0" err="1">
                <a:latin typeface="Times New Roman" panose="02020603050405020304" pitchFamily="18" charset="0"/>
                <a:cs typeface="Times New Roman" panose="02020603050405020304" pitchFamily="18" charset="0"/>
              </a:rPr>
              <a:t>prevăzută</a:t>
            </a:r>
            <a:r>
              <a:rPr lang="en-AU" u="sng" dirty="0">
                <a:latin typeface="Times New Roman" panose="02020603050405020304" pitchFamily="18" charset="0"/>
                <a:cs typeface="Times New Roman" panose="02020603050405020304" pitchFamily="18" charset="0"/>
              </a:rPr>
              <a:t> </a:t>
            </a:r>
            <a:r>
              <a:rPr lang="en-AU" u="sng" dirty="0" err="1">
                <a:latin typeface="Times New Roman" panose="02020603050405020304" pitchFamily="18" charset="0"/>
                <a:cs typeface="Times New Roman" panose="02020603050405020304" pitchFamily="18" charset="0"/>
              </a:rPr>
              <a:t>în</a:t>
            </a:r>
            <a:r>
              <a:rPr lang="en-AU" u="sng" dirty="0">
                <a:latin typeface="Times New Roman" panose="02020603050405020304" pitchFamily="18" charset="0"/>
                <a:cs typeface="Times New Roman" panose="02020603050405020304" pitchFamily="18" charset="0"/>
              </a:rPr>
              <a:t>  </a:t>
            </a:r>
            <a:r>
              <a:rPr lang="en-AU" u="sng" dirty="0" err="1">
                <a:latin typeface="Times New Roman" panose="02020603050405020304" pitchFamily="18" charset="0"/>
                <a:cs typeface="Times New Roman" panose="02020603050405020304" pitchFamily="18" charset="0"/>
              </a:rPr>
              <a:t>tabelul</a:t>
            </a:r>
            <a:r>
              <a:rPr lang="en-AU" u="sng" dirty="0">
                <a:latin typeface="Times New Roman" panose="02020603050405020304" pitchFamily="18" charset="0"/>
                <a:cs typeface="Times New Roman" panose="02020603050405020304" pitchFamily="18" charset="0"/>
              </a:rPr>
              <a:t> </a:t>
            </a:r>
            <a:r>
              <a:rPr lang="en-AU" u="sng" dirty="0" err="1">
                <a:latin typeface="Times New Roman" panose="02020603050405020304" pitchFamily="18" charset="0"/>
                <a:cs typeface="Times New Roman" panose="02020603050405020304" pitchFamily="18" charset="0"/>
              </a:rPr>
              <a:t>următor</a:t>
            </a:r>
            <a:r>
              <a:rPr lang="en-AU" dirty="0">
                <a:latin typeface="Times New Roman" panose="02020603050405020304" pitchFamily="18" charset="0"/>
                <a:cs typeface="Times New Roman" panose="02020603050405020304" pitchFamily="18" charset="0"/>
              </a:rPr>
              <a:t>: </a:t>
            </a:r>
          </a:p>
          <a:p>
            <a:pPr marL="0" indent="0" algn="just">
              <a:spcBef>
                <a:spcPts val="0"/>
              </a:spcBef>
              <a:spcAft>
                <a:spcPts val="0"/>
              </a:spcAft>
              <a:buNone/>
            </a:pPr>
            <a:endParaRPr lang="en-US" sz="14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06738981"/>
              </p:ext>
            </p:extLst>
          </p:nvPr>
        </p:nvGraphicFramePr>
        <p:xfrm>
          <a:off x="759868" y="3902488"/>
          <a:ext cx="10948655" cy="2836631"/>
        </p:xfrm>
        <a:graphic>
          <a:graphicData uri="http://schemas.openxmlformats.org/drawingml/2006/table">
            <a:tbl>
              <a:tblPr>
                <a:tableStyleId>{5C22544A-7EE6-4342-B048-85BDC9FD1C3A}</a:tableStyleId>
              </a:tblPr>
              <a:tblGrid>
                <a:gridCol w="2824170">
                  <a:extLst>
                    <a:ext uri="{9D8B030D-6E8A-4147-A177-3AD203B41FA5}">
                      <a16:colId xmlns:a16="http://schemas.microsoft.com/office/drawing/2014/main" val="20000"/>
                    </a:ext>
                  </a:extLst>
                </a:gridCol>
                <a:gridCol w="2824170">
                  <a:extLst>
                    <a:ext uri="{9D8B030D-6E8A-4147-A177-3AD203B41FA5}">
                      <a16:colId xmlns:a16="http://schemas.microsoft.com/office/drawing/2014/main" val="20001"/>
                    </a:ext>
                  </a:extLst>
                </a:gridCol>
                <a:gridCol w="2241806">
                  <a:extLst>
                    <a:ext uri="{9D8B030D-6E8A-4147-A177-3AD203B41FA5}">
                      <a16:colId xmlns:a16="http://schemas.microsoft.com/office/drawing/2014/main" val="20002"/>
                    </a:ext>
                  </a:extLst>
                </a:gridCol>
                <a:gridCol w="1944414">
                  <a:extLst>
                    <a:ext uri="{9D8B030D-6E8A-4147-A177-3AD203B41FA5}">
                      <a16:colId xmlns:a16="http://schemas.microsoft.com/office/drawing/2014/main" val="20003"/>
                    </a:ext>
                  </a:extLst>
                </a:gridCol>
                <a:gridCol w="902994">
                  <a:extLst>
                    <a:ext uri="{9D8B030D-6E8A-4147-A177-3AD203B41FA5}">
                      <a16:colId xmlns:a16="http://schemas.microsoft.com/office/drawing/2014/main" val="20004"/>
                    </a:ext>
                  </a:extLst>
                </a:gridCol>
                <a:gridCol w="211101">
                  <a:extLst>
                    <a:ext uri="{9D8B030D-6E8A-4147-A177-3AD203B41FA5}">
                      <a16:colId xmlns:a16="http://schemas.microsoft.com/office/drawing/2014/main" val="20005"/>
                    </a:ext>
                  </a:extLst>
                </a:gridCol>
              </a:tblGrid>
              <a:tr h="166035">
                <a:tc gridSpan="5">
                  <a:txBody>
                    <a:bodyPr/>
                    <a:lstStyle/>
                    <a:p>
                      <a:pPr algn="ctr">
                        <a:spcAft>
                          <a:spcPts val="0"/>
                        </a:spcAft>
                      </a:pPr>
                      <a:r>
                        <a:rPr lang="it-IT" sz="1200" b="1" dirty="0">
                          <a:solidFill>
                            <a:schemeClr val="bg1"/>
                          </a:solidFill>
                          <a:effectLst/>
                          <a:latin typeface="Times New Roman" panose="02020603050405020304" pitchFamily="18" charset="0"/>
                          <a:ea typeface="Times New Roman" panose="02020603050405020304" pitchFamily="18" charset="0"/>
                        </a:rPr>
                        <a:t>Impozitul/taxa*)  pe  terenurile amplasate  în  intravilan – terenuri cu constructii  -lei / ha –</a:t>
                      </a:r>
                      <a:endParaRPr lang="en-US" sz="10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en-US" sz="1000">
                          <a:effectLst/>
                          <a:latin typeface="Times New Roman" panose="02020603050405020304" pitchFamily="18" charset="0"/>
                          <a:ea typeface="Times New Roman" panose="02020603050405020304" pitchFamily="18" charset="0"/>
                        </a:rPr>
                        <a:t> </a:t>
                      </a:r>
                    </a:p>
                  </a:txBody>
                  <a:tcPr marL="0" marR="0" marT="0" marB="0" anchor="ctr">
                    <a:solidFill>
                      <a:schemeClr val="accent1"/>
                    </a:solidFill>
                  </a:tcPr>
                </a:tc>
                <a:extLst>
                  <a:ext uri="{0D108BD9-81ED-4DB2-BD59-A6C34878D82A}">
                    <a16:rowId xmlns:a16="http://schemas.microsoft.com/office/drawing/2014/main" val="10000"/>
                  </a:ext>
                </a:extLst>
              </a:tr>
              <a:tr h="332071">
                <a:tc rowSpan="3">
                  <a:txBody>
                    <a:bodyPr/>
                    <a:lstStyle/>
                    <a:p>
                      <a:pPr algn="ctr">
                        <a:spcAft>
                          <a:spcPts val="0"/>
                        </a:spcAft>
                      </a:pPr>
                      <a:r>
                        <a:rPr lang="fr-FR" sz="1200" b="1">
                          <a:solidFill>
                            <a:schemeClr val="bg1"/>
                          </a:solidFill>
                          <a:effectLst/>
                          <a:latin typeface="Times New Roman" panose="02020603050405020304" pitchFamily="18" charset="0"/>
                          <a:ea typeface="Calibri" panose="020F0502020204030204" pitchFamily="34" charset="0"/>
                        </a:rPr>
                        <a:t>Zona în </a:t>
                      </a:r>
                      <a:endParaRPr lang="en-US" sz="1000">
                        <a:solidFill>
                          <a:schemeClr val="bg1"/>
                        </a:solidFill>
                        <a:effectLst/>
                        <a:latin typeface="Times New Roman" panose="02020603050405020304" pitchFamily="18" charset="0"/>
                        <a:ea typeface="Times New Roman" panose="02020603050405020304" pitchFamily="18" charset="0"/>
                      </a:endParaRPr>
                    </a:p>
                    <a:p>
                      <a:pPr algn="ctr">
                        <a:spcAft>
                          <a:spcPts val="0"/>
                        </a:spcAft>
                      </a:pPr>
                      <a:r>
                        <a:rPr lang="fr-FR" sz="1200" b="1">
                          <a:solidFill>
                            <a:schemeClr val="bg1"/>
                          </a:solidFill>
                          <a:effectLst/>
                          <a:latin typeface="Times New Roman" panose="02020603050405020304" pitchFamily="18" charset="0"/>
                          <a:ea typeface="Calibri" panose="020F0502020204030204" pitchFamily="34" charset="0"/>
                        </a:rPr>
                        <a:t>cadrul localităţii</a:t>
                      </a:r>
                      <a:endParaRPr lang="en-US" sz="100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tc rowSpan="2" gridSpan="2">
                  <a:txBody>
                    <a:bodyPr/>
                    <a:lstStyle/>
                    <a:p>
                      <a:pPr algn="ctr">
                        <a:spcAft>
                          <a:spcPts val="0"/>
                        </a:spcAft>
                      </a:pPr>
                      <a:r>
                        <a:rPr lang="en-AU" sz="1200" b="1" dirty="0" err="1">
                          <a:solidFill>
                            <a:schemeClr val="bg1"/>
                          </a:solidFill>
                          <a:effectLst/>
                          <a:latin typeface="Times New Roman" panose="02020603050405020304" pitchFamily="18" charset="0"/>
                          <a:ea typeface="Calibri" panose="020F0502020204030204" pitchFamily="34" charset="0"/>
                        </a:rPr>
                        <a:t>Nivelurile</a:t>
                      </a:r>
                      <a:r>
                        <a:rPr lang="en-AU" sz="1200" b="1" dirty="0">
                          <a:solidFill>
                            <a:schemeClr val="bg1"/>
                          </a:solidFill>
                          <a:effectLst/>
                          <a:latin typeface="Times New Roman" panose="02020603050405020304" pitchFamily="18" charset="0"/>
                          <a:ea typeface="Calibri" panose="020F0502020204030204" pitchFamily="34" charset="0"/>
                        </a:rPr>
                        <a:t> </a:t>
                      </a:r>
                      <a:r>
                        <a:rPr lang="en-AU" sz="1200" b="1" dirty="0" err="1">
                          <a:solidFill>
                            <a:schemeClr val="bg1"/>
                          </a:solidFill>
                          <a:effectLst/>
                          <a:latin typeface="Times New Roman" panose="02020603050405020304" pitchFamily="18" charset="0"/>
                          <a:ea typeface="Calibri" panose="020F0502020204030204" pitchFamily="34" charset="0"/>
                        </a:rPr>
                        <a:t>pentru</a:t>
                      </a:r>
                      <a:r>
                        <a:rPr lang="en-AU" sz="1200" b="1" dirty="0">
                          <a:solidFill>
                            <a:schemeClr val="bg1"/>
                          </a:solidFill>
                          <a:effectLst/>
                          <a:latin typeface="Times New Roman" panose="02020603050405020304" pitchFamily="18" charset="0"/>
                          <a:ea typeface="Calibri" panose="020F0502020204030204" pitchFamily="34" charset="0"/>
                        </a:rPr>
                        <a:t> </a:t>
                      </a:r>
                      <a:r>
                        <a:rPr lang="en-AU" sz="1200" b="1" dirty="0" err="1">
                          <a:solidFill>
                            <a:schemeClr val="bg1"/>
                          </a:solidFill>
                          <a:effectLst/>
                          <a:latin typeface="Times New Roman" panose="02020603050405020304" pitchFamily="18" charset="0"/>
                          <a:ea typeface="Calibri" panose="020F0502020204030204" pitchFamily="34" charset="0"/>
                        </a:rPr>
                        <a:t>anul</a:t>
                      </a:r>
                      <a:r>
                        <a:rPr lang="en-AU" sz="1200" b="1" dirty="0">
                          <a:solidFill>
                            <a:schemeClr val="bg1"/>
                          </a:solidFill>
                          <a:effectLst/>
                          <a:latin typeface="Times New Roman" panose="02020603050405020304" pitchFamily="18" charset="0"/>
                          <a:ea typeface="Calibri" panose="020F0502020204030204" pitchFamily="34" charset="0"/>
                        </a:rPr>
                        <a:t> 2022</a:t>
                      </a:r>
                      <a:endParaRPr lang="en-US" sz="1000" dirty="0">
                        <a:solidFill>
                          <a:schemeClr val="bg1"/>
                        </a:solidFill>
                        <a:effectLst/>
                        <a:latin typeface="Times New Roman" panose="02020603050405020304" pitchFamily="18" charset="0"/>
                        <a:ea typeface="Times New Roman" panose="02020603050405020304" pitchFamily="18" charset="0"/>
                      </a:endParaRPr>
                    </a:p>
                    <a:p>
                      <a:pPr algn="ctr">
                        <a:spcAft>
                          <a:spcPts val="0"/>
                        </a:spcAft>
                      </a:pPr>
                      <a:r>
                        <a:rPr lang="it-IT" sz="1200" b="1" dirty="0">
                          <a:solidFill>
                            <a:schemeClr val="bg1"/>
                          </a:solidFill>
                          <a:effectLst/>
                          <a:latin typeface="Times New Roman" panose="02020603050405020304" pitchFamily="18" charset="0"/>
                          <a:ea typeface="Times New Roman" panose="02020603050405020304" pitchFamily="18" charset="0"/>
                        </a:rPr>
                        <a:t>conform HCL 494/2021</a:t>
                      </a:r>
                      <a:endParaRPr lang="en-US" sz="10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tc rowSpan="2" hMerge="1">
                  <a:txBody>
                    <a:bodyPr/>
                    <a:lstStyle/>
                    <a:p>
                      <a:endParaRPr lang="en-US"/>
                    </a:p>
                  </a:txBody>
                  <a:tcPr/>
                </a:tc>
                <a:tc gridSpan="3">
                  <a:txBody>
                    <a:bodyPr/>
                    <a:lstStyle/>
                    <a:p>
                      <a:pPr indent="26035" algn="ctr">
                        <a:spcAft>
                          <a:spcPts val="0"/>
                        </a:spcAft>
                      </a:pPr>
                      <a:r>
                        <a:rPr lang="en-AU" sz="1200" b="1">
                          <a:solidFill>
                            <a:schemeClr val="bg1"/>
                          </a:solidFill>
                          <a:effectLst/>
                          <a:latin typeface="Times New Roman" panose="02020603050405020304" pitchFamily="18" charset="0"/>
                          <a:ea typeface="Calibri" panose="020F0502020204030204" pitchFamily="34" charset="0"/>
                        </a:rPr>
                        <a:t>Nivelurile pentru anul 2023</a:t>
                      </a:r>
                      <a:r>
                        <a:rPr lang="en-AU" sz="1000" b="1">
                          <a:solidFill>
                            <a:schemeClr val="bg1"/>
                          </a:solidFill>
                          <a:effectLst/>
                          <a:latin typeface="Times New Roman" panose="02020603050405020304" pitchFamily="18" charset="0"/>
                          <a:ea typeface="Times New Roman" panose="02020603050405020304" pitchFamily="18" charset="0"/>
                        </a:rPr>
                        <a:t> </a:t>
                      </a:r>
                      <a:endParaRPr lang="en-US" sz="1000">
                        <a:solidFill>
                          <a:schemeClr val="bg1"/>
                        </a:solidFill>
                        <a:effectLst/>
                        <a:latin typeface="Times New Roman" panose="02020603050405020304" pitchFamily="18" charset="0"/>
                        <a:ea typeface="Times New Roman" panose="02020603050405020304" pitchFamily="18" charset="0"/>
                      </a:endParaRPr>
                    </a:p>
                    <a:p>
                      <a:pPr algn="ctr">
                        <a:lnSpc>
                          <a:spcPct val="107000"/>
                        </a:lnSpc>
                        <a:spcAft>
                          <a:spcPts val="0"/>
                        </a:spcAft>
                      </a:pPr>
                      <a:r>
                        <a:rPr lang="fr-FR" sz="1200" b="1">
                          <a:solidFill>
                            <a:schemeClr val="bg1"/>
                          </a:solidFill>
                          <a:effectLst/>
                          <a:latin typeface="Times New Roman" panose="02020603050405020304" pitchFamily="18" charset="0"/>
                          <a:ea typeface="Times New Roman" panose="02020603050405020304" pitchFamily="18" charset="0"/>
                        </a:rPr>
                        <a:t>indexate cu rata inflației de 5,1% </a:t>
                      </a:r>
                      <a:endParaRPr lang="en-US" sz="100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82538">
                <a:tc vMerge="1">
                  <a:txBody>
                    <a:bodyPr/>
                    <a:lstStyle/>
                    <a:p>
                      <a:endParaRPr lang="en-US"/>
                    </a:p>
                  </a:txBody>
                  <a:tcPr/>
                </a:tc>
                <a:tc gridSpan="2" vMerge="1">
                  <a:txBody>
                    <a:bodyPr/>
                    <a:lstStyle/>
                    <a:p>
                      <a:endParaRPr lang="en-US"/>
                    </a:p>
                  </a:txBody>
                  <a:tcPr/>
                </a:tc>
                <a:tc hMerge="1" vMerge="1">
                  <a:txBody>
                    <a:bodyPr/>
                    <a:lstStyle/>
                    <a:p>
                      <a:endParaRPr lang="en-US"/>
                    </a:p>
                  </a:txBody>
                  <a:tcPr/>
                </a:tc>
                <a:tc rowSpan="2">
                  <a:txBody>
                    <a:bodyPr/>
                    <a:lstStyle/>
                    <a:p>
                      <a:pPr algn="ctr">
                        <a:spcAft>
                          <a:spcPts val="0"/>
                        </a:spcAft>
                      </a:pPr>
                      <a:r>
                        <a:rPr lang="it-IT" sz="1200" b="1">
                          <a:solidFill>
                            <a:schemeClr val="bg1"/>
                          </a:solidFill>
                          <a:effectLst/>
                          <a:latin typeface="Times New Roman" panose="02020603050405020304" pitchFamily="18" charset="0"/>
                          <a:ea typeface="Times New Roman" panose="02020603050405020304" pitchFamily="18" charset="0"/>
                        </a:rPr>
                        <a:t>Persoane  fizice</a:t>
                      </a:r>
                      <a:endParaRPr lang="en-US" sz="100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tc rowSpan="2" gridSpan="2">
                  <a:txBody>
                    <a:bodyPr/>
                    <a:lstStyle/>
                    <a:p>
                      <a:pPr algn="ctr">
                        <a:spcAft>
                          <a:spcPts val="0"/>
                        </a:spcAft>
                      </a:pPr>
                      <a:r>
                        <a:rPr lang="en-AU" sz="1200" b="1">
                          <a:solidFill>
                            <a:schemeClr val="bg1"/>
                          </a:solidFill>
                          <a:effectLst/>
                          <a:latin typeface="Times New Roman" panose="02020603050405020304" pitchFamily="18" charset="0"/>
                          <a:ea typeface="Calibri" panose="020F0502020204030204" pitchFamily="34" charset="0"/>
                        </a:rPr>
                        <a:t>Persoane juridice</a:t>
                      </a:r>
                      <a:endParaRPr lang="en-US" sz="100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tc rowSpan="2" hMerge="1">
                  <a:txBody>
                    <a:bodyPr/>
                    <a:lstStyle/>
                    <a:p>
                      <a:endParaRPr lang="en-US"/>
                    </a:p>
                  </a:txBody>
                  <a:tcPr/>
                </a:tc>
                <a:extLst>
                  <a:ext uri="{0D108BD9-81ED-4DB2-BD59-A6C34878D82A}">
                    <a16:rowId xmlns:a16="http://schemas.microsoft.com/office/drawing/2014/main" val="10002"/>
                  </a:ext>
                </a:extLst>
              </a:tr>
              <a:tr h="542202">
                <a:tc vMerge="1">
                  <a:txBody>
                    <a:bodyPr/>
                    <a:lstStyle/>
                    <a:p>
                      <a:endParaRPr lang="en-US"/>
                    </a:p>
                  </a:txBody>
                  <a:tcPr/>
                </a:tc>
                <a:tc>
                  <a:txBody>
                    <a:bodyPr/>
                    <a:lstStyle/>
                    <a:p>
                      <a:pPr algn="ctr">
                        <a:spcAft>
                          <a:spcPts val="0"/>
                        </a:spcAft>
                      </a:pPr>
                      <a:r>
                        <a:rPr lang="it-IT" sz="1200" b="1">
                          <a:solidFill>
                            <a:schemeClr val="bg1"/>
                          </a:solidFill>
                          <a:effectLst/>
                          <a:latin typeface="Times New Roman" panose="02020603050405020304" pitchFamily="18" charset="0"/>
                          <a:ea typeface="Times New Roman" panose="02020603050405020304" pitchFamily="18" charset="0"/>
                        </a:rPr>
                        <a:t>Persoane  fizice</a:t>
                      </a:r>
                      <a:endParaRPr lang="en-US" sz="100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tc>
                  <a:txBody>
                    <a:bodyPr/>
                    <a:lstStyle/>
                    <a:p>
                      <a:pPr algn="ctr">
                        <a:spcAft>
                          <a:spcPts val="0"/>
                        </a:spcAft>
                      </a:pPr>
                      <a:r>
                        <a:rPr lang="en-AU" sz="1200" b="1" dirty="0" err="1">
                          <a:solidFill>
                            <a:schemeClr val="bg1"/>
                          </a:solidFill>
                          <a:effectLst/>
                          <a:latin typeface="Times New Roman" panose="02020603050405020304" pitchFamily="18" charset="0"/>
                          <a:ea typeface="Calibri" panose="020F0502020204030204" pitchFamily="34" charset="0"/>
                        </a:rPr>
                        <a:t>Persoane</a:t>
                      </a:r>
                      <a:r>
                        <a:rPr lang="en-AU" sz="1200" b="1" dirty="0">
                          <a:solidFill>
                            <a:schemeClr val="bg1"/>
                          </a:solidFill>
                          <a:effectLst/>
                          <a:latin typeface="Times New Roman" panose="02020603050405020304" pitchFamily="18" charset="0"/>
                          <a:ea typeface="Calibri" panose="020F0502020204030204" pitchFamily="34" charset="0"/>
                        </a:rPr>
                        <a:t> </a:t>
                      </a:r>
                      <a:r>
                        <a:rPr lang="en-AU" sz="1200" b="1" dirty="0" err="1">
                          <a:solidFill>
                            <a:schemeClr val="bg1"/>
                          </a:solidFill>
                          <a:effectLst/>
                          <a:latin typeface="Times New Roman" panose="02020603050405020304" pitchFamily="18" charset="0"/>
                          <a:ea typeface="Calibri" panose="020F0502020204030204" pitchFamily="34" charset="0"/>
                        </a:rPr>
                        <a:t>juridice</a:t>
                      </a:r>
                      <a:endParaRPr lang="en-US" sz="10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tc vMerge="1">
                  <a:txBody>
                    <a:bodyPr/>
                    <a:lstStyle/>
                    <a:p>
                      <a:endParaRPr lang="en-US"/>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82538">
                <a:tc>
                  <a:txBody>
                    <a:bodyPr/>
                    <a:lstStyle/>
                    <a:p>
                      <a:pPr algn="ctr">
                        <a:spcAft>
                          <a:spcPts val="0"/>
                        </a:spcAft>
                      </a:pPr>
                      <a:r>
                        <a:rPr lang="en-AU" sz="800">
                          <a:solidFill>
                            <a:srgbClr val="000000"/>
                          </a:solidFill>
                          <a:effectLst/>
                          <a:latin typeface="Times New Roman" panose="02020603050405020304" pitchFamily="18" charset="0"/>
                          <a:ea typeface="Calibri" panose="020F0502020204030204" pitchFamily="34" charset="0"/>
                        </a:rPr>
                        <a:t>0</a:t>
                      </a:r>
                      <a:endParaRPr lang="en-US"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AU" sz="800">
                          <a:solidFill>
                            <a:srgbClr val="000000"/>
                          </a:solidFill>
                          <a:effectLst/>
                          <a:latin typeface="Times New Roman" panose="02020603050405020304" pitchFamily="18" charset="0"/>
                          <a:ea typeface="Calibri" panose="020F0502020204030204" pitchFamily="34" charset="0"/>
                        </a:rPr>
                        <a:t>1</a:t>
                      </a:r>
                      <a:endParaRPr lang="en-US"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AU" sz="800">
                          <a:solidFill>
                            <a:srgbClr val="000000"/>
                          </a:solidFill>
                          <a:effectLst/>
                          <a:latin typeface="Times New Roman" panose="02020603050405020304" pitchFamily="18" charset="0"/>
                          <a:ea typeface="Calibri" panose="020F0502020204030204" pitchFamily="34" charset="0"/>
                        </a:rPr>
                        <a:t>2</a:t>
                      </a:r>
                      <a:endParaRPr lang="en-US" sz="10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AU" sz="800">
                          <a:solidFill>
                            <a:srgbClr val="000000"/>
                          </a:solidFill>
                          <a:effectLst/>
                          <a:latin typeface="Times New Roman" panose="02020603050405020304" pitchFamily="18" charset="0"/>
                          <a:ea typeface="Calibri" panose="020F0502020204030204" pitchFamily="34" charset="0"/>
                        </a:rPr>
                        <a:t>3</a:t>
                      </a:r>
                      <a:endParaRPr lang="en-US" sz="1000">
                        <a:effectLst/>
                        <a:latin typeface="Times New Roman" panose="02020603050405020304" pitchFamily="18" charset="0"/>
                        <a:ea typeface="Times New Roman" panose="02020603050405020304" pitchFamily="18" charset="0"/>
                      </a:endParaRPr>
                    </a:p>
                  </a:txBody>
                  <a:tcPr marL="68580" marR="68580" marT="0" marB="0" anchor="ctr"/>
                </a:tc>
                <a:tc gridSpan="2">
                  <a:txBody>
                    <a:bodyPr/>
                    <a:lstStyle/>
                    <a:p>
                      <a:pPr algn="ctr">
                        <a:spcAft>
                          <a:spcPts val="0"/>
                        </a:spcAft>
                      </a:pPr>
                      <a:r>
                        <a:rPr lang="en-AU" sz="800">
                          <a:solidFill>
                            <a:srgbClr val="000000"/>
                          </a:solidFill>
                          <a:effectLst/>
                          <a:latin typeface="Times New Roman" panose="02020603050405020304" pitchFamily="18" charset="0"/>
                          <a:ea typeface="Calibri" panose="020F0502020204030204" pitchFamily="34" charset="0"/>
                        </a:rPr>
                        <a:t>4</a:t>
                      </a:r>
                      <a:endParaRPr lang="en-US" sz="10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0004"/>
                  </a:ext>
                </a:extLst>
              </a:tr>
              <a:tr h="402321">
                <a:tc>
                  <a:txBody>
                    <a:bodyPr/>
                    <a:lstStyle/>
                    <a:p>
                      <a:pPr algn="ctr">
                        <a:spcAft>
                          <a:spcPts val="0"/>
                        </a:spcAft>
                      </a:pPr>
                      <a:r>
                        <a:rPr lang="en-AU" sz="1200" b="1" cap="all" dirty="0">
                          <a:solidFill>
                            <a:schemeClr val="accent1"/>
                          </a:solidFill>
                          <a:effectLst/>
                          <a:latin typeface="Times New Roman" panose="02020603050405020304" pitchFamily="18" charset="0"/>
                          <a:ea typeface="Calibri" panose="020F0502020204030204" pitchFamily="34" charset="0"/>
                        </a:rPr>
                        <a:t>a</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200" dirty="0">
                          <a:solidFill>
                            <a:schemeClr val="accent1"/>
                          </a:solidFill>
                          <a:effectLst/>
                          <a:latin typeface="Times New Roman" panose="02020603050405020304" pitchFamily="18" charset="0"/>
                          <a:ea typeface="Calibri" panose="020F0502020204030204" pitchFamily="34" charset="0"/>
                        </a:rPr>
                        <a:t>8734,34</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fr-FR" sz="1000">
                          <a:solidFill>
                            <a:schemeClr val="accent1"/>
                          </a:solidFill>
                          <a:effectLst/>
                          <a:latin typeface="Times New Roman" panose="02020603050405020304" pitchFamily="18" charset="0"/>
                          <a:ea typeface="Times New Roman" panose="02020603050405020304" pitchFamily="18" charset="0"/>
                        </a:rPr>
                        <a:t>10.477,37</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1200" b="1">
                          <a:solidFill>
                            <a:schemeClr val="accent1"/>
                          </a:solidFill>
                          <a:effectLst/>
                          <a:latin typeface="Times New Roman" panose="02020603050405020304" pitchFamily="18" charset="0"/>
                          <a:ea typeface="Calibri" panose="020F0502020204030204" pitchFamily="34" charset="0"/>
                        </a:rPr>
                        <a:t>9179,79</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algn="ctr">
                        <a:spcAft>
                          <a:spcPts val="0"/>
                        </a:spcAft>
                      </a:pPr>
                      <a:r>
                        <a:rPr lang="fr-FR" sz="1000" b="1">
                          <a:solidFill>
                            <a:schemeClr val="accent1"/>
                          </a:solidFill>
                          <a:effectLst/>
                          <a:latin typeface="Times New Roman" panose="02020603050405020304" pitchFamily="18" charset="0"/>
                          <a:ea typeface="Times New Roman" panose="02020603050405020304" pitchFamily="18" charset="0"/>
                        </a:rPr>
                        <a:t>11.011,72</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0005"/>
                  </a:ext>
                </a:extLst>
              </a:tr>
              <a:tr h="321855">
                <a:tc>
                  <a:txBody>
                    <a:bodyPr/>
                    <a:lstStyle/>
                    <a:p>
                      <a:pPr algn="ctr">
                        <a:spcAft>
                          <a:spcPts val="0"/>
                        </a:spcAft>
                      </a:pPr>
                      <a:r>
                        <a:rPr lang="en-AU" sz="1200" b="1">
                          <a:solidFill>
                            <a:schemeClr val="accent1"/>
                          </a:solidFill>
                          <a:effectLst/>
                          <a:latin typeface="Times New Roman" panose="02020603050405020304" pitchFamily="18" charset="0"/>
                          <a:ea typeface="Calibri" panose="020F0502020204030204" pitchFamily="34" charset="0"/>
                        </a:rPr>
                        <a:t>B</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200" dirty="0">
                          <a:solidFill>
                            <a:schemeClr val="accent1"/>
                          </a:solidFill>
                          <a:effectLst/>
                          <a:latin typeface="Times New Roman" panose="02020603050405020304" pitchFamily="18" charset="0"/>
                          <a:ea typeface="Calibri" panose="020F0502020204030204" pitchFamily="34" charset="0"/>
                        </a:rPr>
                        <a:t>6602,97</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1000">
                          <a:solidFill>
                            <a:schemeClr val="accent1"/>
                          </a:solidFill>
                          <a:effectLst/>
                          <a:latin typeface="Times New Roman" panose="02020603050405020304" pitchFamily="18" charset="0"/>
                          <a:ea typeface="Calibri" panose="020F0502020204030204" pitchFamily="34" charset="0"/>
                        </a:rPr>
                        <a:t>7.920,40</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1200" b="1">
                          <a:solidFill>
                            <a:schemeClr val="accent1"/>
                          </a:solidFill>
                          <a:effectLst/>
                          <a:latin typeface="Times New Roman" panose="02020603050405020304" pitchFamily="18" charset="0"/>
                          <a:ea typeface="Calibri" panose="020F0502020204030204" pitchFamily="34" charset="0"/>
                        </a:rPr>
                        <a:t>6939,72</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algn="ctr">
                        <a:spcAft>
                          <a:spcPts val="0"/>
                        </a:spcAft>
                      </a:pPr>
                      <a:r>
                        <a:rPr lang="en-AU" sz="1000" b="1">
                          <a:solidFill>
                            <a:schemeClr val="accent1"/>
                          </a:solidFill>
                          <a:effectLst/>
                          <a:latin typeface="Times New Roman" panose="02020603050405020304" pitchFamily="18" charset="0"/>
                          <a:ea typeface="Calibri" panose="020F0502020204030204" pitchFamily="34" charset="0"/>
                        </a:rPr>
                        <a:t>8.324,34</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0006"/>
                  </a:ext>
                </a:extLst>
              </a:tr>
              <a:tr h="321855">
                <a:tc>
                  <a:txBody>
                    <a:bodyPr/>
                    <a:lstStyle/>
                    <a:p>
                      <a:pPr algn="ctr">
                        <a:spcAft>
                          <a:spcPts val="0"/>
                        </a:spcAft>
                      </a:pPr>
                      <a:r>
                        <a:rPr lang="en-AU" sz="1200" b="1">
                          <a:solidFill>
                            <a:schemeClr val="accent1"/>
                          </a:solidFill>
                          <a:effectLst/>
                          <a:latin typeface="Times New Roman" panose="02020603050405020304" pitchFamily="18" charset="0"/>
                          <a:ea typeface="Calibri" panose="020F0502020204030204" pitchFamily="34" charset="0"/>
                        </a:rPr>
                        <a:t>C</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200" dirty="0">
                          <a:solidFill>
                            <a:schemeClr val="accent1"/>
                          </a:solidFill>
                          <a:effectLst/>
                          <a:latin typeface="Times New Roman" panose="02020603050405020304" pitchFamily="18" charset="0"/>
                          <a:ea typeface="Calibri" panose="020F0502020204030204" pitchFamily="34" charset="0"/>
                        </a:rPr>
                        <a:t>4517,88</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1000">
                          <a:solidFill>
                            <a:schemeClr val="accent1"/>
                          </a:solidFill>
                          <a:effectLst/>
                          <a:latin typeface="Times New Roman" panose="02020603050405020304" pitchFamily="18" charset="0"/>
                          <a:ea typeface="Calibri" panose="020F0502020204030204" pitchFamily="34" charset="0"/>
                        </a:rPr>
                        <a:t>5.419,89</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1200" b="1">
                          <a:solidFill>
                            <a:schemeClr val="accent1"/>
                          </a:solidFill>
                          <a:effectLst/>
                          <a:latin typeface="Times New Roman" panose="02020603050405020304" pitchFamily="18" charset="0"/>
                          <a:ea typeface="Calibri" panose="020F0502020204030204" pitchFamily="34" charset="0"/>
                        </a:rPr>
                        <a:t>4748,29</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algn="ctr">
                        <a:spcAft>
                          <a:spcPts val="0"/>
                        </a:spcAft>
                      </a:pPr>
                      <a:r>
                        <a:rPr lang="en-AU" sz="1000" b="1">
                          <a:solidFill>
                            <a:schemeClr val="accent1"/>
                          </a:solidFill>
                          <a:effectLst/>
                          <a:latin typeface="Times New Roman" panose="02020603050405020304" pitchFamily="18" charset="0"/>
                          <a:ea typeface="Calibri" panose="020F0502020204030204" pitchFamily="34" charset="0"/>
                        </a:rPr>
                        <a:t>5.696,30</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0007"/>
                  </a:ext>
                </a:extLst>
              </a:tr>
              <a:tr h="321855">
                <a:tc>
                  <a:txBody>
                    <a:bodyPr/>
                    <a:lstStyle/>
                    <a:p>
                      <a:pPr algn="ctr">
                        <a:spcAft>
                          <a:spcPts val="0"/>
                        </a:spcAft>
                      </a:pPr>
                      <a:r>
                        <a:rPr lang="en-AU" sz="1200" b="1">
                          <a:solidFill>
                            <a:schemeClr val="accent1"/>
                          </a:solidFill>
                          <a:effectLst/>
                          <a:latin typeface="Times New Roman" panose="02020603050405020304" pitchFamily="18" charset="0"/>
                          <a:ea typeface="Calibri" panose="020F0502020204030204" pitchFamily="34" charset="0"/>
                        </a:rPr>
                        <a:t>D</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07000"/>
                        </a:lnSpc>
                        <a:spcAft>
                          <a:spcPts val="800"/>
                        </a:spcAft>
                      </a:pPr>
                      <a:r>
                        <a:rPr lang="en-AU" sz="1200" dirty="0">
                          <a:solidFill>
                            <a:schemeClr val="accent1"/>
                          </a:solidFill>
                          <a:effectLst/>
                          <a:latin typeface="Times New Roman" panose="02020603050405020304" pitchFamily="18" charset="0"/>
                          <a:ea typeface="Calibri" panose="020F0502020204030204" pitchFamily="34" charset="0"/>
                        </a:rPr>
                        <a:t>2147,17</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1000" dirty="0">
                          <a:solidFill>
                            <a:schemeClr val="accent1"/>
                          </a:solidFill>
                          <a:effectLst/>
                          <a:latin typeface="Times New Roman" panose="02020603050405020304" pitchFamily="18" charset="0"/>
                          <a:ea typeface="Calibri" panose="020F0502020204030204" pitchFamily="34" charset="0"/>
                        </a:rPr>
                        <a:t>2.576,16</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1200" b="1" dirty="0">
                          <a:solidFill>
                            <a:schemeClr val="accent1"/>
                          </a:solidFill>
                          <a:effectLst/>
                          <a:latin typeface="Times New Roman" panose="02020603050405020304" pitchFamily="18" charset="0"/>
                          <a:ea typeface="Calibri" panose="020F0502020204030204" pitchFamily="34" charset="0"/>
                        </a:rPr>
                        <a:t>2256,68</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algn="ctr">
                        <a:spcAft>
                          <a:spcPts val="0"/>
                        </a:spcAft>
                      </a:pPr>
                      <a:r>
                        <a:rPr lang="en-AU" sz="1000" b="1" dirty="0">
                          <a:solidFill>
                            <a:schemeClr val="accent1"/>
                          </a:solidFill>
                          <a:effectLst/>
                          <a:latin typeface="Times New Roman" panose="02020603050405020304" pitchFamily="18" charset="0"/>
                          <a:ea typeface="Calibri" panose="020F0502020204030204" pitchFamily="34" charset="0"/>
                        </a:rPr>
                        <a:t>2.707,54</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3895734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400" b="1" dirty="0">
                <a:latin typeface="Times New Roman" panose="02020603050405020304" pitchFamily="18" charset="0"/>
                <a:cs typeface="Times New Roman" panose="02020603050405020304" pitchFamily="18" charset="0"/>
              </a:rPr>
              <a:t>b. Impozitul și taxa pe teren</a:t>
            </a:r>
            <a:br>
              <a:rPr lang="ro-RO" sz="2400" b="1" dirty="0">
                <a:latin typeface="Times New Roman" panose="02020603050405020304" pitchFamily="18"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3537" y="1965434"/>
            <a:ext cx="11029615" cy="4801126"/>
          </a:xfrm>
        </p:spPr>
        <p:txBody>
          <a:bodyPr anchor="t">
            <a:noAutofit/>
          </a:bodyPr>
          <a:lstStyle/>
          <a:p>
            <a:r>
              <a:rPr lang="en-US" b="1" u="sng" dirty="0" err="1">
                <a:latin typeface="Times New Roman" panose="02020603050405020304" pitchFamily="18" charset="0"/>
                <a:cs typeface="Times New Roman" panose="02020603050405020304" pitchFamily="18" charset="0"/>
              </a:rPr>
              <a:t>Exemplu</a:t>
            </a:r>
            <a:r>
              <a:rPr lang="en-US" b="1" u="sng"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calcul</a:t>
            </a:r>
            <a:r>
              <a:rPr lang="en-US" b="1" u="sng"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impozit</a:t>
            </a:r>
            <a:r>
              <a:rPr lang="en-US" b="1" u="sng"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pe</a:t>
            </a:r>
            <a:r>
              <a:rPr lang="en-US" b="1" u="sng"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teren</a:t>
            </a:r>
            <a:r>
              <a:rPr lang="en-US" b="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b="1" dirty="0" err="1">
                <a:latin typeface="Times New Roman" panose="02020603050405020304" pitchFamily="18" charset="0"/>
                <a:cs typeface="Times New Roman" panose="02020603050405020304" pitchFamily="18" charset="0"/>
              </a:rPr>
              <a:t>Teren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curti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constructii</a:t>
            </a:r>
            <a:r>
              <a:rPr lang="en-US" b="1" dirty="0">
                <a:latin typeface="Times New Roman" panose="02020603050405020304" pitchFamily="18" charset="0"/>
                <a:cs typeface="Times New Roman" panose="02020603050405020304" pitchFamily="18" charset="0"/>
              </a:rPr>
              <a:t> – in </a:t>
            </a:r>
            <a:r>
              <a:rPr lang="en-US" b="1" dirty="0" err="1">
                <a:latin typeface="Times New Roman" panose="02020603050405020304" pitchFamily="18" charset="0"/>
                <a:cs typeface="Times New Roman" panose="02020603050405020304" pitchFamily="18" charset="0"/>
              </a:rPr>
              <a:t>suprafata</a:t>
            </a:r>
            <a:r>
              <a:rPr lang="en-US" b="1" dirty="0">
                <a:latin typeface="Times New Roman" panose="02020603050405020304" pitchFamily="18" charset="0"/>
                <a:cs typeface="Times New Roman" panose="02020603050405020304" pitchFamily="18" charset="0"/>
              </a:rPr>
              <a:t> de 400 </a:t>
            </a:r>
            <a:r>
              <a:rPr lang="en-US" b="1" dirty="0" err="1">
                <a:latin typeface="Times New Roman" panose="02020603050405020304" pitchFamily="18" charset="0"/>
                <a:cs typeface="Times New Roman" panose="02020603050405020304" pitchFamily="18" charset="0"/>
              </a:rPr>
              <a:t>mp</a:t>
            </a:r>
            <a:r>
              <a:rPr lang="en-US" b="1" dirty="0">
                <a:latin typeface="Times New Roman" panose="02020603050405020304" pitchFamily="18" charset="0"/>
                <a:cs typeface="Times New Roman" panose="02020603050405020304" pitchFamily="18" charset="0"/>
              </a:rPr>
              <a:t>, din care </a:t>
            </a:r>
            <a:r>
              <a:rPr lang="en-US" b="1" dirty="0" err="1">
                <a:latin typeface="Times New Roman" panose="02020603050405020304" pitchFamily="18" charset="0"/>
                <a:cs typeface="Times New Roman" panose="02020603050405020304" pitchFamily="18" charset="0"/>
              </a:rPr>
              <a:t>suprafata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libera</a:t>
            </a:r>
            <a:r>
              <a:rPr lang="en-US" b="1" dirty="0">
                <a:latin typeface="Times New Roman" panose="02020603050405020304" pitchFamily="18" charset="0"/>
                <a:cs typeface="Times New Roman" panose="02020603050405020304" pitchFamily="18" charset="0"/>
              </a:rPr>
              <a:t> = 300mp, </a:t>
            </a:r>
            <a:r>
              <a:rPr lang="en-US" b="1" dirty="0" err="1">
                <a:latin typeface="Times New Roman" panose="02020603050405020304" pitchFamily="18" charset="0"/>
                <a:cs typeface="Times New Roman" panose="02020603050405020304" pitchFamily="18" charset="0"/>
              </a:rPr>
              <a:t>situat</a:t>
            </a:r>
            <a:r>
              <a:rPr lang="en-US" b="1" dirty="0">
                <a:latin typeface="Times New Roman" panose="02020603050405020304" pitchFamily="18" charset="0"/>
                <a:cs typeface="Times New Roman" panose="02020603050405020304" pitchFamily="18" charset="0"/>
              </a:rPr>
              <a:t> in zona A de </a:t>
            </a:r>
            <a:r>
              <a:rPr lang="en-US" b="1" dirty="0" err="1">
                <a:latin typeface="Times New Roman" panose="02020603050405020304" pitchFamily="18" charset="0"/>
                <a:cs typeface="Times New Roman" panose="02020603050405020304" pitchFamily="18" charset="0"/>
              </a:rPr>
              <a:t>impozitare</a:t>
            </a:r>
            <a:r>
              <a:rPr lang="en-US" b="1" dirty="0">
                <a:latin typeface="Times New Roman" panose="02020603050405020304" pitchFamily="18" charset="0"/>
                <a:cs typeface="Times New Roman" panose="02020603050405020304" pitchFamily="18" charset="0"/>
              </a:rPr>
              <a:t> a </a:t>
            </a:r>
            <a:r>
              <a:rPr lang="en-US" b="1" dirty="0" err="1">
                <a:latin typeface="Times New Roman" panose="02020603050405020304" pitchFamily="18" charset="0"/>
                <a:cs typeface="Times New Roman" panose="02020603050405020304" pitchFamily="18" charset="0"/>
              </a:rPr>
              <a:t>localitatii</a:t>
            </a:r>
            <a:r>
              <a:rPr lang="en-US" b="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ro-RO" sz="2000" b="1"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ro-RO" sz="2000" b="1" dirty="0">
              <a:latin typeface="Times New Roman" panose="02020603050405020304" pitchFamily="18" charset="0"/>
              <a:cs typeface="Times New Roman" panose="02020603050405020304" pitchFamily="18" charset="0"/>
            </a:endParaRPr>
          </a:p>
          <a:p>
            <a:endParaRPr lang="ro-RO" sz="2000" b="1" dirty="0">
              <a:latin typeface="Times New Roman" panose="02020603050405020304" pitchFamily="18" charset="0"/>
              <a:cs typeface="Times New Roman" panose="02020603050405020304" pitchFamily="18" charset="0"/>
            </a:endParaRPr>
          </a:p>
          <a:p>
            <a:endParaRPr lang="ro-RO" sz="2000" b="1" dirty="0">
              <a:latin typeface="Times New Roman" panose="02020603050405020304" pitchFamily="18" charset="0"/>
              <a:cs typeface="Times New Roman" panose="02020603050405020304" pitchFamily="18" charset="0"/>
            </a:endParaRPr>
          </a:p>
          <a:p>
            <a:endParaRPr lang="ro-RO" sz="2000" b="1" dirty="0">
              <a:latin typeface="Times New Roman" panose="02020603050405020304" pitchFamily="18" charset="0"/>
              <a:cs typeface="Times New Roman" panose="02020603050405020304" pitchFamily="18" charset="0"/>
            </a:endParaRPr>
          </a:p>
          <a:p>
            <a:pPr algn="just">
              <a:spcBef>
                <a:spcPts val="0"/>
              </a:spcBef>
              <a:spcAft>
                <a:spcPts val="0"/>
              </a:spcAft>
            </a:pPr>
            <a:endParaRPr lang="ro-RO" sz="1400" dirty="0">
              <a:latin typeface="Times New Roman" panose="02020603050405020304" pitchFamily="18" charset="0"/>
              <a:cs typeface="Times New Roman" panose="02020603050405020304" pitchFamily="18" charset="0"/>
            </a:endParaRPr>
          </a:p>
          <a:p>
            <a:pPr algn="just">
              <a:spcBef>
                <a:spcPts val="0"/>
              </a:spcBef>
              <a:spcAft>
                <a:spcPts val="0"/>
              </a:spcAft>
            </a:pPr>
            <a:endParaRPr lang="ro-RO" sz="1400"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endParaRPr lang="en-US" sz="1400" dirty="0">
              <a:latin typeface="Times New Roman" panose="02020603050405020304" pitchFamily="18" charset="0"/>
              <a:cs typeface="Times New Roman" panose="02020603050405020304"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690333771"/>
              </p:ext>
            </p:extLst>
          </p:nvPr>
        </p:nvGraphicFramePr>
        <p:xfrm>
          <a:off x="909142" y="3141406"/>
          <a:ext cx="10058404" cy="2315409"/>
        </p:xfrm>
        <a:graphic>
          <a:graphicData uri="http://schemas.openxmlformats.org/drawingml/2006/table">
            <a:tbl>
              <a:tblPr firstRow="1" bandRow="1">
                <a:tableStyleId>{5C22544A-7EE6-4342-B048-85BDC9FD1C3A}</a:tableStyleId>
              </a:tblPr>
              <a:tblGrid>
                <a:gridCol w="829995">
                  <a:extLst>
                    <a:ext uri="{9D8B030D-6E8A-4147-A177-3AD203B41FA5}">
                      <a16:colId xmlns:a16="http://schemas.microsoft.com/office/drawing/2014/main" val="4106007745"/>
                    </a:ext>
                  </a:extLst>
                </a:gridCol>
                <a:gridCol w="4199207">
                  <a:extLst>
                    <a:ext uri="{9D8B030D-6E8A-4147-A177-3AD203B41FA5}">
                      <a16:colId xmlns:a16="http://schemas.microsoft.com/office/drawing/2014/main" val="2942972910"/>
                    </a:ext>
                  </a:extLst>
                </a:gridCol>
                <a:gridCol w="2514601">
                  <a:extLst>
                    <a:ext uri="{9D8B030D-6E8A-4147-A177-3AD203B41FA5}">
                      <a16:colId xmlns:a16="http://schemas.microsoft.com/office/drawing/2014/main" val="92815736"/>
                    </a:ext>
                  </a:extLst>
                </a:gridCol>
                <a:gridCol w="2514601">
                  <a:extLst>
                    <a:ext uri="{9D8B030D-6E8A-4147-A177-3AD203B41FA5}">
                      <a16:colId xmlns:a16="http://schemas.microsoft.com/office/drawing/2014/main" val="2004816337"/>
                    </a:ext>
                  </a:extLst>
                </a:gridCol>
              </a:tblGrid>
              <a:tr h="315703">
                <a:tc>
                  <a:txBody>
                    <a:bodyPr/>
                    <a:lstStyle/>
                    <a:p>
                      <a:pPr algn="just">
                        <a:spcAft>
                          <a:spcPts val="0"/>
                        </a:spcAft>
                      </a:pPr>
                      <a:r>
                        <a:rPr lang="en-AU" sz="1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Nr.crt</a:t>
                      </a:r>
                      <a:endParaRPr lang="en-US"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AU" sz="14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Denumire</a:t>
                      </a:r>
                      <a:r>
                        <a:rPr lang="en-AU" sz="1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indicator</a:t>
                      </a:r>
                      <a:endParaRPr lang="en-US"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AU" sz="14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Anul</a:t>
                      </a:r>
                      <a:r>
                        <a:rPr lang="en-AU" sz="1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fiscal 2022</a:t>
                      </a:r>
                      <a:endParaRPr lang="en-US"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AU" sz="14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Anul</a:t>
                      </a:r>
                      <a:r>
                        <a:rPr lang="en-AU" sz="1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fiscal 2023 (</a:t>
                      </a:r>
                      <a:r>
                        <a:rPr lang="en-AU" sz="14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niveluri</a:t>
                      </a:r>
                      <a:r>
                        <a:rPr lang="en-AU" sz="1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14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indexate</a:t>
                      </a:r>
                      <a:r>
                        <a:rPr lang="en-AU" sz="1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cu rata </a:t>
                      </a:r>
                      <a:r>
                        <a:rPr lang="en-AU" sz="14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inflației</a:t>
                      </a:r>
                      <a:r>
                        <a:rPr lang="en-AU" sz="1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de 5,1%</a:t>
                      </a:r>
                      <a:endParaRPr lang="en-US"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98785899"/>
                  </a:ext>
                </a:extLst>
              </a:tr>
              <a:tr h="605442">
                <a:tc>
                  <a:txBody>
                    <a:bodyPr/>
                    <a:lstStyle/>
                    <a:p>
                      <a:pPr algn="just">
                        <a:spcAft>
                          <a:spcPts val="0"/>
                        </a:spcAft>
                      </a:pPr>
                      <a:r>
                        <a:rPr lang="en-AU" sz="14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4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AU" sz="1400" b="1"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Suprafața</a:t>
                      </a:r>
                      <a:r>
                        <a:rPr lang="en-AU" sz="14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1400" b="1"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teren</a:t>
                      </a:r>
                      <a:endParaRPr lang="en-US" sz="14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AU" sz="14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400</a:t>
                      </a:r>
                      <a:endParaRPr lang="en-US" sz="14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AU" sz="14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400</a:t>
                      </a:r>
                      <a:endParaRPr lang="en-US" sz="14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41094084"/>
                  </a:ext>
                </a:extLst>
              </a:tr>
              <a:tr h="684413">
                <a:tc>
                  <a:txBody>
                    <a:bodyPr/>
                    <a:lstStyle/>
                    <a:p>
                      <a:pPr algn="just">
                        <a:spcAft>
                          <a:spcPts val="0"/>
                        </a:spcAft>
                      </a:pPr>
                      <a:r>
                        <a:rPr lang="en-AU" sz="1400" b="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AU" sz="14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Norma </a:t>
                      </a:r>
                      <a:r>
                        <a:rPr lang="en-AU" sz="1400" b="1"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prevăzută</a:t>
                      </a:r>
                      <a:r>
                        <a:rPr lang="en-AU" sz="14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de </a:t>
                      </a:r>
                      <a:r>
                        <a:rPr lang="en-AU" sz="1400" b="1"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lege</a:t>
                      </a:r>
                      <a:r>
                        <a:rPr lang="en-AU" sz="14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(lei/</a:t>
                      </a:r>
                      <a:r>
                        <a:rPr lang="en-AU" sz="1400" b="1" dirty="0" err="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mp</a:t>
                      </a:r>
                      <a:r>
                        <a:rPr lang="en-AU" sz="14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AU" sz="14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0,</a:t>
                      </a:r>
                      <a:r>
                        <a:rPr lang="en-AU" sz="14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8734</a:t>
                      </a:r>
                      <a:endParaRPr lang="en-US" sz="14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AU" sz="14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0,</a:t>
                      </a:r>
                      <a:r>
                        <a:rPr lang="en-AU" sz="1400" b="1"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9180</a:t>
                      </a:r>
                      <a:endParaRPr lang="en-US" sz="14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25032702"/>
                  </a:ext>
                </a:extLst>
              </a:tr>
              <a:tr h="385474">
                <a:tc>
                  <a:txBody>
                    <a:bodyPr/>
                    <a:lstStyle/>
                    <a:p>
                      <a:pPr algn="just">
                        <a:spcAft>
                          <a:spcPts val="0"/>
                        </a:spcAft>
                      </a:pPr>
                      <a:r>
                        <a:rPr lang="en-AU" sz="14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4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en-AU" sz="1400" b="1">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Impozit pe teren</a:t>
                      </a:r>
                      <a:endParaRPr lang="en-US" sz="140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AU" sz="14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349 lei</a:t>
                      </a:r>
                      <a:endParaRPr lang="en-US" sz="14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AU" sz="14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367 lei</a:t>
                      </a:r>
                      <a:endParaRPr lang="en-US" sz="14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35248009"/>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886397568"/>
              </p:ext>
            </p:extLst>
          </p:nvPr>
        </p:nvGraphicFramePr>
        <p:xfrm>
          <a:off x="909142" y="5456815"/>
          <a:ext cx="10058404" cy="457288"/>
        </p:xfrm>
        <a:graphic>
          <a:graphicData uri="http://schemas.openxmlformats.org/drawingml/2006/table">
            <a:tbl>
              <a:tblPr firstRow="1" firstCol="1" bandRow="1">
                <a:tableStyleId>{5C22544A-7EE6-4342-B048-85BDC9FD1C3A}</a:tableStyleId>
              </a:tblPr>
              <a:tblGrid>
                <a:gridCol w="977388">
                  <a:extLst>
                    <a:ext uri="{9D8B030D-6E8A-4147-A177-3AD203B41FA5}">
                      <a16:colId xmlns:a16="http://schemas.microsoft.com/office/drawing/2014/main" val="1260835698"/>
                    </a:ext>
                  </a:extLst>
                </a:gridCol>
                <a:gridCol w="9081016">
                  <a:extLst>
                    <a:ext uri="{9D8B030D-6E8A-4147-A177-3AD203B41FA5}">
                      <a16:colId xmlns:a16="http://schemas.microsoft.com/office/drawing/2014/main" val="1511775708"/>
                    </a:ext>
                  </a:extLst>
                </a:gridCol>
              </a:tblGrid>
              <a:tr h="457288">
                <a:tc>
                  <a:txBody>
                    <a:bodyPr/>
                    <a:lstStyle/>
                    <a:p>
                      <a:pPr algn="just">
                        <a:spcAft>
                          <a:spcPts val="0"/>
                        </a:spcAft>
                      </a:pPr>
                      <a:r>
                        <a:rPr lang="en-AU" sz="1200" dirty="0">
                          <a:effectLst/>
                        </a:rPr>
                        <a:t>4</a:t>
                      </a:r>
                      <a:endParaRPr lang="en-US"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AU" sz="1600" dirty="0" err="1">
                          <a:effectLst/>
                          <a:latin typeface="Times New Roman" panose="02020603050405020304" pitchFamily="18" charset="0"/>
                          <a:cs typeface="Times New Roman" panose="02020603050405020304" pitchFamily="18" charset="0"/>
                        </a:rPr>
                        <a:t>Diferența</a:t>
                      </a:r>
                      <a:r>
                        <a:rPr lang="en-AU" sz="1600" dirty="0">
                          <a:effectLst/>
                          <a:latin typeface="Times New Roman" panose="02020603050405020304" pitchFamily="18" charset="0"/>
                          <a:cs typeface="Times New Roman" panose="02020603050405020304" pitchFamily="18" charset="0"/>
                        </a:rPr>
                        <a:t> de </a:t>
                      </a:r>
                      <a:r>
                        <a:rPr lang="en-AU" sz="1600" dirty="0" err="1">
                          <a:effectLst/>
                          <a:latin typeface="Times New Roman" panose="02020603050405020304" pitchFamily="18" charset="0"/>
                          <a:cs typeface="Times New Roman" panose="02020603050405020304" pitchFamily="18" charset="0"/>
                        </a:rPr>
                        <a:t>impozit</a:t>
                      </a:r>
                      <a:r>
                        <a:rPr lang="en-AU" sz="1600" dirty="0">
                          <a:effectLst/>
                          <a:latin typeface="Times New Roman" panose="02020603050405020304" pitchFamily="18" charset="0"/>
                          <a:cs typeface="Times New Roman" panose="02020603050405020304" pitchFamily="18" charset="0"/>
                        </a:rPr>
                        <a:t> </a:t>
                      </a:r>
                      <a:r>
                        <a:rPr lang="en-AU" sz="1600" dirty="0" err="1">
                          <a:effectLst/>
                          <a:latin typeface="Times New Roman" panose="02020603050405020304" pitchFamily="18" charset="0"/>
                          <a:cs typeface="Times New Roman" panose="02020603050405020304" pitchFamily="18" charset="0"/>
                        </a:rPr>
                        <a:t>pe</a:t>
                      </a:r>
                      <a:r>
                        <a:rPr lang="en-AU" sz="1600" dirty="0">
                          <a:effectLst/>
                          <a:latin typeface="Times New Roman" panose="02020603050405020304" pitchFamily="18" charset="0"/>
                          <a:cs typeface="Times New Roman" panose="02020603050405020304" pitchFamily="18" charset="0"/>
                        </a:rPr>
                        <a:t> </a:t>
                      </a:r>
                      <a:r>
                        <a:rPr lang="en-AU" sz="1600" dirty="0" err="1">
                          <a:effectLst/>
                          <a:latin typeface="Times New Roman" panose="02020603050405020304" pitchFamily="18" charset="0"/>
                          <a:cs typeface="Times New Roman" panose="02020603050405020304" pitchFamily="18" charset="0"/>
                        </a:rPr>
                        <a:t>teren</a:t>
                      </a:r>
                      <a:r>
                        <a:rPr lang="en-AU" sz="1600" dirty="0">
                          <a:effectLst/>
                          <a:latin typeface="Times New Roman" panose="02020603050405020304" pitchFamily="18" charset="0"/>
                          <a:cs typeface="Times New Roman" panose="02020603050405020304" pitchFamily="18" charset="0"/>
                        </a:rPr>
                        <a:t> 2022/2023 = 18 lei</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14172558"/>
                  </a:ext>
                </a:extLst>
              </a:tr>
            </a:tbl>
          </a:graphicData>
        </a:graphic>
      </p:graphicFrame>
    </p:spTree>
    <p:extLst>
      <p:ext uri="{BB962C8B-B14F-4D97-AF65-F5344CB8AC3E}">
        <p14:creationId xmlns:p14="http://schemas.microsoft.com/office/powerpoint/2010/main" val="25830634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400" b="1" dirty="0">
                <a:latin typeface="Times New Roman" panose="02020603050405020304" pitchFamily="18" charset="0"/>
                <a:cs typeface="Times New Roman" panose="02020603050405020304" pitchFamily="18" charset="0"/>
              </a:rPr>
              <a:t>c. Impozitul pe mijloacele de transport</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73269" y="1881352"/>
            <a:ext cx="11582399" cy="4688260"/>
          </a:xfrm>
        </p:spPr>
        <p:txBody>
          <a:bodyPr anchor="t">
            <a:normAutofit/>
          </a:bodyPr>
          <a:lstStyle/>
          <a:p>
            <a:pPr>
              <a:spcBef>
                <a:spcPts val="0"/>
              </a:spcBef>
              <a:spcAft>
                <a:spcPts val="0"/>
              </a:spcAft>
            </a:pPr>
            <a:r>
              <a:rPr lang="fr-FR" sz="1200" b="1" dirty="0" err="1">
                <a:latin typeface="Times New Roman" panose="02020603050405020304" pitchFamily="18" charset="0"/>
                <a:cs typeface="Times New Roman" panose="02020603050405020304" pitchFamily="18" charset="0"/>
              </a:rPr>
              <a:t>Pentru</a:t>
            </a:r>
            <a:r>
              <a:rPr lang="fr-FR" sz="1200" b="1" dirty="0">
                <a:latin typeface="Times New Roman" panose="02020603050405020304" pitchFamily="18" charset="0"/>
                <a:cs typeface="Times New Roman" panose="02020603050405020304" pitchFamily="18" charset="0"/>
              </a:rPr>
              <a:t> </a:t>
            </a:r>
            <a:r>
              <a:rPr lang="fr-FR" sz="1200" b="1" dirty="0" err="1">
                <a:latin typeface="Times New Roman" panose="02020603050405020304" pitchFamily="18" charset="0"/>
                <a:cs typeface="Times New Roman" panose="02020603050405020304" pitchFamily="18" charset="0"/>
              </a:rPr>
              <a:t>anul</a:t>
            </a:r>
            <a:r>
              <a:rPr lang="fr-FR" sz="1200" b="1" dirty="0">
                <a:latin typeface="Times New Roman" panose="02020603050405020304" pitchFamily="18" charset="0"/>
                <a:cs typeface="Times New Roman" panose="02020603050405020304" pitchFamily="18" charset="0"/>
              </a:rPr>
              <a:t> 2022, la </a:t>
            </a:r>
            <a:r>
              <a:rPr lang="fr-FR" sz="1200" b="1" dirty="0" err="1">
                <a:latin typeface="Times New Roman" panose="02020603050405020304" pitchFamily="18" charset="0"/>
                <a:cs typeface="Times New Roman" panose="02020603050405020304" pitchFamily="18" charset="0"/>
              </a:rPr>
              <a:t>nivelul</a:t>
            </a:r>
            <a:r>
              <a:rPr lang="fr-FR" sz="1200" b="1" dirty="0">
                <a:latin typeface="Times New Roman" panose="02020603050405020304" pitchFamily="18" charset="0"/>
                <a:cs typeface="Times New Roman" panose="02020603050405020304" pitchFamily="18" charset="0"/>
              </a:rPr>
              <a:t> </a:t>
            </a:r>
            <a:r>
              <a:rPr lang="fr-FR" sz="1200" b="1" dirty="0" err="1">
                <a:latin typeface="Times New Roman" panose="02020603050405020304" pitchFamily="18" charset="0"/>
                <a:cs typeface="Times New Roman" panose="02020603050405020304" pitchFamily="18" charset="0"/>
              </a:rPr>
              <a:t>municipiului</a:t>
            </a:r>
            <a:r>
              <a:rPr lang="fr-FR" sz="1200" b="1" dirty="0">
                <a:latin typeface="Times New Roman" panose="02020603050405020304" pitchFamily="18" charset="0"/>
                <a:cs typeface="Times New Roman" panose="02020603050405020304" pitchFamily="18" charset="0"/>
              </a:rPr>
              <a:t> </a:t>
            </a:r>
            <a:r>
              <a:rPr lang="fr-FR" sz="1200" b="1" dirty="0" err="1">
                <a:latin typeface="Times New Roman" panose="02020603050405020304" pitchFamily="18" charset="0"/>
                <a:cs typeface="Times New Roman" panose="02020603050405020304" pitchFamily="18" charset="0"/>
              </a:rPr>
              <a:t>Ploiești</a:t>
            </a:r>
            <a:r>
              <a:rPr lang="fr-FR" sz="1200" b="1" dirty="0">
                <a:latin typeface="Times New Roman" panose="02020603050405020304" pitchFamily="18" charset="0"/>
                <a:cs typeface="Times New Roman" panose="02020603050405020304" pitchFamily="18" charset="0"/>
              </a:rPr>
              <a:t>, </a:t>
            </a:r>
            <a:r>
              <a:rPr lang="fr-FR" sz="1200" b="1" dirty="0" err="1">
                <a:latin typeface="Times New Roman" panose="02020603050405020304" pitchFamily="18" charset="0"/>
                <a:cs typeface="Times New Roman" panose="02020603050405020304" pitchFamily="18" charset="0"/>
              </a:rPr>
              <a:t>prin</a:t>
            </a:r>
            <a:r>
              <a:rPr lang="fr-FR" sz="1200" b="1" dirty="0">
                <a:latin typeface="Times New Roman" panose="02020603050405020304" pitchFamily="18" charset="0"/>
                <a:cs typeface="Times New Roman" panose="02020603050405020304" pitchFamily="18" charset="0"/>
              </a:rPr>
              <a:t> HCL 494/2021  au </a:t>
            </a:r>
            <a:r>
              <a:rPr lang="fr-FR" sz="1200" b="1" dirty="0" err="1">
                <a:latin typeface="Times New Roman" panose="02020603050405020304" pitchFamily="18" charset="0"/>
                <a:cs typeface="Times New Roman" panose="02020603050405020304" pitchFamily="18" charset="0"/>
              </a:rPr>
              <a:t>fost</a:t>
            </a:r>
            <a:r>
              <a:rPr lang="fr-FR" sz="1200" b="1" dirty="0">
                <a:latin typeface="Times New Roman" panose="02020603050405020304" pitchFamily="18" charset="0"/>
                <a:cs typeface="Times New Roman" panose="02020603050405020304" pitchFamily="18" charset="0"/>
              </a:rPr>
              <a:t> </a:t>
            </a:r>
            <a:r>
              <a:rPr lang="fr-FR" sz="1200" b="1" dirty="0" err="1">
                <a:latin typeface="Times New Roman" panose="02020603050405020304" pitchFamily="18" charset="0"/>
                <a:cs typeface="Times New Roman" panose="02020603050405020304" pitchFamily="18" charset="0"/>
              </a:rPr>
              <a:t>stabilite</a:t>
            </a:r>
            <a:r>
              <a:rPr lang="fr-FR" sz="1200" b="1" dirty="0">
                <a:latin typeface="Times New Roman" panose="02020603050405020304" pitchFamily="18" charset="0"/>
                <a:cs typeface="Times New Roman" panose="02020603050405020304" pitchFamily="18" charset="0"/>
              </a:rPr>
              <a:t> </a:t>
            </a:r>
            <a:r>
              <a:rPr lang="fr-FR" sz="1200" b="1" dirty="0" err="1">
                <a:latin typeface="Times New Roman" panose="02020603050405020304" pitchFamily="18" charset="0"/>
                <a:cs typeface="Times New Roman" panose="02020603050405020304" pitchFamily="18" charset="0"/>
              </a:rPr>
              <a:t>nivelurile</a:t>
            </a:r>
            <a:r>
              <a:rPr lang="fr-FR" sz="1200" b="1" dirty="0">
                <a:latin typeface="Times New Roman" panose="02020603050405020304" pitchFamily="18" charset="0"/>
                <a:cs typeface="Times New Roman" panose="02020603050405020304" pitchFamily="18" charset="0"/>
              </a:rPr>
              <a:t> minime </a:t>
            </a:r>
            <a:r>
              <a:rPr lang="fr-FR" sz="1200" b="1" dirty="0" err="1">
                <a:latin typeface="Times New Roman" panose="02020603050405020304" pitchFamily="18" charset="0"/>
                <a:cs typeface="Times New Roman" panose="02020603050405020304" pitchFamily="18" charset="0"/>
              </a:rPr>
              <a:t>prevăzute</a:t>
            </a:r>
            <a:r>
              <a:rPr lang="fr-FR" sz="1200" b="1" dirty="0">
                <a:latin typeface="Times New Roman" panose="02020603050405020304" pitchFamily="18" charset="0"/>
                <a:cs typeface="Times New Roman" panose="02020603050405020304" pitchFamily="18" charset="0"/>
              </a:rPr>
              <a:t> de lege </a:t>
            </a:r>
            <a:r>
              <a:rPr lang="fr-FR" sz="1200" b="1" dirty="0" err="1">
                <a:latin typeface="Times New Roman" panose="02020603050405020304" pitchFamily="18" charset="0"/>
                <a:cs typeface="Times New Roman" panose="02020603050405020304" pitchFamily="18" charset="0"/>
              </a:rPr>
              <a:t>pentru</a:t>
            </a:r>
            <a:r>
              <a:rPr lang="fr-FR" sz="1200" b="1" dirty="0">
                <a:latin typeface="Times New Roman" panose="02020603050405020304" pitchFamily="18" charset="0"/>
                <a:cs typeface="Times New Roman" panose="02020603050405020304" pitchFamily="18" charset="0"/>
              </a:rPr>
              <a:t> </a:t>
            </a:r>
            <a:r>
              <a:rPr lang="en-AU" sz="1200" b="1" u="sng" dirty="0" err="1">
                <a:latin typeface="Times New Roman" panose="02020603050405020304" pitchFamily="18" charset="0"/>
                <a:cs typeface="Times New Roman" panose="02020603050405020304" pitchFamily="18" charset="0"/>
              </a:rPr>
              <a:t>impozitul</a:t>
            </a:r>
            <a:r>
              <a:rPr lang="en-AU" sz="1200" b="1" u="sng" dirty="0">
                <a:latin typeface="Times New Roman" panose="02020603050405020304" pitchFamily="18" charset="0"/>
                <a:cs typeface="Times New Roman" panose="02020603050405020304" pitchFamily="18" charset="0"/>
              </a:rPr>
              <a:t> </a:t>
            </a:r>
            <a:r>
              <a:rPr lang="en-AU" sz="1200" b="1" u="sng" dirty="0" err="1">
                <a:latin typeface="Times New Roman" panose="02020603050405020304" pitchFamily="18" charset="0"/>
                <a:cs typeface="Times New Roman" panose="02020603050405020304" pitchFamily="18" charset="0"/>
              </a:rPr>
              <a:t>pe</a:t>
            </a:r>
            <a:r>
              <a:rPr lang="en-AU" sz="1200" b="1" u="sng" dirty="0">
                <a:latin typeface="Times New Roman" panose="02020603050405020304" pitchFamily="18" charset="0"/>
                <a:cs typeface="Times New Roman" panose="02020603050405020304" pitchFamily="18" charset="0"/>
              </a:rPr>
              <a:t> </a:t>
            </a:r>
            <a:r>
              <a:rPr lang="en-AU" sz="1200" b="1" u="sng" dirty="0" err="1">
                <a:latin typeface="Times New Roman" panose="02020603050405020304" pitchFamily="18" charset="0"/>
                <a:cs typeface="Times New Roman" panose="02020603050405020304" pitchFamily="18" charset="0"/>
              </a:rPr>
              <a:t>mijloacele</a:t>
            </a:r>
            <a:r>
              <a:rPr lang="en-AU" sz="1200" b="1" u="sng" dirty="0">
                <a:latin typeface="Times New Roman" panose="02020603050405020304" pitchFamily="18" charset="0"/>
                <a:cs typeface="Times New Roman" panose="02020603050405020304" pitchFamily="18" charset="0"/>
              </a:rPr>
              <a:t> de transport</a:t>
            </a:r>
            <a:r>
              <a:rPr lang="fr-FR" sz="1200" b="1" dirty="0">
                <a:latin typeface="Times New Roman" panose="02020603050405020304" pitchFamily="18" charset="0"/>
                <a:cs typeface="Times New Roman" panose="02020603050405020304" pitchFamily="18" charset="0"/>
              </a:rPr>
              <a:t>.</a:t>
            </a:r>
            <a:endParaRPr lang="en-US" sz="1200" dirty="0">
              <a:latin typeface="Times New Roman" panose="02020603050405020304" pitchFamily="18" charset="0"/>
              <a:cs typeface="Times New Roman" panose="02020603050405020304" pitchFamily="18" charset="0"/>
            </a:endParaRPr>
          </a:p>
          <a:p>
            <a:pPr>
              <a:spcBef>
                <a:spcPts val="0"/>
              </a:spcBef>
              <a:spcAft>
                <a:spcPts val="0"/>
              </a:spcAft>
            </a:pPr>
            <a:r>
              <a:rPr lang="en-US" sz="1200" b="1" u="sng"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 </a:t>
            </a:r>
            <a:r>
              <a:rPr lang="en-US" sz="1200" b="1" u="sng" dirty="0" err="1">
                <a:solidFill>
                  <a:schemeClr val="accent1">
                    <a:lumMod val="75000"/>
                  </a:schemeClr>
                </a:solidFill>
                <a:latin typeface="Times New Roman" panose="02020603050405020304" pitchFamily="18" charset="0"/>
                <a:cs typeface="Times New Roman" panose="02020603050405020304" pitchFamily="18" charset="0"/>
              </a:rPr>
              <a:t>anul</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 2023, </a:t>
            </a:r>
            <a:r>
              <a:rPr lang="en-US" sz="1200" b="1" u="sng" dirty="0" err="1">
                <a:solidFill>
                  <a:schemeClr val="accent1">
                    <a:lumMod val="75000"/>
                  </a:schemeClr>
                </a:solidFill>
                <a:latin typeface="Times New Roman" panose="02020603050405020304" pitchFamily="18" charset="0"/>
                <a:cs typeface="Times New Roman" panose="02020603050405020304" pitchFamily="18" charset="0"/>
              </a:rPr>
              <a:t>propunerea</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 </a:t>
            </a:r>
            <a:r>
              <a:rPr lang="en-US" sz="1200" b="1" u="sng" dirty="0" err="1">
                <a:solidFill>
                  <a:schemeClr val="accent1">
                    <a:lumMod val="75000"/>
                  </a:schemeClr>
                </a:solidFill>
                <a:latin typeface="Times New Roman" panose="02020603050405020304" pitchFamily="18" charset="0"/>
                <a:cs typeface="Times New Roman" panose="02020603050405020304" pitchFamily="18" charset="0"/>
              </a:rPr>
              <a:t>este</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 de </a:t>
            </a:r>
            <a:r>
              <a:rPr lang="en-US" sz="1200" b="1" u="sng" dirty="0" err="1">
                <a:solidFill>
                  <a:schemeClr val="accent1">
                    <a:lumMod val="75000"/>
                  </a:schemeClr>
                </a:solidFill>
                <a:latin typeface="Times New Roman" panose="02020603050405020304" pitchFamily="18" charset="0"/>
                <a:cs typeface="Times New Roman" panose="02020603050405020304" pitchFamily="18" charset="0"/>
              </a:rPr>
              <a:t>menţinere</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 la </a:t>
            </a:r>
            <a:r>
              <a:rPr lang="en-US" sz="1200" b="1" u="sng" dirty="0" err="1">
                <a:solidFill>
                  <a:schemeClr val="accent1">
                    <a:lumMod val="75000"/>
                  </a:schemeClr>
                </a:solidFill>
                <a:latin typeface="Times New Roman" panose="02020603050405020304" pitchFamily="18" charset="0"/>
                <a:cs typeface="Times New Roman" panose="02020603050405020304" pitchFamily="18" charset="0"/>
              </a:rPr>
              <a:t>nivelul</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 </a:t>
            </a:r>
            <a:r>
              <a:rPr lang="en-US" sz="1200" b="1" u="sng" dirty="0" err="1">
                <a:solidFill>
                  <a:schemeClr val="accent1">
                    <a:lumMod val="75000"/>
                  </a:schemeClr>
                </a:solidFill>
                <a:latin typeface="Times New Roman" panose="02020603050405020304" pitchFamily="18" charset="0"/>
                <a:cs typeface="Times New Roman" panose="02020603050405020304" pitchFamily="18" charset="0"/>
              </a:rPr>
              <a:t>anului</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 202</a:t>
            </a:r>
            <a:r>
              <a:rPr lang="ro-RO" sz="1200" b="1" u="sng" dirty="0">
                <a:solidFill>
                  <a:schemeClr val="accent1">
                    <a:lumMod val="75000"/>
                  </a:schemeClr>
                </a:solidFill>
                <a:latin typeface="Times New Roman" panose="02020603050405020304" pitchFamily="18" charset="0"/>
                <a:cs typeface="Times New Roman" panose="02020603050405020304" pitchFamily="18" charset="0"/>
              </a:rPr>
              <a:t>1</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 a </a:t>
            </a:r>
            <a:r>
              <a:rPr lang="en-US" sz="1200" b="1" u="sng" dirty="0" err="1">
                <a:solidFill>
                  <a:schemeClr val="accent1">
                    <a:lumMod val="75000"/>
                  </a:schemeClr>
                </a:solidFill>
                <a:latin typeface="Times New Roman" panose="02020603050405020304" pitchFamily="18" charset="0"/>
                <a:cs typeface="Times New Roman" panose="02020603050405020304" pitchFamily="18" charset="0"/>
              </a:rPr>
              <a:t>nivelurilor</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 </a:t>
            </a:r>
            <a:r>
              <a:rPr lang="fr-FR" sz="1200" b="1" u="sng"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sz="1200" b="1" u="sng" dirty="0">
                <a:solidFill>
                  <a:schemeClr val="accent1">
                    <a:lumMod val="75000"/>
                  </a:schemeClr>
                </a:solidFill>
                <a:latin typeface="Times New Roman" panose="02020603050405020304" pitchFamily="18" charset="0"/>
                <a:cs typeface="Times New Roman" panose="02020603050405020304" pitchFamily="18" charset="0"/>
              </a:rPr>
              <a:t> </a:t>
            </a:r>
            <a:r>
              <a:rPr lang="en-US" sz="1200" b="1" u="sng"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 </a:t>
            </a:r>
            <a:r>
              <a:rPr lang="en-US" sz="1200" b="1" u="sng" dirty="0" err="1">
                <a:solidFill>
                  <a:schemeClr val="accent1">
                    <a:lumMod val="75000"/>
                  </a:schemeClr>
                </a:solidFill>
                <a:latin typeface="Times New Roman" panose="02020603050405020304" pitchFamily="18" charset="0"/>
                <a:cs typeface="Times New Roman" panose="02020603050405020304" pitchFamily="18" charset="0"/>
              </a:rPr>
              <a:t>pe</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 </a:t>
            </a:r>
            <a:r>
              <a:rPr lang="en-US" sz="1200" b="1" u="sng" dirty="0" err="1">
                <a:solidFill>
                  <a:schemeClr val="accent1">
                    <a:lumMod val="75000"/>
                  </a:schemeClr>
                </a:solidFill>
                <a:latin typeface="Times New Roman" panose="02020603050405020304" pitchFamily="18" charset="0"/>
                <a:cs typeface="Times New Roman" panose="02020603050405020304" pitchFamily="18" charset="0"/>
              </a:rPr>
              <a:t>mijloacele</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 de transport</a:t>
            </a:r>
            <a:r>
              <a:rPr lang="ro-RO" sz="1200" b="1" u="sng" dirty="0">
                <a:solidFill>
                  <a:schemeClr val="accent1">
                    <a:lumMod val="75000"/>
                  </a:schemeClr>
                </a:solidFill>
                <a:latin typeface="Times New Roman" panose="02020603050405020304" pitchFamily="18" charset="0"/>
                <a:cs typeface="Times New Roman" panose="02020603050405020304" pitchFamily="18" charset="0"/>
              </a:rPr>
              <a:t>, indexate cu rata inflației conform HCL 1</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13</a:t>
            </a:r>
            <a:r>
              <a:rPr lang="ro-RO" sz="1200" b="1" u="sng" dirty="0">
                <a:solidFill>
                  <a:schemeClr val="accent1">
                    <a:lumMod val="75000"/>
                  </a:schemeClr>
                </a:solidFill>
                <a:latin typeface="Times New Roman" panose="02020603050405020304" pitchFamily="18" charset="0"/>
                <a:cs typeface="Times New Roman" panose="02020603050405020304" pitchFamily="18" charset="0"/>
              </a:rPr>
              <a:t>/202</a:t>
            </a:r>
            <a:r>
              <a:rPr lang="en-US" sz="1200" b="1" u="sng" dirty="0">
                <a:solidFill>
                  <a:schemeClr val="accent1">
                    <a:lumMod val="75000"/>
                  </a:schemeClr>
                </a:solidFill>
                <a:latin typeface="Times New Roman" panose="02020603050405020304" pitchFamily="18" charset="0"/>
                <a:cs typeface="Times New Roman" panose="02020603050405020304" pitchFamily="18" charset="0"/>
              </a:rPr>
              <a:t>2.</a:t>
            </a:r>
            <a:endParaRPr lang="en-US" sz="1200" dirty="0">
              <a:solidFill>
                <a:schemeClr val="accent1">
                  <a:lumMod val="75000"/>
                </a:schemeClr>
              </a:solidFill>
              <a:latin typeface="Times New Roman" panose="02020603050405020304" pitchFamily="18" charset="0"/>
              <a:cs typeface="Times New Roman" panose="02020603050405020304" pitchFamily="18" charset="0"/>
            </a:endParaRPr>
          </a:p>
          <a:p>
            <a:pPr>
              <a:spcBef>
                <a:spcPts val="0"/>
              </a:spcBef>
              <a:spcAft>
                <a:spcPts val="0"/>
              </a:spcAft>
            </a:pPr>
            <a:r>
              <a:rPr lang="en-AU" sz="14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cazul</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oricăruia</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dintre</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următoarele</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autovehicule</a:t>
            </a:r>
            <a:r>
              <a:rPr lang="en-AU" sz="1400" dirty="0">
                <a:solidFill>
                  <a:schemeClr val="accent1">
                    <a:lumMod val="75000"/>
                  </a:schemeClr>
                </a:solidFill>
                <a:latin typeface="Times New Roman" panose="02020603050405020304" pitchFamily="18" charset="0"/>
                <a:cs typeface="Times New Roman" panose="02020603050405020304" pitchFamily="18" charset="0"/>
              </a:rPr>
              <a:t>, care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sunt</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înregistrate</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sau</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înmatriculate</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impozitul</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pe</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mijlocul</a:t>
            </a:r>
            <a:r>
              <a:rPr lang="en-AU" sz="1400" dirty="0">
                <a:solidFill>
                  <a:schemeClr val="accent1">
                    <a:lumMod val="75000"/>
                  </a:schemeClr>
                </a:solidFill>
                <a:latin typeface="Times New Roman" panose="02020603050405020304" pitchFamily="18" charset="0"/>
                <a:cs typeface="Times New Roman" panose="02020603050405020304" pitchFamily="18" charset="0"/>
              </a:rPr>
              <a:t> de transport se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calculează</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în</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funcţie</a:t>
            </a:r>
            <a:r>
              <a:rPr lang="en-AU" sz="1400" dirty="0">
                <a:solidFill>
                  <a:schemeClr val="accent1">
                    <a:lumMod val="75000"/>
                  </a:schemeClr>
                </a:solidFill>
                <a:latin typeface="Times New Roman" panose="02020603050405020304" pitchFamily="18" charset="0"/>
                <a:cs typeface="Times New Roman" panose="02020603050405020304" pitchFamily="18" charset="0"/>
              </a:rPr>
              <a:t> de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capacitatea</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cilindrică</a:t>
            </a:r>
            <a:r>
              <a:rPr lang="en-AU" sz="1400" dirty="0">
                <a:solidFill>
                  <a:schemeClr val="accent1">
                    <a:lumMod val="75000"/>
                  </a:schemeClr>
                </a:solidFill>
                <a:latin typeface="Times New Roman" panose="02020603050405020304" pitchFamily="18" charset="0"/>
                <a:cs typeface="Times New Roman" panose="02020603050405020304" pitchFamily="18" charset="0"/>
              </a:rPr>
              <a:t> a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acestuia</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prin</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înmulţirea</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fiecărei</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grupe</a:t>
            </a:r>
            <a:r>
              <a:rPr lang="en-AU" sz="1400" dirty="0">
                <a:solidFill>
                  <a:schemeClr val="accent1">
                    <a:lumMod val="75000"/>
                  </a:schemeClr>
                </a:solidFill>
                <a:latin typeface="Times New Roman" panose="02020603050405020304" pitchFamily="18" charset="0"/>
                <a:cs typeface="Times New Roman" panose="02020603050405020304" pitchFamily="18" charset="0"/>
              </a:rPr>
              <a:t> de 200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cmc</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sau</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fracţiune</a:t>
            </a:r>
            <a:r>
              <a:rPr lang="en-AU" sz="1400" dirty="0">
                <a:solidFill>
                  <a:schemeClr val="accent1">
                    <a:lumMod val="75000"/>
                  </a:schemeClr>
                </a:solidFill>
                <a:latin typeface="Times New Roman" panose="02020603050405020304" pitchFamily="18" charset="0"/>
                <a:cs typeface="Times New Roman" panose="02020603050405020304" pitchFamily="18" charset="0"/>
              </a:rPr>
              <a:t> din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aceasta</a:t>
            </a:r>
            <a:r>
              <a:rPr lang="en-AU" sz="1400" dirty="0">
                <a:solidFill>
                  <a:schemeClr val="accent1">
                    <a:lumMod val="75000"/>
                  </a:schemeClr>
                </a:solidFill>
                <a:latin typeface="Times New Roman" panose="02020603050405020304" pitchFamily="18" charset="0"/>
                <a:cs typeface="Times New Roman" panose="02020603050405020304" pitchFamily="18" charset="0"/>
              </a:rPr>
              <a:t> cu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suma</a:t>
            </a:r>
            <a:r>
              <a:rPr lang="en-AU" sz="1400" dirty="0">
                <a:solidFill>
                  <a:schemeClr val="accent1">
                    <a:lumMod val="75000"/>
                  </a:schemeClr>
                </a:solidFill>
                <a:latin typeface="Times New Roman" panose="02020603050405020304" pitchFamily="18" charset="0"/>
                <a:cs typeface="Times New Roman" panose="02020603050405020304" pitchFamily="18" charset="0"/>
              </a:rPr>
              <a:t> </a:t>
            </a:r>
            <a:r>
              <a:rPr lang="en-AU" sz="1400" dirty="0" err="1">
                <a:solidFill>
                  <a:schemeClr val="accent1">
                    <a:lumMod val="75000"/>
                  </a:schemeClr>
                </a:solidFill>
                <a:latin typeface="Times New Roman" panose="02020603050405020304" pitchFamily="18" charset="0"/>
                <a:cs typeface="Times New Roman" panose="02020603050405020304" pitchFamily="18" charset="0"/>
              </a:rPr>
              <a:t>corespunzătoare</a:t>
            </a:r>
            <a:r>
              <a:rPr lang="ro-RO" sz="1400" dirty="0">
                <a:solidFill>
                  <a:schemeClr val="accent1">
                    <a:lumMod val="75000"/>
                  </a:schemeClr>
                </a:solidFill>
                <a:latin typeface="Times New Roman" panose="02020603050405020304" pitchFamily="18" charset="0"/>
                <a:cs typeface="Times New Roman" panose="02020603050405020304" pitchFamily="18" charset="0"/>
              </a:rPr>
              <a:t>:</a:t>
            </a:r>
          </a:p>
          <a:p>
            <a:endParaRPr lang="ro-RO" sz="1400" dirty="0">
              <a:latin typeface="Times New Roman" panose="02020603050405020304" pitchFamily="18" charset="0"/>
              <a:cs typeface="Times New Roman" panose="02020603050405020304" pitchFamily="18" charset="0"/>
            </a:endParaRPr>
          </a:p>
          <a:p>
            <a:endParaRPr lang="ro-RO" sz="1400" dirty="0">
              <a:latin typeface="Times New Roman" panose="02020603050405020304" pitchFamily="18" charset="0"/>
              <a:cs typeface="Times New Roman" panose="02020603050405020304" pitchFamily="18" charset="0"/>
            </a:endParaRPr>
          </a:p>
          <a:p>
            <a:endParaRPr lang="ro-RO" sz="1400" dirty="0">
              <a:latin typeface="Times New Roman" panose="02020603050405020304" pitchFamily="18" charset="0"/>
              <a:cs typeface="Times New Roman" panose="02020603050405020304" pitchFamily="18" charset="0"/>
            </a:endParaRPr>
          </a:p>
          <a:p>
            <a:pPr marL="0" indent="0">
              <a:buNone/>
            </a:pPr>
            <a:endParaRPr lang="ro-RO" sz="1400" dirty="0">
              <a:latin typeface="Times New Roman" panose="02020603050405020304" pitchFamily="18" charset="0"/>
              <a:cs typeface="Times New Roman" panose="02020603050405020304" pitchFamily="18" charset="0"/>
            </a:endParaRPr>
          </a:p>
          <a:p>
            <a:pPr marL="0" indent="0">
              <a:buNone/>
            </a:pPr>
            <a:endParaRPr lang="ro-RO" sz="1400" dirty="0">
              <a:latin typeface="Times New Roman" panose="02020603050405020304" pitchFamily="18" charset="0"/>
              <a:cs typeface="Times New Roman" panose="02020603050405020304" pitchFamily="18" charset="0"/>
            </a:endParaRPr>
          </a:p>
          <a:p>
            <a:pPr marL="0" indent="0">
              <a:buNone/>
            </a:pPr>
            <a:endParaRPr lang="ro-RO" sz="1400" dirty="0">
              <a:latin typeface="Times New Roman" panose="02020603050405020304" pitchFamily="18" charset="0"/>
              <a:cs typeface="Times New Roman" panose="02020603050405020304" pitchFamily="18" charset="0"/>
            </a:endParaRPr>
          </a:p>
          <a:p>
            <a:pPr marL="0" indent="0">
              <a:buNone/>
            </a:pPr>
            <a:endParaRPr lang="ro-RO" sz="1400" dirty="0">
              <a:latin typeface="Times New Roman" panose="02020603050405020304" pitchFamily="18" charset="0"/>
              <a:cs typeface="Times New Roman" panose="02020603050405020304" pitchFamily="18" charset="0"/>
            </a:endParaRPr>
          </a:p>
          <a:p>
            <a:pPr marL="0" indent="0">
              <a:buNone/>
            </a:pPr>
            <a:endParaRPr lang="ro-RO" sz="1400" dirty="0">
              <a:latin typeface="Times New Roman" panose="02020603050405020304" pitchFamily="18" charset="0"/>
              <a:cs typeface="Times New Roman" panose="02020603050405020304" pitchFamily="18" charset="0"/>
            </a:endParaRPr>
          </a:p>
          <a:p>
            <a:pPr marL="0" indent="0">
              <a:buNone/>
            </a:pPr>
            <a:endParaRPr lang="ro-RO" sz="1400" dirty="0">
              <a:latin typeface="Times New Roman" panose="02020603050405020304" pitchFamily="18" charset="0"/>
              <a:cs typeface="Times New Roman" panose="02020603050405020304" pitchFamily="18" charset="0"/>
            </a:endParaRPr>
          </a:p>
          <a:p>
            <a:pPr marL="0" indent="0">
              <a:buNone/>
            </a:pPr>
            <a:endParaRPr lang="ro-RO" sz="1400" dirty="0">
              <a:latin typeface="Times New Roman" panose="02020603050405020304" pitchFamily="18" charset="0"/>
              <a:cs typeface="Times New Roman" panose="02020603050405020304" pitchFamily="18" charset="0"/>
            </a:endParaRPr>
          </a:p>
          <a:p>
            <a:pPr marL="0" indent="0">
              <a:buNone/>
            </a:pPr>
            <a:endParaRPr lang="ro-RO" sz="1400" dirty="0">
              <a:latin typeface="Times New Roman" panose="02020603050405020304" pitchFamily="18" charset="0"/>
              <a:cs typeface="Times New Roman" panose="02020603050405020304" pitchFamily="18" charset="0"/>
            </a:endParaRPr>
          </a:p>
          <a:p>
            <a:pPr marL="0" indent="0">
              <a:buNone/>
            </a:pPr>
            <a:endParaRPr lang="ro-RO" sz="1400" dirty="0">
              <a:latin typeface="Times New Roman" panose="02020603050405020304" pitchFamily="18" charset="0"/>
              <a:cs typeface="Times New Roman" panose="02020603050405020304" pitchFamily="18" charset="0"/>
            </a:endParaRPr>
          </a:p>
          <a:p>
            <a:endParaRPr lang="ro-RO" sz="1400" dirty="0">
              <a:latin typeface="Times New Roman" panose="02020603050405020304" pitchFamily="18" charset="0"/>
              <a:cs typeface="Times New Roman" panose="02020603050405020304" pitchFamily="18" charset="0"/>
            </a:endParaRPr>
          </a:p>
          <a:p>
            <a:endParaRPr lang="ro-RO" sz="1400" dirty="0">
              <a:latin typeface="Times New Roman" panose="02020603050405020304" pitchFamily="18" charset="0"/>
              <a:cs typeface="Times New Roman" panose="02020603050405020304" pitchFamily="18" charset="0"/>
            </a:endParaRPr>
          </a:p>
          <a:p>
            <a:endParaRPr lang="ro-RO" sz="1400" dirty="0">
              <a:latin typeface="Times New Roman" panose="02020603050405020304" pitchFamily="18" charset="0"/>
              <a:cs typeface="Times New Roman" panose="02020603050405020304" pitchFamily="18" charset="0"/>
            </a:endParaRPr>
          </a:p>
          <a:p>
            <a:endParaRPr lang="ro-RO" sz="1400" dirty="0">
              <a:latin typeface="Times New Roman" panose="02020603050405020304" pitchFamily="18" charset="0"/>
              <a:cs typeface="Times New Roman" panose="02020603050405020304" pitchFamily="18" charset="0"/>
            </a:endParaRPr>
          </a:p>
          <a:p>
            <a:endParaRPr lang="ro-RO" sz="1400" dirty="0">
              <a:latin typeface="Times New Roman" panose="02020603050405020304" pitchFamily="18" charset="0"/>
              <a:cs typeface="Times New Roman" panose="02020603050405020304" pitchFamily="18" charset="0"/>
            </a:endParaRPr>
          </a:p>
          <a:p>
            <a:endParaRPr lang="ro-RO"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276411560"/>
              </p:ext>
            </p:extLst>
          </p:nvPr>
        </p:nvGraphicFramePr>
        <p:xfrm>
          <a:off x="483475" y="2934930"/>
          <a:ext cx="11225048" cy="4096612"/>
        </p:xfrm>
        <a:graphic>
          <a:graphicData uri="http://schemas.openxmlformats.org/drawingml/2006/table">
            <a:tbl>
              <a:tblPr>
                <a:tableStyleId>{5C22544A-7EE6-4342-B048-85BDC9FD1C3A}</a:tableStyleId>
              </a:tblPr>
              <a:tblGrid>
                <a:gridCol w="5612522">
                  <a:extLst>
                    <a:ext uri="{9D8B030D-6E8A-4147-A177-3AD203B41FA5}">
                      <a16:colId xmlns:a16="http://schemas.microsoft.com/office/drawing/2014/main" val="20000"/>
                    </a:ext>
                  </a:extLst>
                </a:gridCol>
                <a:gridCol w="2806263">
                  <a:extLst>
                    <a:ext uri="{9D8B030D-6E8A-4147-A177-3AD203B41FA5}">
                      <a16:colId xmlns:a16="http://schemas.microsoft.com/office/drawing/2014/main" val="20001"/>
                    </a:ext>
                  </a:extLst>
                </a:gridCol>
                <a:gridCol w="2806263">
                  <a:extLst>
                    <a:ext uri="{9D8B030D-6E8A-4147-A177-3AD203B41FA5}">
                      <a16:colId xmlns:a16="http://schemas.microsoft.com/office/drawing/2014/main" val="20002"/>
                    </a:ext>
                  </a:extLst>
                </a:gridCol>
              </a:tblGrid>
              <a:tr h="648928">
                <a:tc rowSpan="2">
                  <a:txBody>
                    <a:bodyPr/>
                    <a:lstStyle/>
                    <a:p>
                      <a:pPr algn="just">
                        <a:spcAft>
                          <a:spcPts val="0"/>
                        </a:spcAft>
                      </a:pPr>
                      <a:r>
                        <a:rPr lang="fr-FR" sz="1200" dirty="0">
                          <a:solidFill>
                            <a:schemeClr val="bg1"/>
                          </a:solidFill>
                          <a:effectLst/>
                          <a:latin typeface="Times New Roman" panose="02020603050405020304" pitchFamily="18" charset="0"/>
                          <a:ea typeface="Times New Roman" panose="02020603050405020304" pitchFamily="18" charset="0"/>
                        </a:rPr>
                        <a:t>		</a:t>
                      </a:r>
                      <a:r>
                        <a:rPr lang="en-AU" sz="1200" b="1" dirty="0" err="1">
                          <a:solidFill>
                            <a:schemeClr val="bg1"/>
                          </a:solidFill>
                          <a:effectLst/>
                          <a:latin typeface="Times New Roman" panose="02020603050405020304" pitchFamily="18" charset="0"/>
                          <a:ea typeface="Times New Roman" panose="02020603050405020304" pitchFamily="18" charset="0"/>
                        </a:rPr>
                        <a:t>Tipul</a:t>
                      </a:r>
                      <a:r>
                        <a:rPr lang="en-AU" sz="1200" b="1" dirty="0">
                          <a:solidFill>
                            <a:schemeClr val="bg1"/>
                          </a:solidFill>
                          <a:effectLst/>
                          <a:latin typeface="Times New Roman" panose="02020603050405020304" pitchFamily="18" charset="0"/>
                          <a:ea typeface="Times New Roman" panose="02020603050405020304" pitchFamily="18" charset="0"/>
                        </a:rPr>
                        <a:t> </a:t>
                      </a:r>
                      <a:r>
                        <a:rPr lang="en-AU" sz="1200" b="1" dirty="0" err="1">
                          <a:solidFill>
                            <a:schemeClr val="bg1"/>
                          </a:solidFill>
                          <a:effectLst/>
                          <a:latin typeface="Times New Roman" panose="02020603050405020304" pitchFamily="18" charset="0"/>
                          <a:ea typeface="Times New Roman" panose="02020603050405020304" pitchFamily="18" charset="0"/>
                        </a:rPr>
                        <a:t>mijlocului</a:t>
                      </a:r>
                      <a:r>
                        <a:rPr lang="en-AU" sz="1200" b="1" dirty="0">
                          <a:solidFill>
                            <a:schemeClr val="bg1"/>
                          </a:solidFill>
                          <a:effectLst/>
                          <a:latin typeface="Times New Roman" panose="02020603050405020304" pitchFamily="18" charset="0"/>
                          <a:ea typeface="Times New Roman" panose="02020603050405020304" pitchFamily="18" charset="0"/>
                        </a:rPr>
                        <a:t> de transport</a:t>
                      </a:r>
                      <a:endParaRPr lang="en-US" sz="10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tc>
                  <a:txBody>
                    <a:bodyPr/>
                    <a:lstStyle/>
                    <a:p>
                      <a:pPr indent="26035">
                        <a:spcAft>
                          <a:spcPts val="0"/>
                        </a:spcAft>
                      </a:pPr>
                      <a:r>
                        <a:rPr lang="en-AU" sz="1200" b="1" dirty="0" err="1">
                          <a:solidFill>
                            <a:schemeClr val="bg1"/>
                          </a:solidFill>
                          <a:effectLst/>
                          <a:latin typeface="Times New Roman" panose="02020603050405020304" pitchFamily="18" charset="0"/>
                          <a:ea typeface="Times New Roman" panose="02020603050405020304" pitchFamily="18" charset="0"/>
                        </a:rPr>
                        <a:t>Nivelurile</a:t>
                      </a:r>
                      <a:r>
                        <a:rPr lang="en-AU" sz="1200" b="1" dirty="0">
                          <a:solidFill>
                            <a:schemeClr val="bg1"/>
                          </a:solidFill>
                          <a:effectLst/>
                          <a:latin typeface="Times New Roman" panose="02020603050405020304" pitchFamily="18" charset="0"/>
                          <a:ea typeface="Times New Roman" panose="02020603050405020304" pitchFamily="18" charset="0"/>
                        </a:rPr>
                        <a:t>  </a:t>
                      </a:r>
                      <a:r>
                        <a:rPr lang="en-AU" sz="1200" b="1" dirty="0">
                          <a:solidFill>
                            <a:schemeClr val="bg1"/>
                          </a:solidFill>
                          <a:effectLst/>
                          <a:latin typeface="Times New Roman" panose="02020603050405020304" pitchFamily="18" charset="0"/>
                          <a:ea typeface="Calibri" panose="020F0502020204030204" pitchFamily="34" charset="0"/>
                        </a:rPr>
                        <a:t>2022 conform HCL 494/2021</a:t>
                      </a:r>
                      <a:endParaRPr lang="en-US" sz="10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tc>
                  <a:txBody>
                    <a:bodyPr/>
                    <a:lstStyle/>
                    <a:p>
                      <a:pPr algn="just">
                        <a:spcAft>
                          <a:spcPts val="0"/>
                        </a:spcAft>
                      </a:pPr>
                      <a:r>
                        <a:rPr lang="en-AU" sz="1200" b="1" dirty="0" err="1">
                          <a:solidFill>
                            <a:schemeClr val="bg1"/>
                          </a:solidFill>
                          <a:effectLst/>
                          <a:latin typeface="Times New Roman" panose="02020603050405020304" pitchFamily="18" charset="0"/>
                          <a:ea typeface="Times New Roman" panose="02020603050405020304" pitchFamily="18" charset="0"/>
                        </a:rPr>
                        <a:t>Nivelurile</a:t>
                      </a:r>
                      <a:r>
                        <a:rPr lang="en-AU" sz="1200" b="1" dirty="0">
                          <a:solidFill>
                            <a:schemeClr val="bg1"/>
                          </a:solidFill>
                          <a:effectLst/>
                          <a:latin typeface="Times New Roman" panose="02020603050405020304" pitchFamily="18" charset="0"/>
                          <a:ea typeface="Times New Roman" panose="02020603050405020304" pitchFamily="18" charset="0"/>
                        </a:rPr>
                        <a:t>  p</a:t>
                      </a:r>
                      <a:r>
                        <a:rPr lang="en-AU" sz="1200" b="1" dirty="0">
                          <a:solidFill>
                            <a:schemeClr val="bg1"/>
                          </a:solidFill>
                          <a:effectLst/>
                          <a:latin typeface="Times New Roman" panose="02020603050405020304" pitchFamily="18" charset="0"/>
                          <a:ea typeface="Calibri" panose="020F0502020204030204" pitchFamily="34" charset="0"/>
                        </a:rPr>
                        <a:t>t.  </a:t>
                      </a:r>
                      <a:r>
                        <a:rPr lang="en-AU" sz="1200" b="1" dirty="0" err="1">
                          <a:solidFill>
                            <a:schemeClr val="bg1"/>
                          </a:solidFill>
                          <a:effectLst/>
                          <a:latin typeface="Times New Roman" panose="02020603050405020304" pitchFamily="18" charset="0"/>
                          <a:ea typeface="Calibri" panose="020F0502020204030204" pitchFamily="34" charset="0"/>
                        </a:rPr>
                        <a:t>anul</a:t>
                      </a:r>
                      <a:r>
                        <a:rPr lang="en-AU" sz="1200" b="1" dirty="0">
                          <a:solidFill>
                            <a:schemeClr val="bg1"/>
                          </a:solidFill>
                          <a:effectLst/>
                          <a:latin typeface="Times New Roman" panose="02020603050405020304" pitchFamily="18" charset="0"/>
                          <a:ea typeface="Calibri" panose="020F0502020204030204" pitchFamily="34" charset="0"/>
                        </a:rPr>
                        <a:t> 2023 </a:t>
                      </a:r>
                      <a:r>
                        <a:rPr lang="en-AU" sz="1200" b="1" dirty="0" err="1">
                          <a:solidFill>
                            <a:schemeClr val="bg1"/>
                          </a:solidFill>
                          <a:effectLst/>
                          <a:latin typeface="Times New Roman" panose="02020603050405020304" pitchFamily="18" charset="0"/>
                          <a:ea typeface="Calibri" panose="020F0502020204030204" pitchFamily="34" charset="0"/>
                        </a:rPr>
                        <a:t>indexate</a:t>
                      </a:r>
                      <a:r>
                        <a:rPr lang="en-AU" sz="1200" b="1" dirty="0">
                          <a:solidFill>
                            <a:schemeClr val="bg1"/>
                          </a:solidFill>
                          <a:effectLst/>
                          <a:latin typeface="Times New Roman" panose="02020603050405020304" pitchFamily="18" charset="0"/>
                          <a:ea typeface="Calibri" panose="020F0502020204030204" pitchFamily="34" charset="0"/>
                        </a:rPr>
                        <a:t> cu rata </a:t>
                      </a:r>
                      <a:r>
                        <a:rPr lang="en-AU" sz="1200" b="1" dirty="0" err="1">
                          <a:solidFill>
                            <a:schemeClr val="bg1"/>
                          </a:solidFill>
                          <a:effectLst/>
                          <a:latin typeface="Times New Roman" panose="02020603050405020304" pitchFamily="18" charset="0"/>
                          <a:ea typeface="Calibri" panose="020F0502020204030204" pitchFamily="34" charset="0"/>
                        </a:rPr>
                        <a:t>inflatiei</a:t>
                      </a:r>
                      <a:r>
                        <a:rPr lang="en-AU" sz="1200" b="1" dirty="0">
                          <a:solidFill>
                            <a:schemeClr val="bg1"/>
                          </a:solidFill>
                          <a:effectLst/>
                          <a:latin typeface="Times New Roman" panose="02020603050405020304" pitchFamily="18" charset="0"/>
                          <a:ea typeface="Calibri" panose="020F0502020204030204" pitchFamily="34" charset="0"/>
                        </a:rPr>
                        <a:t> de 5,1% </a:t>
                      </a:r>
                      <a:endParaRPr lang="en-US" sz="10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extLst>
                  <a:ext uri="{0D108BD9-81ED-4DB2-BD59-A6C34878D82A}">
                    <a16:rowId xmlns:a16="http://schemas.microsoft.com/office/drawing/2014/main" val="10000"/>
                  </a:ext>
                </a:extLst>
              </a:tr>
              <a:tr h="78656">
                <a:tc vMerge="1">
                  <a:txBody>
                    <a:bodyPr/>
                    <a:lstStyle/>
                    <a:p>
                      <a:endParaRPr lang="en-US"/>
                    </a:p>
                  </a:txBody>
                  <a:tcPr/>
                </a:tc>
                <a:tc>
                  <a:txBody>
                    <a:bodyPr/>
                    <a:lstStyle/>
                    <a:p>
                      <a:pPr algn="ctr">
                        <a:spcAft>
                          <a:spcPts val="0"/>
                        </a:spcAft>
                      </a:pPr>
                      <a:r>
                        <a:rPr lang="fr-FR" sz="1200" b="1">
                          <a:solidFill>
                            <a:schemeClr val="bg1"/>
                          </a:solidFill>
                          <a:effectLst/>
                          <a:latin typeface="Times New Roman" panose="02020603050405020304" pitchFamily="18" charset="0"/>
                          <a:ea typeface="Calibri" panose="020F0502020204030204" pitchFamily="34" charset="0"/>
                        </a:rPr>
                        <a:t>- lei / an / 200 cm³ sau  fracţiune  -</a:t>
                      </a:r>
                      <a:endParaRPr lang="en-US" sz="100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tc>
                  <a:txBody>
                    <a:bodyPr/>
                    <a:lstStyle/>
                    <a:p>
                      <a:pPr algn="ctr">
                        <a:spcAft>
                          <a:spcPts val="0"/>
                        </a:spcAft>
                      </a:pPr>
                      <a:r>
                        <a:rPr lang="fr-FR" sz="1200" b="1" dirty="0">
                          <a:solidFill>
                            <a:schemeClr val="bg1"/>
                          </a:solidFill>
                          <a:effectLst/>
                          <a:latin typeface="Times New Roman" panose="02020603050405020304" pitchFamily="18" charset="0"/>
                          <a:ea typeface="Calibri" panose="020F0502020204030204" pitchFamily="34" charset="0"/>
                        </a:rPr>
                        <a:t>- lei / an / 200 cm³ </a:t>
                      </a:r>
                      <a:r>
                        <a:rPr lang="fr-FR" sz="1200" b="1" dirty="0" err="1">
                          <a:solidFill>
                            <a:schemeClr val="bg1"/>
                          </a:solidFill>
                          <a:effectLst/>
                          <a:latin typeface="Times New Roman" panose="02020603050405020304" pitchFamily="18" charset="0"/>
                          <a:ea typeface="Calibri" panose="020F0502020204030204" pitchFamily="34" charset="0"/>
                        </a:rPr>
                        <a:t>sau</a:t>
                      </a:r>
                      <a:r>
                        <a:rPr lang="fr-FR" sz="1200" b="1" dirty="0">
                          <a:solidFill>
                            <a:schemeClr val="bg1"/>
                          </a:solidFill>
                          <a:effectLst/>
                          <a:latin typeface="Times New Roman" panose="02020603050405020304" pitchFamily="18" charset="0"/>
                          <a:ea typeface="Calibri" panose="020F0502020204030204" pitchFamily="34" charset="0"/>
                        </a:rPr>
                        <a:t>  </a:t>
                      </a:r>
                      <a:r>
                        <a:rPr lang="fr-FR" sz="1200" b="1" dirty="0" err="1">
                          <a:solidFill>
                            <a:schemeClr val="bg1"/>
                          </a:solidFill>
                          <a:effectLst/>
                          <a:latin typeface="Times New Roman" panose="02020603050405020304" pitchFamily="18" charset="0"/>
                          <a:ea typeface="Calibri" panose="020F0502020204030204" pitchFamily="34" charset="0"/>
                        </a:rPr>
                        <a:t>fracţiune</a:t>
                      </a:r>
                      <a:r>
                        <a:rPr lang="fr-FR" sz="1200" b="1" dirty="0">
                          <a:solidFill>
                            <a:schemeClr val="bg1"/>
                          </a:solidFill>
                          <a:effectLst/>
                          <a:latin typeface="Times New Roman" panose="02020603050405020304" pitchFamily="18" charset="0"/>
                          <a:ea typeface="Calibri" panose="020F0502020204030204" pitchFamily="34" charset="0"/>
                        </a:rPr>
                        <a:t>  -</a:t>
                      </a:r>
                      <a:endParaRPr lang="en-US" sz="10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1"/>
                    </a:solidFill>
                  </a:tcPr>
                </a:tc>
                <a:extLst>
                  <a:ext uri="{0D108BD9-81ED-4DB2-BD59-A6C34878D82A}">
                    <a16:rowId xmlns:a16="http://schemas.microsoft.com/office/drawing/2014/main" val="10001"/>
                  </a:ext>
                </a:extLst>
              </a:tr>
              <a:tr h="180319">
                <a:tc gridSpan="3">
                  <a:txBody>
                    <a:bodyPr/>
                    <a:lstStyle/>
                    <a:p>
                      <a:pPr marL="342900" lvl="0" indent="-342900">
                        <a:spcAft>
                          <a:spcPts val="0"/>
                        </a:spcAft>
                        <a:buFont typeface="+mj-lt"/>
                        <a:buAutoNum type="romanUcPeriod"/>
                      </a:pPr>
                      <a:r>
                        <a:rPr lang="fr-FR" sz="1200" b="1" dirty="0" err="1">
                          <a:solidFill>
                            <a:schemeClr val="accent1"/>
                          </a:solidFill>
                          <a:effectLst/>
                          <a:latin typeface="Times New Roman" panose="02020603050405020304" pitchFamily="18" charset="0"/>
                          <a:ea typeface="Calibri" panose="020F0502020204030204" pitchFamily="34" charset="0"/>
                        </a:rPr>
                        <a:t>Vehicule</a:t>
                      </a:r>
                      <a:r>
                        <a:rPr lang="fr-FR" sz="1200" b="1" dirty="0">
                          <a:solidFill>
                            <a:schemeClr val="accent1"/>
                          </a:solidFill>
                          <a:effectLst/>
                          <a:latin typeface="Times New Roman" panose="02020603050405020304" pitchFamily="18" charset="0"/>
                          <a:ea typeface="Calibri" panose="020F0502020204030204" pitchFamily="34" charset="0"/>
                        </a:rPr>
                        <a:t> </a:t>
                      </a:r>
                      <a:r>
                        <a:rPr lang="fr-FR" sz="1200" b="1" dirty="0" err="1">
                          <a:solidFill>
                            <a:schemeClr val="accent1"/>
                          </a:solidFill>
                          <a:effectLst/>
                          <a:latin typeface="Times New Roman" panose="02020603050405020304" pitchFamily="18" charset="0"/>
                          <a:ea typeface="Calibri" panose="020F0502020204030204" pitchFamily="34" charset="0"/>
                        </a:rPr>
                        <a:t>inmatriculate</a:t>
                      </a:r>
                      <a:endParaRPr lang="en-US" sz="1000" dirty="0">
                        <a:solidFill>
                          <a:schemeClr val="accent1"/>
                        </a:solidFill>
                        <a:effectLst/>
                        <a:latin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297651">
                <a:tc>
                  <a:txBody>
                    <a:bodyPr/>
                    <a:lstStyle/>
                    <a:p>
                      <a:pPr>
                        <a:spcAft>
                          <a:spcPts val="0"/>
                        </a:spcAft>
                      </a:pPr>
                      <a:r>
                        <a:rPr lang="en-AU" sz="1200" dirty="0" err="1">
                          <a:solidFill>
                            <a:schemeClr val="accent1"/>
                          </a:solidFill>
                          <a:effectLst/>
                          <a:latin typeface="Times New Roman" panose="02020603050405020304" pitchFamily="18" charset="0"/>
                          <a:ea typeface="Times New Roman" panose="02020603050405020304" pitchFamily="18" charset="0"/>
                        </a:rPr>
                        <a:t>Motociclete</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tricicluri</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cvadricicluri</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şi</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autoturisme</a:t>
                      </a:r>
                      <a:r>
                        <a:rPr lang="en-AU" sz="1200" dirty="0">
                          <a:solidFill>
                            <a:schemeClr val="accent1"/>
                          </a:solidFill>
                          <a:effectLst/>
                          <a:latin typeface="Times New Roman" panose="02020603050405020304" pitchFamily="18" charset="0"/>
                          <a:ea typeface="Times New Roman" panose="02020603050405020304" pitchFamily="18" charset="0"/>
                        </a:rPr>
                        <a:t> cu </a:t>
                      </a:r>
                      <a:r>
                        <a:rPr lang="en-AU" sz="1200" dirty="0" err="1">
                          <a:solidFill>
                            <a:schemeClr val="accent1"/>
                          </a:solidFill>
                          <a:effectLst/>
                          <a:latin typeface="Times New Roman" panose="02020603050405020304" pitchFamily="18" charset="0"/>
                          <a:ea typeface="Times New Roman" panose="02020603050405020304" pitchFamily="18" charset="0"/>
                        </a:rPr>
                        <a:t>capacitatea</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cilindrică</a:t>
                      </a:r>
                      <a:r>
                        <a:rPr lang="en-AU" sz="1200" dirty="0">
                          <a:solidFill>
                            <a:schemeClr val="accent1"/>
                          </a:solidFill>
                          <a:effectLst/>
                          <a:latin typeface="Times New Roman" panose="02020603050405020304" pitchFamily="18" charset="0"/>
                          <a:ea typeface="Times New Roman" panose="02020603050405020304" pitchFamily="18" charset="0"/>
                        </a:rPr>
                        <a:t> de </a:t>
                      </a:r>
                      <a:r>
                        <a:rPr lang="en-AU" sz="1200" dirty="0" err="1">
                          <a:solidFill>
                            <a:schemeClr val="accent1"/>
                          </a:solidFill>
                          <a:effectLst/>
                          <a:latin typeface="Times New Roman" panose="02020603050405020304" pitchFamily="18" charset="0"/>
                          <a:ea typeface="Times New Roman" panose="02020603050405020304" pitchFamily="18" charset="0"/>
                        </a:rPr>
                        <a:t>până</a:t>
                      </a:r>
                      <a:r>
                        <a:rPr lang="en-AU" sz="1200" dirty="0">
                          <a:solidFill>
                            <a:schemeClr val="accent1"/>
                          </a:solidFill>
                          <a:effectLst/>
                          <a:latin typeface="Times New Roman" panose="02020603050405020304" pitchFamily="18" charset="0"/>
                          <a:ea typeface="Times New Roman" panose="02020603050405020304" pitchFamily="18" charset="0"/>
                        </a:rPr>
                        <a:t> la 1.600 cm</a:t>
                      </a:r>
                      <a:r>
                        <a:rPr lang="en-AU" sz="1200" baseline="30000" dirty="0">
                          <a:solidFill>
                            <a:schemeClr val="accent1"/>
                          </a:solidFill>
                          <a:effectLst/>
                          <a:latin typeface="Times New Roman" panose="02020603050405020304" pitchFamily="18" charset="0"/>
                          <a:ea typeface="Times New Roman" panose="02020603050405020304" pitchFamily="18" charset="0"/>
                        </a:rPr>
                        <a:t>3</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inclusiv</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9,03</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9,49</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198435">
                <a:tc>
                  <a:txBody>
                    <a:bodyPr/>
                    <a:lstStyle/>
                    <a:p>
                      <a:pPr>
                        <a:spcAft>
                          <a:spcPts val="0"/>
                        </a:spcAft>
                      </a:pPr>
                      <a:r>
                        <a:rPr lang="en-AU" sz="1200" dirty="0" err="1">
                          <a:solidFill>
                            <a:schemeClr val="accent1"/>
                          </a:solidFill>
                          <a:effectLst/>
                          <a:latin typeface="Times New Roman" panose="02020603050405020304" pitchFamily="18" charset="0"/>
                          <a:ea typeface="Times New Roman" panose="02020603050405020304" pitchFamily="18" charset="0"/>
                        </a:rPr>
                        <a:t>Motociclete</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tricicluri</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şi</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cvadricicluri</a:t>
                      </a:r>
                      <a:r>
                        <a:rPr lang="en-AU" sz="1200" dirty="0">
                          <a:solidFill>
                            <a:schemeClr val="accent1"/>
                          </a:solidFill>
                          <a:effectLst/>
                          <a:latin typeface="Times New Roman" panose="02020603050405020304" pitchFamily="18" charset="0"/>
                          <a:ea typeface="Times New Roman" panose="02020603050405020304" pitchFamily="18" charset="0"/>
                        </a:rPr>
                        <a:t> cu </a:t>
                      </a:r>
                      <a:r>
                        <a:rPr lang="en-AU" sz="1200" dirty="0" err="1">
                          <a:solidFill>
                            <a:schemeClr val="accent1"/>
                          </a:solidFill>
                          <a:effectLst/>
                          <a:latin typeface="Times New Roman" panose="02020603050405020304" pitchFamily="18" charset="0"/>
                          <a:ea typeface="Times New Roman" panose="02020603050405020304" pitchFamily="18" charset="0"/>
                        </a:rPr>
                        <a:t>capacitatea</a:t>
                      </a:r>
                      <a:r>
                        <a:rPr lang="en-AU" sz="1200" dirty="0">
                          <a:solidFill>
                            <a:schemeClr val="accent1"/>
                          </a:solidFill>
                          <a:effectLst/>
                          <a:latin typeface="Times New Roman" panose="02020603050405020304" pitchFamily="18" charset="0"/>
                          <a:ea typeface="Times New Roman" panose="02020603050405020304" pitchFamily="18" charset="0"/>
                        </a:rPr>
                        <a:t> </a:t>
                      </a:r>
                      <a:r>
                        <a:rPr lang="en-AU" sz="1200" dirty="0" err="1">
                          <a:solidFill>
                            <a:schemeClr val="accent1"/>
                          </a:solidFill>
                          <a:effectLst/>
                          <a:latin typeface="Times New Roman" panose="02020603050405020304" pitchFamily="18" charset="0"/>
                          <a:ea typeface="Times New Roman" panose="02020603050405020304" pitchFamily="18" charset="0"/>
                        </a:rPr>
                        <a:t>cilindrică</a:t>
                      </a:r>
                      <a:r>
                        <a:rPr lang="en-AU" sz="1200" dirty="0">
                          <a:solidFill>
                            <a:schemeClr val="accent1"/>
                          </a:solidFill>
                          <a:effectLst/>
                          <a:latin typeface="Times New Roman" panose="02020603050405020304" pitchFamily="18" charset="0"/>
                          <a:ea typeface="Times New Roman" panose="02020603050405020304" pitchFamily="18" charset="0"/>
                        </a:rPr>
                        <a:t> de </a:t>
                      </a:r>
                      <a:r>
                        <a:rPr lang="en-AU" sz="1200" dirty="0" err="1">
                          <a:solidFill>
                            <a:schemeClr val="accent1"/>
                          </a:solidFill>
                          <a:effectLst/>
                          <a:latin typeface="Times New Roman" panose="02020603050405020304" pitchFamily="18" charset="0"/>
                          <a:ea typeface="Times New Roman" panose="02020603050405020304" pitchFamily="18" charset="0"/>
                        </a:rPr>
                        <a:t>peste</a:t>
                      </a:r>
                      <a:r>
                        <a:rPr lang="en-AU" sz="1200" dirty="0">
                          <a:solidFill>
                            <a:schemeClr val="accent1"/>
                          </a:solidFill>
                          <a:effectLst/>
                          <a:latin typeface="Times New Roman" panose="02020603050405020304" pitchFamily="18" charset="0"/>
                          <a:ea typeface="Times New Roman" panose="02020603050405020304" pitchFamily="18" charset="0"/>
                        </a:rPr>
                        <a:t> 1.600 cm</a:t>
                      </a:r>
                      <a:r>
                        <a:rPr lang="en-AU" sz="1200" baseline="30000" dirty="0">
                          <a:solidFill>
                            <a:schemeClr val="accent1"/>
                          </a:solidFill>
                          <a:effectLst/>
                          <a:latin typeface="Times New Roman" panose="02020603050405020304" pitchFamily="18" charset="0"/>
                          <a:ea typeface="Times New Roman" panose="02020603050405020304" pitchFamily="18" charset="0"/>
                        </a:rPr>
                        <a:t>3</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10,16</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10,68</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198435">
                <a:tc>
                  <a:txBody>
                    <a:bodyPr/>
                    <a:lstStyle/>
                    <a:p>
                      <a:pPr algn="just">
                        <a:spcAft>
                          <a:spcPts val="0"/>
                        </a:spcAft>
                      </a:pPr>
                      <a:r>
                        <a:rPr lang="fr-FR" sz="1200" dirty="0" err="1">
                          <a:solidFill>
                            <a:schemeClr val="accent1"/>
                          </a:solidFill>
                          <a:effectLst/>
                          <a:latin typeface="Times New Roman" panose="02020603050405020304" pitchFamily="18" charset="0"/>
                          <a:ea typeface="Calibri" panose="020F0502020204030204" pitchFamily="34" charset="0"/>
                        </a:rPr>
                        <a:t>Autoturisme</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cu</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capacitatea</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cilindrica</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intre</a:t>
                      </a:r>
                      <a:r>
                        <a:rPr lang="fr-FR" sz="1200" dirty="0">
                          <a:solidFill>
                            <a:schemeClr val="accent1"/>
                          </a:solidFill>
                          <a:effectLst/>
                          <a:latin typeface="Times New Roman" panose="02020603050405020304" pitchFamily="18" charset="0"/>
                          <a:ea typeface="Calibri" panose="020F0502020204030204" pitchFamily="34" charset="0"/>
                        </a:rPr>
                        <a:t> 1601 </a:t>
                      </a:r>
                      <a:r>
                        <a:rPr lang="fr-FR" sz="1200" dirty="0" err="1">
                          <a:solidFill>
                            <a:schemeClr val="accent1"/>
                          </a:solidFill>
                          <a:effectLst/>
                          <a:latin typeface="Times New Roman" panose="02020603050405020304" pitchFamily="18" charset="0"/>
                          <a:ea typeface="Calibri" panose="020F0502020204030204" pitchFamily="34" charset="0"/>
                        </a:rPr>
                        <a:t>cmc</a:t>
                      </a:r>
                      <a:r>
                        <a:rPr lang="fr-FR" sz="1200" dirty="0">
                          <a:solidFill>
                            <a:schemeClr val="accent1"/>
                          </a:solidFill>
                          <a:effectLst/>
                          <a:latin typeface="Times New Roman" panose="02020603050405020304" pitchFamily="18" charset="0"/>
                          <a:ea typeface="Calibri" panose="020F0502020204030204" pitchFamily="34" charset="0"/>
                        </a:rPr>
                        <a:t> si 2000 cm</a:t>
                      </a:r>
                      <a:r>
                        <a:rPr lang="fr-FR" sz="1200" baseline="30000" dirty="0">
                          <a:solidFill>
                            <a:schemeClr val="accent1"/>
                          </a:solidFill>
                          <a:effectLst/>
                          <a:latin typeface="Times New Roman" panose="02020603050405020304" pitchFamily="18" charset="0"/>
                          <a:ea typeface="Calibri" panose="020F0502020204030204" pitchFamily="34" charset="0"/>
                        </a:rPr>
                        <a:t>3</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inclusiv</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20,34</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21,38</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198435">
                <a:tc>
                  <a:txBody>
                    <a:bodyPr/>
                    <a:lstStyle/>
                    <a:p>
                      <a:pPr algn="just">
                        <a:spcAft>
                          <a:spcPts val="0"/>
                        </a:spcAft>
                      </a:pPr>
                      <a:r>
                        <a:rPr lang="fr-FR" sz="1200" dirty="0" err="1">
                          <a:solidFill>
                            <a:schemeClr val="accent1"/>
                          </a:solidFill>
                          <a:effectLst/>
                          <a:latin typeface="Times New Roman" panose="02020603050405020304" pitchFamily="18" charset="0"/>
                          <a:ea typeface="Calibri" panose="020F0502020204030204" pitchFamily="34" charset="0"/>
                        </a:rPr>
                        <a:t>Autoturisme</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cu</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capacitatea</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cilindrica</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intre</a:t>
                      </a:r>
                      <a:r>
                        <a:rPr lang="fr-FR" sz="1200" dirty="0">
                          <a:solidFill>
                            <a:schemeClr val="accent1"/>
                          </a:solidFill>
                          <a:effectLst/>
                          <a:latin typeface="Times New Roman" panose="02020603050405020304" pitchFamily="18" charset="0"/>
                          <a:ea typeface="Calibri" panose="020F0502020204030204" pitchFamily="34" charset="0"/>
                        </a:rPr>
                        <a:t> 2001 </a:t>
                      </a:r>
                      <a:r>
                        <a:rPr lang="fr-FR" sz="1200" dirty="0" err="1">
                          <a:solidFill>
                            <a:schemeClr val="accent1"/>
                          </a:solidFill>
                          <a:effectLst/>
                          <a:latin typeface="Times New Roman" panose="02020603050405020304" pitchFamily="18" charset="0"/>
                          <a:ea typeface="Calibri" panose="020F0502020204030204" pitchFamily="34" charset="0"/>
                        </a:rPr>
                        <a:t>cmc</a:t>
                      </a:r>
                      <a:r>
                        <a:rPr lang="fr-FR" sz="1200" dirty="0">
                          <a:solidFill>
                            <a:schemeClr val="accent1"/>
                          </a:solidFill>
                          <a:effectLst/>
                          <a:latin typeface="Times New Roman" panose="02020603050405020304" pitchFamily="18" charset="0"/>
                          <a:ea typeface="Calibri" panose="020F0502020204030204" pitchFamily="34" charset="0"/>
                        </a:rPr>
                        <a:t> si 2600 cm</a:t>
                      </a:r>
                      <a:r>
                        <a:rPr lang="fr-FR" sz="1200" baseline="30000" dirty="0">
                          <a:solidFill>
                            <a:schemeClr val="accent1"/>
                          </a:solidFill>
                          <a:effectLst/>
                          <a:latin typeface="Times New Roman" panose="02020603050405020304" pitchFamily="18" charset="0"/>
                          <a:ea typeface="Calibri" panose="020F0502020204030204" pitchFamily="34" charset="0"/>
                        </a:rPr>
                        <a:t>3</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inclusiv</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81,29</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85,44</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198435">
                <a:tc>
                  <a:txBody>
                    <a:bodyPr/>
                    <a:lstStyle/>
                    <a:p>
                      <a:pPr algn="just">
                        <a:spcAft>
                          <a:spcPts val="0"/>
                        </a:spcAft>
                      </a:pPr>
                      <a:r>
                        <a:rPr lang="fr-FR" sz="1200" dirty="0" err="1">
                          <a:solidFill>
                            <a:schemeClr val="accent1"/>
                          </a:solidFill>
                          <a:effectLst/>
                          <a:latin typeface="Times New Roman" panose="02020603050405020304" pitchFamily="18" charset="0"/>
                          <a:ea typeface="Calibri" panose="020F0502020204030204" pitchFamily="34" charset="0"/>
                        </a:rPr>
                        <a:t>Autoturisme</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cu</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capacitatea</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cilindrica</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intre</a:t>
                      </a:r>
                      <a:r>
                        <a:rPr lang="fr-FR" sz="1200" dirty="0">
                          <a:solidFill>
                            <a:schemeClr val="accent1"/>
                          </a:solidFill>
                          <a:effectLst/>
                          <a:latin typeface="Times New Roman" panose="02020603050405020304" pitchFamily="18" charset="0"/>
                          <a:ea typeface="Calibri" panose="020F0502020204030204" pitchFamily="34" charset="0"/>
                        </a:rPr>
                        <a:t> 2601 </a:t>
                      </a:r>
                      <a:r>
                        <a:rPr lang="fr-FR" sz="1200" dirty="0" err="1">
                          <a:solidFill>
                            <a:schemeClr val="accent1"/>
                          </a:solidFill>
                          <a:effectLst/>
                          <a:latin typeface="Times New Roman" panose="02020603050405020304" pitchFamily="18" charset="0"/>
                          <a:ea typeface="Calibri" panose="020F0502020204030204" pitchFamily="34" charset="0"/>
                        </a:rPr>
                        <a:t>cmc</a:t>
                      </a:r>
                      <a:r>
                        <a:rPr lang="fr-FR" sz="1200" dirty="0">
                          <a:solidFill>
                            <a:schemeClr val="accent1"/>
                          </a:solidFill>
                          <a:effectLst/>
                          <a:latin typeface="Times New Roman" panose="02020603050405020304" pitchFamily="18" charset="0"/>
                          <a:ea typeface="Calibri" panose="020F0502020204030204" pitchFamily="34" charset="0"/>
                        </a:rPr>
                        <a:t> si 3000 cm</a:t>
                      </a:r>
                      <a:r>
                        <a:rPr lang="fr-FR" sz="1200" baseline="30000" dirty="0">
                          <a:solidFill>
                            <a:schemeClr val="accent1"/>
                          </a:solidFill>
                          <a:effectLst/>
                          <a:latin typeface="Times New Roman" panose="02020603050405020304" pitchFamily="18" charset="0"/>
                          <a:ea typeface="Calibri" panose="020F0502020204030204" pitchFamily="34" charset="0"/>
                        </a:rPr>
                        <a:t>3</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inclusiv</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162,56</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dirty="0">
                          <a:solidFill>
                            <a:schemeClr val="accent1"/>
                          </a:solidFill>
                          <a:effectLst/>
                          <a:latin typeface="Times New Roman" panose="02020603050405020304" pitchFamily="18" charset="0"/>
                          <a:ea typeface="Calibri" panose="020F0502020204030204" pitchFamily="34" charset="0"/>
                        </a:rPr>
                        <a:t>170,85</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198435">
                <a:tc>
                  <a:txBody>
                    <a:bodyPr/>
                    <a:lstStyle/>
                    <a:p>
                      <a:pP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sz="1200" dirty="0" err="1">
                          <a:solidFill>
                            <a:schemeClr val="accent1"/>
                          </a:solidFill>
                          <a:effectLst/>
                          <a:latin typeface="Times New Roman" panose="02020603050405020304" pitchFamily="18" charset="0"/>
                          <a:ea typeface="Times New Roman" panose="02020603050405020304" pitchFamily="18" charset="0"/>
                        </a:rPr>
                        <a:t>Autoturisme</a:t>
                      </a:r>
                      <a:r>
                        <a:rPr lang="fr-FR" sz="1200" dirty="0">
                          <a:solidFill>
                            <a:schemeClr val="accent1"/>
                          </a:solidFill>
                          <a:effectLst/>
                          <a:latin typeface="Times New Roman" panose="02020603050405020304" pitchFamily="18" charset="0"/>
                          <a:ea typeface="Times New Roman" panose="02020603050405020304" pitchFamily="18" charset="0"/>
                        </a:rPr>
                        <a:t> </a:t>
                      </a:r>
                      <a:r>
                        <a:rPr lang="fr-FR" sz="1200" dirty="0" err="1">
                          <a:solidFill>
                            <a:schemeClr val="accent1"/>
                          </a:solidFill>
                          <a:effectLst/>
                          <a:latin typeface="Times New Roman" panose="02020603050405020304" pitchFamily="18" charset="0"/>
                          <a:ea typeface="Times New Roman" panose="02020603050405020304" pitchFamily="18" charset="0"/>
                        </a:rPr>
                        <a:t>cu</a:t>
                      </a:r>
                      <a:r>
                        <a:rPr lang="fr-FR" sz="1200" dirty="0">
                          <a:solidFill>
                            <a:schemeClr val="accent1"/>
                          </a:solidFill>
                          <a:effectLst/>
                          <a:latin typeface="Times New Roman" panose="02020603050405020304" pitchFamily="18" charset="0"/>
                          <a:ea typeface="Times New Roman" panose="02020603050405020304" pitchFamily="18" charset="0"/>
                        </a:rPr>
                        <a:t> </a:t>
                      </a:r>
                      <a:r>
                        <a:rPr lang="fr-FR" sz="1200" dirty="0" err="1">
                          <a:solidFill>
                            <a:schemeClr val="accent1"/>
                          </a:solidFill>
                          <a:effectLst/>
                          <a:latin typeface="Times New Roman" panose="02020603050405020304" pitchFamily="18" charset="0"/>
                          <a:ea typeface="Times New Roman" panose="02020603050405020304" pitchFamily="18" charset="0"/>
                        </a:rPr>
                        <a:t>capacitatea</a:t>
                      </a:r>
                      <a:r>
                        <a:rPr lang="fr-FR" sz="1200" dirty="0">
                          <a:solidFill>
                            <a:schemeClr val="accent1"/>
                          </a:solidFill>
                          <a:effectLst/>
                          <a:latin typeface="Times New Roman" panose="02020603050405020304" pitchFamily="18" charset="0"/>
                          <a:ea typeface="Times New Roman" panose="02020603050405020304" pitchFamily="18" charset="0"/>
                        </a:rPr>
                        <a:t> </a:t>
                      </a:r>
                      <a:r>
                        <a:rPr lang="fr-FR" sz="1200" dirty="0" err="1">
                          <a:solidFill>
                            <a:schemeClr val="accent1"/>
                          </a:solidFill>
                          <a:effectLst/>
                          <a:latin typeface="Times New Roman" panose="02020603050405020304" pitchFamily="18" charset="0"/>
                          <a:ea typeface="Times New Roman" panose="02020603050405020304" pitchFamily="18" charset="0"/>
                        </a:rPr>
                        <a:t>cilindrica</a:t>
                      </a:r>
                      <a:r>
                        <a:rPr lang="fr-FR" sz="1200" dirty="0">
                          <a:solidFill>
                            <a:schemeClr val="accent1"/>
                          </a:solidFill>
                          <a:effectLst/>
                          <a:latin typeface="Times New Roman" panose="02020603050405020304" pitchFamily="18" charset="0"/>
                          <a:ea typeface="Times New Roman" panose="02020603050405020304" pitchFamily="18" charset="0"/>
                        </a:rPr>
                        <a:t> de peste 3.001 </a:t>
                      </a:r>
                      <a:r>
                        <a:rPr lang="fr-FR" sz="1200" dirty="0" err="1">
                          <a:solidFill>
                            <a:schemeClr val="accent1"/>
                          </a:solidFill>
                          <a:effectLst/>
                          <a:latin typeface="Times New Roman" panose="02020603050405020304" pitchFamily="18" charset="0"/>
                          <a:ea typeface="Times New Roman" panose="02020603050405020304" pitchFamily="18" charset="0"/>
                        </a:rPr>
                        <a:t>cmc</a:t>
                      </a:r>
                      <a:r>
                        <a:rPr lang="fr-FR" sz="1200" dirty="0">
                          <a:solidFill>
                            <a:schemeClr val="accent1"/>
                          </a:solidFill>
                          <a:effectLst/>
                          <a:latin typeface="Times New Roman" panose="02020603050405020304" pitchFamily="18" charset="0"/>
                          <a:ea typeface="Times New Roman" panose="02020603050405020304" pitchFamily="18" charset="0"/>
                        </a:rPr>
                        <a:t>                                                      </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AU" sz="1100" b="1">
                          <a:solidFill>
                            <a:schemeClr val="accent1"/>
                          </a:solidFill>
                          <a:effectLst/>
                          <a:latin typeface="Times New Roman" panose="02020603050405020304" pitchFamily="18" charset="0"/>
                          <a:ea typeface="Calibri" panose="020F0502020204030204" pitchFamily="34" charset="0"/>
                        </a:rPr>
                        <a:t>327,39</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AU" sz="1100" b="1">
                          <a:solidFill>
                            <a:schemeClr val="accent1"/>
                          </a:solidFill>
                          <a:effectLst/>
                          <a:latin typeface="Times New Roman" panose="02020603050405020304" pitchFamily="18" charset="0"/>
                          <a:ea typeface="Calibri" panose="020F0502020204030204" pitchFamily="34" charset="0"/>
                        </a:rPr>
                        <a:t>344,09</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r h="198351">
                <a:tc>
                  <a:txBody>
                    <a:bodyPr/>
                    <a:lstStyle/>
                    <a:p>
                      <a:pPr algn="just">
                        <a:spcAft>
                          <a:spcPts val="0"/>
                        </a:spcAft>
                      </a:pPr>
                      <a:r>
                        <a:rPr lang="fr-FR" sz="1200" dirty="0" err="1">
                          <a:solidFill>
                            <a:schemeClr val="accent1"/>
                          </a:solidFill>
                          <a:effectLst/>
                          <a:latin typeface="Times New Roman" panose="02020603050405020304" pitchFamily="18" charset="0"/>
                          <a:ea typeface="Calibri" panose="020F0502020204030204" pitchFamily="34" charset="0"/>
                        </a:rPr>
                        <a:t>Autobuze</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autocare</a:t>
                      </a:r>
                      <a:r>
                        <a:rPr lang="fr-FR" sz="1200" dirty="0">
                          <a:solidFill>
                            <a:schemeClr val="accent1"/>
                          </a:solidFill>
                          <a:effectLst/>
                          <a:latin typeface="Times New Roman" panose="02020603050405020304" pitchFamily="18" charset="0"/>
                          <a:ea typeface="Calibri" panose="020F0502020204030204" pitchFamily="34" charset="0"/>
                        </a:rPr>
                        <a:t>, </a:t>
                      </a:r>
                      <a:r>
                        <a:rPr lang="fr-FR" sz="1200" dirty="0" err="1">
                          <a:solidFill>
                            <a:schemeClr val="accent1"/>
                          </a:solidFill>
                          <a:effectLst/>
                          <a:latin typeface="Times New Roman" panose="02020603050405020304" pitchFamily="18" charset="0"/>
                          <a:ea typeface="Calibri" panose="020F0502020204030204" pitchFamily="34" charset="0"/>
                        </a:rPr>
                        <a:t>microbuze</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27,11</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28,49</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9"/>
                  </a:ext>
                </a:extLst>
              </a:tr>
              <a:tr h="198435">
                <a:tc>
                  <a:txBody>
                    <a:bodyPr/>
                    <a:lstStyle/>
                    <a:p>
                      <a:pPr algn="just">
                        <a:spcAft>
                          <a:spcPts val="0"/>
                        </a:spcAft>
                      </a:pPr>
                      <a:r>
                        <a:rPr lang="fr-FR" sz="1100" dirty="0">
                          <a:solidFill>
                            <a:schemeClr val="accent1"/>
                          </a:solidFill>
                          <a:effectLst/>
                          <a:latin typeface="Times New Roman" panose="02020603050405020304" pitchFamily="18" charset="0"/>
                          <a:ea typeface="Calibri" panose="020F0502020204030204" pitchFamily="34" charset="0"/>
                        </a:rPr>
                        <a:t>Alte </a:t>
                      </a:r>
                      <a:r>
                        <a:rPr lang="fr-FR" sz="1100" dirty="0" err="1">
                          <a:solidFill>
                            <a:schemeClr val="accent1"/>
                          </a:solidFill>
                          <a:effectLst/>
                          <a:latin typeface="Times New Roman" panose="02020603050405020304" pitchFamily="18" charset="0"/>
                          <a:ea typeface="Calibri" panose="020F0502020204030204" pitchFamily="34" charset="0"/>
                        </a:rPr>
                        <a:t>autovehicule</a:t>
                      </a:r>
                      <a:r>
                        <a:rPr lang="fr-FR" sz="1100" dirty="0">
                          <a:solidFill>
                            <a:schemeClr val="accent1"/>
                          </a:solidFill>
                          <a:effectLst/>
                          <a:latin typeface="Times New Roman" panose="02020603050405020304" pitchFamily="18" charset="0"/>
                          <a:ea typeface="Calibri" panose="020F0502020204030204" pitchFamily="34" charset="0"/>
                        </a:rPr>
                        <a:t> </a:t>
                      </a:r>
                      <a:r>
                        <a:rPr lang="fr-FR" sz="1100" dirty="0" err="1">
                          <a:solidFill>
                            <a:schemeClr val="accent1"/>
                          </a:solidFill>
                          <a:effectLst/>
                          <a:latin typeface="Times New Roman" panose="02020603050405020304" pitchFamily="18" charset="0"/>
                          <a:ea typeface="Calibri" panose="020F0502020204030204" pitchFamily="34" charset="0"/>
                        </a:rPr>
                        <a:t>cu</a:t>
                      </a:r>
                      <a:r>
                        <a:rPr lang="fr-FR" sz="1100" dirty="0">
                          <a:solidFill>
                            <a:schemeClr val="accent1"/>
                          </a:solidFill>
                          <a:effectLst/>
                          <a:latin typeface="Times New Roman" panose="02020603050405020304" pitchFamily="18" charset="0"/>
                          <a:ea typeface="Calibri" panose="020F0502020204030204" pitchFamily="34" charset="0"/>
                        </a:rPr>
                        <a:t> </a:t>
                      </a:r>
                      <a:r>
                        <a:rPr lang="fr-FR" sz="1100" dirty="0" err="1">
                          <a:solidFill>
                            <a:schemeClr val="accent1"/>
                          </a:solidFill>
                          <a:effectLst/>
                          <a:latin typeface="Times New Roman" panose="02020603050405020304" pitchFamily="18" charset="0"/>
                          <a:ea typeface="Calibri" panose="020F0502020204030204" pitchFamily="34" charset="0"/>
                        </a:rPr>
                        <a:t>tractiune</a:t>
                      </a:r>
                      <a:r>
                        <a:rPr lang="fr-FR" sz="1100" dirty="0">
                          <a:solidFill>
                            <a:schemeClr val="accent1"/>
                          </a:solidFill>
                          <a:effectLst/>
                          <a:latin typeface="Times New Roman" panose="02020603050405020304" pitchFamily="18" charset="0"/>
                          <a:ea typeface="Calibri" panose="020F0502020204030204" pitchFamily="34" charset="0"/>
                        </a:rPr>
                        <a:t> </a:t>
                      </a:r>
                      <a:r>
                        <a:rPr lang="fr-FR" sz="1100" dirty="0" err="1">
                          <a:solidFill>
                            <a:schemeClr val="accent1"/>
                          </a:solidFill>
                          <a:effectLst/>
                          <a:latin typeface="Times New Roman" panose="02020603050405020304" pitchFamily="18" charset="0"/>
                          <a:ea typeface="Calibri" panose="020F0502020204030204" pitchFamily="34" charset="0"/>
                        </a:rPr>
                        <a:t>mecanica</a:t>
                      </a:r>
                      <a:r>
                        <a:rPr lang="fr-FR" sz="1100" dirty="0">
                          <a:solidFill>
                            <a:schemeClr val="accent1"/>
                          </a:solidFill>
                          <a:effectLst/>
                          <a:latin typeface="Times New Roman" panose="02020603050405020304" pitchFamily="18" charset="0"/>
                          <a:ea typeface="Calibri" panose="020F0502020204030204" pitchFamily="34" charset="0"/>
                        </a:rPr>
                        <a:t> </a:t>
                      </a:r>
                      <a:r>
                        <a:rPr lang="fr-FR" sz="1100" dirty="0" err="1">
                          <a:solidFill>
                            <a:schemeClr val="accent1"/>
                          </a:solidFill>
                          <a:effectLst/>
                          <a:latin typeface="Times New Roman" panose="02020603050405020304" pitchFamily="18" charset="0"/>
                          <a:ea typeface="Calibri" panose="020F0502020204030204" pitchFamily="34" charset="0"/>
                        </a:rPr>
                        <a:t>cu</a:t>
                      </a:r>
                      <a:r>
                        <a:rPr lang="fr-FR" sz="1100" dirty="0">
                          <a:solidFill>
                            <a:schemeClr val="accent1"/>
                          </a:solidFill>
                          <a:effectLst/>
                          <a:latin typeface="Times New Roman" panose="02020603050405020304" pitchFamily="18" charset="0"/>
                          <a:ea typeface="Calibri" panose="020F0502020204030204" pitchFamily="34" charset="0"/>
                        </a:rPr>
                        <a:t> </a:t>
                      </a:r>
                      <a:r>
                        <a:rPr lang="fr-FR" sz="1100" dirty="0" err="1">
                          <a:solidFill>
                            <a:schemeClr val="accent1"/>
                          </a:solidFill>
                          <a:effectLst/>
                          <a:latin typeface="Times New Roman" panose="02020603050405020304" pitchFamily="18" charset="0"/>
                          <a:ea typeface="Calibri" panose="020F0502020204030204" pitchFamily="34" charset="0"/>
                        </a:rPr>
                        <a:t>masa</a:t>
                      </a:r>
                      <a:r>
                        <a:rPr lang="fr-FR" sz="1100" dirty="0">
                          <a:solidFill>
                            <a:schemeClr val="accent1"/>
                          </a:solidFill>
                          <a:effectLst/>
                          <a:latin typeface="Times New Roman" panose="02020603050405020304" pitchFamily="18" charset="0"/>
                          <a:ea typeface="Calibri" panose="020F0502020204030204" pitchFamily="34" charset="0"/>
                        </a:rPr>
                        <a:t> </a:t>
                      </a:r>
                      <a:r>
                        <a:rPr lang="fr-FR" sz="1100" dirty="0" err="1">
                          <a:solidFill>
                            <a:schemeClr val="accent1"/>
                          </a:solidFill>
                          <a:effectLst/>
                          <a:latin typeface="Times New Roman" panose="02020603050405020304" pitchFamily="18" charset="0"/>
                          <a:ea typeface="Calibri" panose="020F0502020204030204" pitchFamily="34" charset="0"/>
                        </a:rPr>
                        <a:t>totala</a:t>
                      </a:r>
                      <a:r>
                        <a:rPr lang="fr-FR" sz="1100" dirty="0">
                          <a:solidFill>
                            <a:schemeClr val="accent1"/>
                          </a:solidFill>
                          <a:effectLst/>
                          <a:latin typeface="Times New Roman" panose="02020603050405020304" pitchFamily="18" charset="0"/>
                          <a:ea typeface="Calibri" panose="020F0502020204030204" pitchFamily="34" charset="0"/>
                        </a:rPr>
                        <a:t> maxima </a:t>
                      </a:r>
                      <a:r>
                        <a:rPr lang="fr-FR" sz="1100" dirty="0" err="1">
                          <a:solidFill>
                            <a:schemeClr val="accent1"/>
                          </a:solidFill>
                          <a:effectLst/>
                          <a:latin typeface="Times New Roman" panose="02020603050405020304" pitchFamily="18" charset="0"/>
                          <a:ea typeface="Calibri" panose="020F0502020204030204" pitchFamily="34" charset="0"/>
                        </a:rPr>
                        <a:t>autorizata</a:t>
                      </a:r>
                      <a:r>
                        <a:rPr lang="fr-FR" sz="1100" dirty="0">
                          <a:solidFill>
                            <a:schemeClr val="accent1"/>
                          </a:solidFill>
                          <a:effectLst/>
                          <a:latin typeface="Times New Roman" panose="02020603050405020304" pitchFamily="18" charset="0"/>
                          <a:ea typeface="Calibri" panose="020F0502020204030204" pitchFamily="34" charset="0"/>
                        </a:rPr>
                        <a:t> de pana la 12 </a:t>
                      </a:r>
                      <a:r>
                        <a:rPr lang="fr-FR" sz="1100" dirty="0" err="1">
                          <a:solidFill>
                            <a:schemeClr val="accent1"/>
                          </a:solidFill>
                          <a:effectLst/>
                          <a:latin typeface="Times New Roman" panose="02020603050405020304" pitchFamily="18" charset="0"/>
                          <a:ea typeface="Calibri" panose="020F0502020204030204" pitchFamily="34" charset="0"/>
                        </a:rPr>
                        <a:t>tone</a:t>
                      </a:r>
                      <a:r>
                        <a:rPr lang="fr-FR" sz="1100" dirty="0">
                          <a:solidFill>
                            <a:schemeClr val="accent1"/>
                          </a:solidFill>
                          <a:effectLst/>
                          <a:latin typeface="Times New Roman" panose="02020603050405020304" pitchFamily="18" charset="0"/>
                          <a:ea typeface="Calibri" panose="020F0502020204030204" pitchFamily="34" charset="0"/>
                        </a:rPr>
                        <a:t> </a:t>
                      </a:r>
                      <a:r>
                        <a:rPr lang="fr-FR" sz="1100" dirty="0" err="1">
                          <a:solidFill>
                            <a:schemeClr val="accent1"/>
                          </a:solidFill>
                          <a:effectLst/>
                          <a:latin typeface="Times New Roman" panose="02020603050405020304" pitchFamily="18" charset="0"/>
                          <a:ea typeface="Calibri" panose="020F0502020204030204" pitchFamily="34" charset="0"/>
                        </a:rPr>
                        <a:t>inclusiv</a:t>
                      </a:r>
                      <a:r>
                        <a:rPr lang="fr-FR" sz="1100" dirty="0">
                          <a:solidFill>
                            <a:schemeClr val="accent1"/>
                          </a:solidFill>
                          <a:effectLst/>
                          <a:latin typeface="Times New Roman" panose="02020603050405020304" pitchFamily="18" charset="0"/>
                          <a:ea typeface="Calibri" panose="020F0502020204030204" pitchFamily="34" charset="0"/>
                        </a:rPr>
                        <a:t>                                  </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dirty="0">
                          <a:solidFill>
                            <a:schemeClr val="accent1"/>
                          </a:solidFill>
                          <a:effectLst/>
                          <a:latin typeface="Times New Roman" panose="02020603050405020304" pitchFamily="18" charset="0"/>
                          <a:ea typeface="Calibri" panose="020F0502020204030204" pitchFamily="34" charset="0"/>
                        </a:rPr>
                        <a:t>33,88</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35,61</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10"/>
                  </a:ext>
                </a:extLst>
              </a:tr>
              <a:tr h="198351">
                <a:tc>
                  <a:txBody>
                    <a:bodyPr/>
                    <a:lstStyle/>
                    <a:p>
                      <a:pPr algn="just">
                        <a:spcAft>
                          <a:spcPts val="0"/>
                        </a:spcAft>
                      </a:pPr>
                      <a:r>
                        <a:rPr lang="fr-FR" sz="1100">
                          <a:solidFill>
                            <a:schemeClr val="accent1"/>
                          </a:solidFill>
                          <a:effectLst/>
                          <a:latin typeface="Times New Roman" panose="02020603050405020304" pitchFamily="18" charset="0"/>
                          <a:ea typeface="Calibri" panose="020F0502020204030204" pitchFamily="34" charset="0"/>
                        </a:rPr>
                        <a:t>Tractoare inmatriculate                                         </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dirty="0">
                          <a:solidFill>
                            <a:schemeClr val="accent1"/>
                          </a:solidFill>
                          <a:effectLst/>
                          <a:latin typeface="Times New Roman" panose="02020603050405020304" pitchFamily="18" charset="0"/>
                          <a:ea typeface="Calibri" panose="020F0502020204030204" pitchFamily="34" charset="0"/>
                        </a:rPr>
                        <a:t>20,34</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21,38</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11"/>
                  </a:ext>
                </a:extLst>
              </a:tr>
              <a:tr h="198351">
                <a:tc gridSpan="3">
                  <a:txBody>
                    <a:bodyPr/>
                    <a:lstStyle/>
                    <a:p>
                      <a:pPr algn="just">
                        <a:spcAft>
                          <a:spcPts val="0"/>
                        </a:spcAft>
                      </a:pPr>
                      <a:r>
                        <a:rPr lang="fr-FR" sz="1100" b="1" dirty="0" err="1">
                          <a:solidFill>
                            <a:schemeClr val="accent1"/>
                          </a:solidFill>
                          <a:effectLst/>
                          <a:latin typeface="Times New Roman" panose="02020603050405020304" pitchFamily="18" charset="0"/>
                          <a:ea typeface="Calibri" panose="020F0502020204030204" pitchFamily="34" charset="0"/>
                        </a:rPr>
                        <a:t>II.Vehicule</a:t>
                      </a:r>
                      <a:r>
                        <a:rPr lang="fr-FR" sz="1100" b="1" dirty="0">
                          <a:solidFill>
                            <a:schemeClr val="accent1"/>
                          </a:solidFill>
                          <a:effectLst/>
                          <a:latin typeface="Times New Roman" panose="02020603050405020304" pitchFamily="18" charset="0"/>
                          <a:ea typeface="Calibri" panose="020F0502020204030204" pitchFamily="34" charset="0"/>
                        </a:rPr>
                        <a:t> </a:t>
                      </a:r>
                      <a:r>
                        <a:rPr lang="fr-FR" sz="1100" b="1" dirty="0" err="1">
                          <a:solidFill>
                            <a:schemeClr val="accent1"/>
                          </a:solidFill>
                          <a:effectLst/>
                          <a:latin typeface="Times New Roman" panose="02020603050405020304" pitchFamily="18" charset="0"/>
                          <a:ea typeface="Calibri" panose="020F0502020204030204" pitchFamily="34" charset="0"/>
                        </a:rPr>
                        <a:t>înregistrate</a:t>
                      </a:r>
                      <a:r>
                        <a:rPr lang="fr-FR" sz="1100" b="1" dirty="0">
                          <a:solidFill>
                            <a:schemeClr val="accent1"/>
                          </a:solidFill>
                          <a:effectLst/>
                          <a:latin typeface="Times New Roman" panose="02020603050405020304" pitchFamily="18" charset="0"/>
                          <a:ea typeface="Calibri" panose="020F0502020204030204" pitchFamily="34" charset="0"/>
                        </a:rPr>
                        <a:t> </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2"/>
                  </a:ext>
                </a:extLst>
              </a:tr>
              <a:tr h="198351">
                <a:tc>
                  <a:txBody>
                    <a:bodyPr/>
                    <a:lstStyle/>
                    <a:p>
                      <a:pPr algn="just">
                        <a:spcAft>
                          <a:spcPts val="0"/>
                        </a:spcAft>
                      </a:pPr>
                      <a:r>
                        <a:rPr lang="fr-FR" sz="1100">
                          <a:solidFill>
                            <a:schemeClr val="accent1"/>
                          </a:solidFill>
                          <a:effectLst/>
                          <a:latin typeface="Times New Roman" panose="02020603050405020304" pitchFamily="18" charset="0"/>
                          <a:ea typeface="Calibri" panose="020F0502020204030204" pitchFamily="34" charset="0"/>
                        </a:rPr>
                        <a:t>1. Vehicule înregistrate cu capacitate cilindrică </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x</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dirty="0">
                          <a:solidFill>
                            <a:schemeClr val="accent1"/>
                          </a:solidFill>
                          <a:effectLst/>
                          <a:latin typeface="Times New Roman" panose="02020603050405020304" pitchFamily="18" charset="0"/>
                          <a:ea typeface="Calibri" panose="020F0502020204030204" pitchFamily="34" charset="0"/>
                        </a:rPr>
                        <a:t>x</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13"/>
                  </a:ext>
                </a:extLst>
              </a:tr>
              <a:tr h="198435">
                <a:tc>
                  <a:txBody>
                    <a:bodyPr/>
                    <a:lstStyle/>
                    <a:p>
                      <a:pPr algn="just">
                        <a:spcAft>
                          <a:spcPts val="0"/>
                        </a:spcAft>
                      </a:pPr>
                      <a:r>
                        <a:rPr lang="fr-FR" sz="1100">
                          <a:solidFill>
                            <a:schemeClr val="accent1"/>
                          </a:solidFill>
                          <a:effectLst/>
                          <a:latin typeface="Times New Roman" panose="02020603050405020304" pitchFamily="18" charset="0"/>
                          <a:ea typeface="Calibri" panose="020F0502020204030204" pitchFamily="34" charset="0"/>
                        </a:rPr>
                        <a:t>   1.1. Vehicule înregistrate cu capacitate cilindrică &lt; 4.800 cmc</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3,39</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dirty="0">
                          <a:solidFill>
                            <a:schemeClr val="accent1"/>
                          </a:solidFill>
                          <a:effectLst/>
                          <a:latin typeface="Times New Roman" panose="02020603050405020304" pitchFamily="18" charset="0"/>
                          <a:ea typeface="Calibri" panose="020F0502020204030204" pitchFamily="34" charset="0"/>
                        </a:rPr>
                        <a:t>3,56</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14"/>
                  </a:ext>
                </a:extLst>
              </a:tr>
              <a:tr h="198435">
                <a:tc>
                  <a:txBody>
                    <a:bodyPr/>
                    <a:lstStyle/>
                    <a:p>
                      <a:pPr algn="just">
                        <a:spcAft>
                          <a:spcPts val="0"/>
                        </a:spcAft>
                      </a:pPr>
                      <a:r>
                        <a:rPr lang="fr-FR" sz="1100">
                          <a:solidFill>
                            <a:schemeClr val="accent1"/>
                          </a:solidFill>
                          <a:effectLst/>
                          <a:latin typeface="Times New Roman" panose="02020603050405020304" pitchFamily="18" charset="0"/>
                          <a:ea typeface="Calibri" panose="020F0502020204030204" pitchFamily="34" charset="0"/>
                        </a:rPr>
                        <a:t>   1.2. Vehicule înregistrate cu capacitate cilindrică &gt; 4.800 cmc</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5,64</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dirty="0">
                          <a:solidFill>
                            <a:schemeClr val="accent1"/>
                          </a:solidFill>
                          <a:effectLst/>
                          <a:latin typeface="Times New Roman" panose="02020603050405020304" pitchFamily="18" charset="0"/>
                          <a:ea typeface="Calibri" panose="020F0502020204030204" pitchFamily="34" charset="0"/>
                        </a:rPr>
                        <a:t>5,93</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15"/>
                  </a:ext>
                </a:extLst>
              </a:tr>
              <a:tr h="198435">
                <a:tc>
                  <a:txBody>
                    <a:bodyPr/>
                    <a:lstStyle/>
                    <a:p>
                      <a:pPr algn="just">
                        <a:spcAft>
                          <a:spcPts val="0"/>
                        </a:spcAft>
                      </a:pPr>
                      <a:r>
                        <a:rPr lang="fr-FR" sz="1100">
                          <a:solidFill>
                            <a:schemeClr val="accent1"/>
                          </a:solidFill>
                          <a:effectLst/>
                          <a:latin typeface="Times New Roman" panose="02020603050405020304" pitchFamily="18" charset="0"/>
                          <a:ea typeface="Calibri" panose="020F0502020204030204" pitchFamily="34" charset="0"/>
                        </a:rPr>
                        <a:t>2. Vehicule fară  capacitate cilindrică  evidenţiată</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a:solidFill>
                            <a:schemeClr val="accent1"/>
                          </a:solidFill>
                          <a:effectLst/>
                          <a:latin typeface="Times New Roman" panose="02020603050405020304" pitchFamily="18" charset="0"/>
                          <a:ea typeface="Calibri" panose="020F0502020204030204" pitchFamily="34" charset="0"/>
                        </a:rPr>
                        <a:t>169,33</a:t>
                      </a:r>
                      <a:endParaRPr lang="en-US" sz="100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r-FR" sz="1100" b="1" dirty="0">
                          <a:solidFill>
                            <a:schemeClr val="accent1"/>
                          </a:solidFill>
                          <a:effectLst/>
                          <a:latin typeface="Times New Roman" panose="02020603050405020304" pitchFamily="18" charset="0"/>
                          <a:ea typeface="Calibri" panose="020F0502020204030204" pitchFamily="34" charset="0"/>
                        </a:rPr>
                        <a:t>177,97</a:t>
                      </a:r>
                      <a:endParaRPr lang="en-US" sz="10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367502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Times New Roman" panose="02020603050405020304" pitchFamily="18" charset="0"/>
                <a:cs typeface="Times New Roman" panose="02020603050405020304" pitchFamily="18" charset="0"/>
              </a:rPr>
              <a:t>c. Impozitul pe mijloacele de transport</a:t>
            </a:r>
            <a:endParaRPr lang="en-US" dirty="0"/>
          </a:p>
        </p:txBody>
      </p:sp>
      <p:sp>
        <p:nvSpPr>
          <p:cNvPr id="3" name="Content Placeholder 2"/>
          <p:cNvSpPr>
            <a:spLocks noGrp="1"/>
          </p:cNvSpPr>
          <p:nvPr>
            <p:ph idx="1"/>
          </p:nvPr>
        </p:nvSpPr>
        <p:spPr>
          <a:xfrm>
            <a:off x="820343" y="2236764"/>
            <a:ext cx="11029615" cy="3790848"/>
          </a:xfrm>
        </p:spPr>
        <p:txBody>
          <a:bodyPr>
            <a:normAutofit/>
          </a:bodyPr>
          <a:lstStyle/>
          <a:p>
            <a:r>
              <a:rPr lang="en-AU" sz="2400" b="1" dirty="0" err="1">
                <a:solidFill>
                  <a:schemeClr val="accent1"/>
                </a:solidFill>
                <a:latin typeface="Times New Roman" panose="02020603050405020304" pitchFamily="18" charset="0"/>
                <a:cs typeface="Times New Roman" panose="02020603050405020304" pitchFamily="18" charset="0"/>
              </a:rPr>
              <a:t>Exemplu</a:t>
            </a:r>
            <a:r>
              <a:rPr lang="en-AU" sz="2400" b="1" dirty="0">
                <a:solidFill>
                  <a:schemeClr val="accent1"/>
                </a:solidFill>
                <a:latin typeface="Times New Roman" panose="02020603050405020304" pitchFamily="18" charset="0"/>
                <a:cs typeface="Times New Roman" panose="02020603050405020304" pitchFamily="18" charset="0"/>
              </a:rPr>
              <a:t> - </a:t>
            </a:r>
            <a:r>
              <a:rPr lang="en-AU" sz="2400" b="1" dirty="0" err="1">
                <a:solidFill>
                  <a:schemeClr val="accent1"/>
                </a:solidFill>
                <a:latin typeface="Times New Roman" panose="02020603050405020304" pitchFamily="18" charset="0"/>
                <a:cs typeface="Times New Roman" panose="02020603050405020304" pitchFamily="18" charset="0"/>
              </a:rPr>
              <a:t>pentru</a:t>
            </a:r>
            <a:r>
              <a:rPr lang="en-AU" sz="2400" b="1" dirty="0">
                <a:solidFill>
                  <a:schemeClr val="accent1"/>
                </a:solidFill>
                <a:latin typeface="Times New Roman" panose="02020603050405020304" pitchFamily="18" charset="0"/>
                <a:cs typeface="Times New Roman" panose="02020603050405020304" pitchFamily="18" charset="0"/>
              </a:rPr>
              <a:t> un </a:t>
            </a:r>
            <a:r>
              <a:rPr lang="en-AU" sz="2400" b="1" dirty="0" err="1">
                <a:solidFill>
                  <a:schemeClr val="accent1"/>
                </a:solidFill>
                <a:latin typeface="Times New Roman" panose="02020603050405020304" pitchFamily="18" charset="0"/>
                <a:cs typeface="Times New Roman" panose="02020603050405020304" pitchFamily="18" charset="0"/>
              </a:rPr>
              <a:t>mijloc</a:t>
            </a:r>
            <a:r>
              <a:rPr lang="en-AU" sz="2400" b="1" dirty="0">
                <a:solidFill>
                  <a:schemeClr val="accent1"/>
                </a:solidFill>
                <a:latin typeface="Times New Roman" panose="02020603050405020304" pitchFamily="18" charset="0"/>
                <a:cs typeface="Times New Roman" panose="02020603050405020304" pitchFamily="18" charset="0"/>
              </a:rPr>
              <a:t> de transport cu </a:t>
            </a:r>
            <a:r>
              <a:rPr lang="en-AU" sz="2400" b="1" dirty="0" err="1">
                <a:solidFill>
                  <a:schemeClr val="accent1"/>
                </a:solidFill>
                <a:latin typeface="Times New Roman" panose="02020603050405020304" pitchFamily="18" charset="0"/>
                <a:cs typeface="Times New Roman" panose="02020603050405020304" pitchFamily="18" charset="0"/>
              </a:rPr>
              <a:t>capacitatea</a:t>
            </a:r>
            <a:r>
              <a:rPr lang="en-AU" sz="2400" b="1" dirty="0">
                <a:solidFill>
                  <a:schemeClr val="accent1"/>
                </a:solidFill>
                <a:latin typeface="Times New Roman" panose="02020603050405020304" pitchFamily="18" charset="0"/>
                <a:cs typeface="Times New Roman" panose="02020603050405020304" pitchFamily="18" charset="0"/>
              </a:rPr>
              <a:t> </a:t>
            </a:r>
            <a:r>
              <a:rPr lang="en-AU" sz="2400" b="1" dirty="0" err="1">
                <a:solidFill>
                  <a:schemeClr val="accent1"/>
                </a:solidFill>
                <a:latin typeface="Times New Roman" panose="02020603050405020304" pitchFamily="18" charset="0"/>
                <a:cs typeface="Times New Roman" panose="02020603050405020304" pitchFamily="18" charset="0"/>
              </a:rPr>
              <a:t>cilindrica</a:t>
            </a:r>
            <a:r>
              <a:rPr lang="en-AU" sz="2400" b="1" dirty="0">
                <a:solidFill>
                  <a:schemeClr val="accent1"/>
                </a:solidFill>
                <a:latin typeface="Times New Roman" panose="02020603050405020304" pitchFamily="18" charset="0"/>
                <a:cs typeface="Times New Roman" panose="02020603050405020304" pitchFamily="18" charset="0"/>
              </a:rPr>
              <a:t> de 1400 </a:t>
            </a:r>
            <a:r>
              <a:rPr lang="en-AU" sz="2400" b="1" dirty="0" err="1">
                <a:solidFill>
                  <a:schemeClr val="accent1"/>
                </a:solidFill>
                <a:latin typeface="Times New Roman" panose="02020603050405020304" pitchFamily="18" charset="0"/>
                <a:cs typeface="Times New Roman" panose="02020603050405020304" pitchFamily="18" charset="0"/>
              </a:rPr>
              <a:t>cmc</a:t>
            </a:r>
            <a:r>
              <a:rPr lang="en-AU" sz="2400" b="1" dirty="0">
                <a:solidFill>
                  <a:schemeClr val="accent1"/>
                </a:solidFill>
                <a:latin typeface="Times New Roman" panose="02020603050405020304" pitchFamily="18" charset="0"/>
                <a:cs typeface="Times New Roman" panose="02020603050405020304" pitchFamily="18" charset="0"/>
              </a:rPr>
              <a:t>:</a:t>
            </a:r>
            <a:endParaRPr lang="en-US" sz="2400" dirty="0">
              <a:solidFill>
                <a:schemeClr val="accent1"/>
              </a:solidFill>
              <a:latin typeface="Times New Roman" panose="02020603050405020304" pitchFamily="18" charset="0"/>
              <a:cs typeface="Times New Roman" panose="02020603050405020304" pitchFamily="18" charset="0"/>
            </a:endParaRPr>
          </a:p>
          <a:p>
            <a:r>
              <a:rPr lang="en-AU" sz="2400" b="1" dirty="0">
                <a:solidFill>
                  <a:schemeClr val="accent1"/>
                </a:solidFill>
                <a:latin typeface="Times New Roman" panose="02020603050405020304" pitchFamily="18" charset="0"/>
                <a:cs typeface="Times New Roman" panose="02020603050405020304" pitchFamily="18" charset="0"/>
              </a:rPr>
              <a:t>- </a:t>
            </a:r>
            <a:r>
              <a:rPr lang="en-AU" sz="2400" b="1" dirty="0" err="1">
                <a:solidFill>
                  <a:schemeClr val="accent1"/>
                </a:solidFill>
                <a:latin typeface="Times New Roman" panose="02020603050405020304" pitchFamily="18" charset="0"/>
                <a:cs typeface="Times New Roman" panose="02020603050405020304" pitchFamily="18" charset="0"/>
              </a:rPr>
              <a:t>Anul</a:t>
            </a:r>
            <a:r>
              <a:rPr lang="en-AU" sz="2400" b="1" dirty="0">
                <a:solidFill>
                  <a:schemeClr val="accent1"/>
                </a:solidFill>
                <a:latin typeface="Times New Roman" panose="02020603050405020304" pitchFamily="18" charset="0"/>
                <a:cs typeface="Times New Roman" panose="02020603050405020304" pitchFamily="18" charset="0"/>
              </a:rPr>
              <a:t> 2022: </a:t>
            </a:r>
            <a:r>
              <a:rPr lang="en-AU" sz="2400" b="1" dirty="0" err="1">
                <a:solidFill>
                  <a:schemeClr val="accent1"/>
                </a:solidFill>
                <a:latin typeface="Times New Roman" panose="02020603050405020304" pitchFamily="18" charset="0"/>
                <a:cs typeface="Times New Roman" panose="02020603050405020304" pitchFamily="18" charset="0"/>
              </a:rPr>
              <a:t>Impozit</a:t>
            </a:r>
            <a:r>
              <a:rPr lang="en-AU" sz="2400" b="1" dirty="0">
                <a:solidFill>
                  <a:schemeClr val="accent1"/>
                </a:solidFill>
                <a:latin typeface="Times New Roman" panose="02020603050405020304" pitchFamily="18" charset="0"/>
                <a:cs typeface="Times New Roman" panose="02020603050405020304" pitchFamily="18" charset="0"/>
              </a:rPr>
              <a:t> auto : </a:t>
            </a:r>
            <a:r>
              <a:rPr lang="en-AU" sz="2400" b="1" u="sng" dirty="0">
                <a:solidFill>
                  <a:schemeClr val="accent1"/>
                </a:solidFill>
                <a:latin typeface="Times New Roman" panose="02020603050405020304" pitchFamily="18" charset="0"/>
                <a:cs typeface="Times New Roman" panose="02020603050405020304" pitchFamily="18" charset="0"/>
              </a:rPr>
              <a:t>1400/200*</a:t>
            </a:r>
            <a:r>
              <a:rPr lang="fr-FR" sz="2400" b="1" u="sng" dirty="0">
                <a:solidFill>
                  <a:schemeClr val="accent1"/>
                </a:solidFill>
                <a:latin typeface="Times New Roman" panose="02020603050405020304" pitchFamily="18" charset="0"/>
                <a:cs typeface="Times New Roman" panose="02020603050405020304" pitchFamily="18" charset="0"/>
              </a:rPr>
              <a:t>9,03</a:t>
            </a:r>
            <a:r>
              <a:rPr lang="en-AU" sz="2400" b="1" u="sng" dirty="0">
                <a:solidFill>
                  <a:schemeClr val="accent1"/>
                </a:solidFill>
                <a:latin typeface="Times New Roman" panose="02020603050405020304" pitchFamily="18" charset="0"/>
                <a:cs typeface="Times New Roman" panose="02020603050405020304" pitchFamily="18" charset="0"/>
              </a:rPr>
              <a:t>= 63 lei/an</a:t>
            </a:r>
            <a:r>
              <a:rPr lang="en-AU" sz="2400" b="1" dirty="0">
                <a:solidFill>
                  <a:schemeClr val="accent1"/>
                </a:solidFill>
                <a:latin typeface="Times New Roman" panose="02020603050405020304" pitchFamily="18" charset="0"/>
                <a:cs typeface="Times New Roman" panose="02020603050405020304" pitchFamily="18" charset="0"/>
              </a:rPr>
              <a:t>.</a:t>
            </a:r>
            <a:endParaRPr lang="en-US" sz="2400" dirty="0">
              <a:solidFill>
                <a:schemeClr val="accent1"/>
              </a:solidFill>
              <a:latin typeface="Times New Roman" panose="02020603050405020304" pitchFamily="18" charset="0"/>
              <a:cs typeface="Times New Roman" panose="02020603050405020304" pitchFamily="18" charset="0"/>
            </a:endParaRPr>
          </a:p>
          <a:p>
            <a:r>
              <a:rPr lang="en-AU" sz="2400" b="1" dirty="0">
                <a:solidFill>
                  <a:schemeClr val="accent1"/>
                </a:solidFill>
                <a:latin typeface="Times New Roman" panose="02020603050405020304" pitchFamily="18" charset="0"/>
                <a:cs typeface="Times New Roman" panose="02020603050405020304" pitchFamily="18" charset="0"/>
              </a:rPr>
              <a:t>- </a:t>
            </a:r>
            <a:r>
              <a:rPr lang="en-AU" sz="2400" b="1" u="sng" dirty="0" err="1">
                <a:solidFill>
                  <a:schemeClr val="accent1"/>
                </a:solidFill>
                <a:latin typeface="Times New Roman" panose="02020603050405020304" pitchFamily="18" charset="0"/>
                <a:cs typeface="Times New Roman" panose="02020603050405020304" pitchFamily="18" charset="0"/>
              </a:rPr>
              <a:t>Anul</a:t>
            </a:r>
            <a:r>
              <a:rPr lang="en-AU" sz="2400" b="1" u="sng" dirty="0">
                <a:solidFill>
                  <a:schemeClr val="accent1"/>
                </a:solidFill>
                <a:latin typeface="Times New Roman" panose="02020603050405020304" pitchFamily="18" charset="0"/>
                <a:cs typeface="Times New Roman" panose="02020603050405020304" pitchFamily="18" charset="0"/>
              </a:rPr>
              <a:t> 2023: </a:t>
            </a:r>
            <a:r>
              <a:rPr lang="en-AU" sz="2400" b="1" u="sng" dirty="0" err="1">
                <a:solidFill>
                  <a:schemeClr val="accent1"/>
                </a:solidFill>
                <a:latin typeface="Times New Roman" panose="02020603050405020304" pitchFamily="18" charset="0"/>
                <a:cs typeface="Times New Roman" panose="02020603050405020304" pitchFamily="18" charset="0"/>
              </a:rPr>
              <a:t>Impozit</a:t>
            </a:r>
            <a:r>
              <a:rPr lang="en-AU" sz="2400" b="1" u="sng" dirty="0">
                <a:solidFill>
                  <a:schemeClr val="accent1"/>
                </a:solidFill>
                <a:latin typeface="Times New Roman" panose="02020603050405020304" pitchFamily="18" charset="0"/>
                <a:cs typeface="Times New Roman" panose="02020603050405020304" pitchFamily="18" charset="0"/>
              </a:rPr>
              <a:t> auto : 1400/200*</a:t>
            </a:r>
            <a:r>
              <a:rPr lang="fr-FR" sz="2400" b="1" u="sng" dirty="0">
                <a:solidFill>
                  <a:schemeClr val="accent1"/>
                </a:solidFill>
                <a:latin typeface="Times New Roman" panose="02020603050405020304" pitchFamily="18" charset="0"/>
                <a:cs typeface="Times New Roman" panose="02020603050405020304" pitchFamily="18" charset="0"/>
              </a:rPr>
              <a:t>9,49</a:t>
            </a:r>
            <a:r>
              <a:rPr lang="en-AU" sz="2400" b="1" u="sng" dirty="0">
                <a:solidFill>
                  <a:schemeClr val="accent1"/>
                </a:solidFill>
                <a:latin typeface="Times New Roman" panose="02020603050405020304" pitchFamily="18" charset="0"/>
                <a:cs typeface="Times New Roman" panose="02020603050405020304" pitchFamily="18" charset="0"/>
              </a:rPr>
              <a:t>= 66 lei/an.</a:t>
            </a:r>
            <a:endParaRPr lang="en-US" sz="2400" dirty="0">
              <a:solidFill>
                <a:schemeClr val="accent1"/>
              </a:solidFill>
              <a:latin typeface="Times New Roman" panose="02020603050405020304" pitchFamily="18" charset="0"/>
              <a:cs typeface="Times New Roman" panose="02020603050405020304" pitchFamily="18" charset="0"/>
            </a:endParaRPr>
          </a:p>
          <a:p>
            <a:r>
              <a:rPr lang="en-AU" sz="2400" b="1" dirty="0" err="1">
                <a:solidFill>
                  <a:schemeClr val="accent1"/>
                </a:solidFill>
                <a:latin typeface="Times New Roman" panose="02020603050405020304" pitchFamily="18" charset="0"/>
                <a:cs typeface="Times New Roman" panose="02020603050405020304" pitchFamily="18" charset="0"/>
              </a:rPr>
              <a:t>Diferență</a:t>
            </a:r>
            <a:r>
              <a:rPr lang="en-AU" sz="2400" b="1" dirty="0">
                <a:solidFill>
                  <a:schemeClr val="accent1"/>
                </a:solidFill>
                <a:latin typeface="Times New Roman" panose="02020603050405020304" pitchFamily="18" charset="0"/>
                <a:cs typeface="Times New Roman" panose="02020603050405020304" pitchFamily="18" charset="0"/>
              </a:rPr>
              <a:t> </a:t>
            </a:r>
            <a:r>
              <a:rPr lang="en-AU" sz="2400" b="1" dirty="0" err="1">
                <a:solidFill>
                  <a:schemeClr val="accent1"/>
                </a:solidFill>
                <a:latin typeface="Times New Roman" panose="02020603050405020304" pitchFamily="18" charset="0"/>
                <a:cs typeface="Times New Roman" panose="02020603050405020304" pitchFamily="18" charset="0"/>
              </a:rPr>
              <a:t>impozit</a:t>
            </a:r>
            <a:r>
              <a:rPr lang="en-AU" sz="2400" b="1" dirty="0">
                <a:solidFill>
                  <a:schemeClr val="accent1"/>
                </a:solidFill>
                <a:latin typeface="Times New Roman" panose="02020603050405020304" pitchFamily="18" charset="0"/>
                <a:cs typeface="Times New Roman" panose="02020603050405020304" pitchFamily="18" charset="0"/>
              </a:rPr>
              <a:t> auto 2022/2023 = 3 lei.</a:t>
            </a:r>
            <a:endParaRPr lang="en-US" sz="24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3279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Times New Roman" panose="02020603050405020304" pitchFamily="18" charset="0"/>
                <a:cs typeface="Times New Roman" panose="02020603050405020304" pitchFamily="18" charset="0"/>
              </a:rPr>
              <a:t>c. Impozitul pe mijloacele de transport</a:t>
            </a:r>
            <a:endParaRPr lang="en-US" dirty="0"/>
          </a:p>
        </p:txBody>
      </p:sp>
      <p:sp>
        <p:nvSpPr>
          <p:cNvPr id="3" name="Content Placeholder 2"/>
          <p:cNvSpPr>
            <a:spLocks noGrp="1"/>
          </p:cNvSpPr>
          <p:nvPr>
            <p:ph idx="1"/>
          </p:nvPr>
        </p:nvSpPr>
        <p:spPr>
          <a:xfrm>
            <a:off x="820343" y="2236764"/>
            <a:ext cx="11029615" cy="3790848"/>
          </a:xfrm>
        </p:spPr>
        <p:txBody>
          <a:bodyPr>
            <a:normAutofit/>
          </a:bodyPr>
          <a:lstStyle/>
          <a:p>
            <a:pPr algn="just"/>
            <a:r>
              <a:rPr lang="en-AU" sz="2400" b="1" dirty="0" err="1">
                <a:solidFill>
                  <a:schemeClr val="accent1"/>
                </a:solidFill>
                <a:latin typeface="Times New Roman" panose="02020603050405020304" pitchFamily="18" charset="0"/>
                <a:cs typeface="Times New Roman" panose="02020603050405020304" pitchFamily="18" charset="0"/>
              </a:rPr>
              <a:t>Potrivit</a:t>
            </a:r>
            <a:r>
              <a:rPr lang="en-AU" sz="2400" b="1" dirty="0">
                <a:solidFill>
                  <a:schemeClr val="accent1"/>
                </a:solidFill>
                <a:latin typeface="Times New Roman" panose="02020603050405020304" pitchFamily="18" charset="0"/>
                <a:cs typeface="Times New Roman" panose="02020603050405020304" pitchFamily="18" charset="0"/>
              </a:rPr>
              <a:t> art.470, </a:t>
            </a:r>
            <a:r>
              <a:rPr lang="en-AU" sz="2400" b="1" dirty="0" err="1">
                <a:solidFill>
                  <a:schemeClr val="accent1"/>
                </a:solidFill>
                <a:latin typeface="Times New Roman" panose="02020603050405020304" pitchFamily="18" charset="0"/>
                <a:cs typeface="Times New Roman" panose="02020603050405020304" pitchFamily="18" charset="0"/>
              </a:rPr>
              <a:t>alin</a:t>
            </a:r>
            <a:r>
              <a:rPr lang="en-AU" sz="2400" b="1" dirty="0">
                <a:solidFill>
                  <a:schemeClr val="accent1"/>
                </a:solidFill>
                <a:latin typeface="Times New Roman" panose="02020603050405020304" pitchFamily="18" charset="0"/>
                <a:cs typeface="Times New Roman" panose="02020603050405020304" pitchFamily="18" charset="0"/>
              </a:rPr>
              <a:t>(3) –Cod fiscal </a:t>
            </a:r>
            <a:r>
              <a:rPr lang="ro-RO" sz="2400" b="1" dirty="0">
                <a:solidFill>
                  <a:schemeClr val="accent1"/>
                </a:solidFill>
                <a:latin typeface="Times New Roman" panose="02020603050405020304" pitchFamily="18" charset="0"/>
                <a:cs typeface="Times New Roman" panose="02020603050405020304" pitchFamily="18" charset="0"/>
              </a:rPr>
              <a:t>i</a:t>
            </a:r>
            <a:r>
              <a:rPr lang="en-AU" sz="2400" b="1" dirty="0">
                <a:solidFill>
                  <a:schemeClr val="accent1"/>
                </a:solidFill>
                <a:latin typeface="Times New Roman" panose="02020603050405020304" pitchFamily="18" charset="0"/>
                <a:cs typeface="Times New Roman" panose="02020603050405020304" pitchFamily="18" charset="0"/>
              </a:rPr>
              <a:t>n </a:t>
            </a:r>
            <a:r>
              <a:rPr lang="en-AU" sz="2400" b="1" dirty="0" err="1">
                <a:solidFill>
                  <a:schemeClr val="accent1"/>
                </a:solidFill>
                <a:latin typeface="Times New Roman" panose="02020603050405020304" pitchFamily="18" charset="0"/>
                <a:cs typeface="Times New Roman" panose="02020603050405020304" pitchFamily="18" charset="0"/>
              </a:rPr>
              <a:t>cazul</a:t>
            </a:r>
            <a:r>
              <a:rPr lang="en-AU" sz="2400" b="1" dirty="0">
                <a:solidFill>
                  <a:schemeClr val="accent1"/>
                </a:solidFill>
                <a:latin typeface="Times New Roman" panose="02020603050405020304" pitchFamily="18" charset="0"/>
                <a:cs typeface="Times New Roman" panose="02020603050405020304" pitchFamily="18" charset="0"/>
              </a:rPr>
              <a:t> </a:t>
            </a:r>
            <a:r>
              <a:rPr lang="en-AU" sz="2400" b="1" dirty="0" err="1">
                <a:solidFill>
                  <a:schemeClr val="accent1"/>
                </a:solidFill>
                <a:latin typeface="Times New Roman" panose="02020603050405020304" pitchFamily="18" charset="0"/>
                <a:cs typeface="Times New Roman" panose="02020603050405020304" pitchFamily="18" charset="0"/>
              </a:rPr>
              <a:t>mijloacelor</a:t>
            </a:r>
            <a:r>
              <a:rPr lang="en-AU" sz="2400" b="1" dirty="0">
                <a:solidFill>
                  <a:schemeClr val="accent1"/>
                </a:solidFill>
                <a:latin typeface="Times New Roman" panose="02020603050405020304" pitchFamily="18" charset="0"/>
                <a:cs typeface="Times New Roman" panose="02020603050405020304" pitchFamily="18" charset="0"/>
              </a:rPr>
              <a:t> de transport  </a:t>
            </a:r>
            <a:r>
              <a:rPr lang="en-AU" sz="2400" b="1" dirty="0" err="1">
                <a:solidFill>
                  <a:schemeClr val="accent1"/>
                </a:solidFill>
                <a:latin typeface="Times New Roman" panose="02020603050405020304" pitchFamily="18" charset="0"/>
                <a:cs typeface="Times New Roman" panose="02020603050405020304" pitchFamily="18" charset="0"/>
              </a:rPr>
              <a:t>hibride</a:t>
            </a:r>
            <a:r>
              <a:rPr lang="en-AU" sz="2400" b="1" dirty="0">
                <a:solidFill>
                  <a:schemeClr val="accent1"/>
                </a:solidFill>
                <a:latin typeface="Times New Roman" panose="02020603050405020304" pitchFamily="18" charset="0"/>
                <a:cs typeface="Times New Roman" panose="02020603050405020304" pitchFamily="18" charset="0"/>
              </a:rPr>
              <a:t>, </a:t>
            </a:r>
            <a:r>
              <a:rPr lang="en-AU" sz="2400" b="1" dirty="0" err="1">
                <a:solidFill>
                  <a:schemeClr val="accent1"/>
                </a:solidFill>
                <a:latin typeface="Times New Roman" panose="02020603050405020304" pitchFamily="18" charset="0"/>
                <a:cs typeface="Times New Roman" panose="02020603050405020304" pitchFamily="18" charset="0"/>
              </a:rPr>
              <a:t>impozitul</a:t>
            </a:r>
            <a:r>
              <a:rPr lang="en-AU" sz="2400" b="1" dirty="0">
                <a:solidFill>
                  <a:schemeClr val="accent1"/>
                </a:solidFill>
                <a:latin typeface="Times New Roman" panose="02020603050405020304" pitchFamily="18" charset="0"/>
                <a:cs typeface="Times New Roman" panose="02020603050405020304" pitchFamily="18" charset="0"/>
              </a:rPr>
              <a:t> se reduce cu minimum 50%, conform </a:t>
            </a:r>
            <a:r>
              <a:rPr lang="en-AU" sz="2400" b="1" dirty="0" err="1">
                <a:solidFill>
                  <a:schemeClr val="accent1"/>
                </a:solidFill>
                <a:latin typeface="Times New Roman" panose="02020603050405020304" pitchFamily="18" charset="0"/>
                <a:cs typeface="Times New Roman" panose="02020603050405020304" pitchFamily="18" charset="0"/>
              </a:rPr>
              <a:t>hotărârii</a:t>
            </a:r>
            <a:r>
              <a:rPr lang="en-AU" sz="2400" b="1" dirty="0">
                <a:solidFill>
                  <a:schemeClr val="accent1"/>
                </a:solidFill>
                <a:latin typeface="Times New Roman" panose="02020603050405020304" pitchFamily="18" charset="0"/>
                <a:cs typeface="Times New Roman" panose="02020603050405020304" pitchFamily="18" charset="0"/>
              </a:rPr>
              <a:t> </a:t>
            </a:r>
            <a:r>
              <a:rPr lang="en-AU" sz="2400" b="1" dirty="0" err="1">
                <a:solidFill>
                  <a:schemeClr val="accent1"/>
                </a:solidFill>
                <a:latin typeface="Times New Roman" panose="02020603050405020304" pitchFamily="18" charset="0"/>
                <a:cs typeface="Times New Roman" panose="02020603050405020304" pitchFamily="18" charset="0"/>
              </a:rPr>
              <a:t>consiliului</a:t>
            </a:r>
            <a:r>
              <a:rPr lang="en-AU" sz="2400" b="1" dirty="0">
                <a:solidFill>
                  <a:schemeClr val="accent1"/>
                </a:solidFill>
                <a:latin typeface="Times New Roman" panose="02020603050405020304" pitchFamily="18" charset="0"/>
                <a:cs typeface="Times New Roman" panose="02020603050405020304" pitchFamily="18" charset="0"/>
              </a:rPr>
              <a:t> local. </a:t>
            </a:r>
            <a:r>
              <a:rPr lang="fr-FR" sz="2400" b="1" u="sng" dirty="0" err="1">
                <a:solidFill>
                  <a:schemeClr val="accent1"/>
                </a:solidFill>
                <a:latin typeface="Times New Roman" panose="02020603050405020304" pitchFamily="18" charset="0"/>
                <a:cs typeface="Times New Roman" panose="02020603050405020304" pitchFamily="18" charset="0"/>
              </a:rPr>
              <a:t>Pentru</a:t>
            </a:r>
            <a:r>
              <a:rPr lang="fr-FR" sz="2400" b="1" u="sng" dirty="0">
                <a:solidFill>
                  <a:schemeClr val="accent1"/>
                </a:solidFill>
                <a:latin typeface="Times New Roman" panose="02020603050405020304" pitchFamily="18" charset="0"/>
                <a:cs typeface="Times New Roman" panose="02020603050405020304" pitchFamily="18" charset="0"/>
              </a:rPr>
              <a:t> </a:t>
            </a:r>
            <a:r>
              <a:rPr lang="fr-FR" sz="2400" b="1" u="sng" dirty="0" err="1">
                <a:solidFill>
                  <a:schemeClr val="accent1"/>
                </a:solidFill>
                <a:latin typeface="Times New Roman" panose="02020603050405020304" pitchFamily="18" charset="0"/>
                <a:cs typeface="Times New Roman" panose="02020603050405020304" pitchFamily="18" charset="0"/>
              </a:rPr>
              <a:t>anul</a:t>
            </a:r>
            <a:r>
              <a:rPr lang="fr-FR" sz="2400" b="1" u="sng" dirty="0">
                <a:solidFill>
                  <a:schemeClr val="accent1"/>
                </a:solidFill>
                <a:latin typeface="Times New Roman" panose="02020603050405020304" pitchFamily="18" charset="0"/>
                <a:cs typeface="Times New Roman" panose="02020603050405020304" pitchFamily="18" charset="0"/>
              </a:rPr>
              <a:t> 2022, la </a:t>
            </a:r>
            <a:r>
              <a:rPr lang="fr-FR" sz="2400" b="1" u="sng" dirty="0" err="1">
                <a:solidFill>
                  <a:schemeClr val="accent1"/>
                </a:solidFill>
                <a:latin typeface="Times New Roman" panose="02020603050405020304" pitchFamily="18" charset="0"/>
                <a:cs typeface="Times New Roman" panose="02020603050405020304" pitchFamily="18" charset="0"/>
              </a:rPr>
              <a:t>nivelul</a:t>
            </a:r>
            <a:r>
              <a:rPr lang="fr-FR" sz="2400" b="1" u="sng" dirty="0">
                <a:solidFill>
                  <a:schemeClr val="accent1"/>
                </a:solidFill>
                <a:latin typeface="Times New Roman" panose="02020603050405020304" pitchFamily="18" charset="0"/>
                <a:cs typeface="Times New Roman" panose="02020603050405020304" pitchFamily="18" charset="0"/>
              </a:rPr>
              <a:t> </a:t>
            </a:r>
            <a:r>
              <a:rPr lang="fr-FR" sz="2400" b="1" u="sng" dirty="0" err="1">
                <a:solidFill>
                  <a:schemeClr val="accent1"/>
                </a:solidFill>
                <a:latin typeface="Times New Roman" panose="02020603050405020304" pitchFamily="18" charset="0"/>
                <a:cs typeface="Times New Roman" panose="02020603050405020304" pitchFamily="18" charset="0"/>
              </a:rPr>
              <a:t>municipiului</a:t>
            </a:r>
            <a:r>
              <a:rPr lang="fr-FR" sz="2400" b="1" u="sng" dirty="0">
                <a:solidFill>
                  <a:schemeClr val="accent1"/>
                </a:solidFill>
                <a:latin typeface="Times New Roman" panose="02020603050405020304" pitchFamily="18" charset="0"/>
                <a:cs typeface="Times New Roman" panose="02020603050405020304" pitchFamily="18" charset="0"/>
              </a:rPr>
              <a:t> </a:t>
            </a:r>
            <a:r>
              <a:rPr lang="fr-FR" sz="2400" b="1" u="sng" dirty="0" err="1">
                <a:solidFill>
                  <a:schemeClr val="accent1"/>
                </a:solidFill>
                <a:latin typeface="Times New Roman" panose="02020603050405020304" pitchFamily="18" charset="0"/>
                <a:cs typeface="Times New Roman" panose="02020603050405020304" pitchFamily="18" charset="0"/>
              </a:rPr>
              <a:t>Ploiești</a:t>
            </a:r>
            <a:r>
              <a:rPr lang="fr-FR" sz="2400" b="1" u="sng" dirty="0">
                <a:solidFill>
                  <a:schemeClr val="accent1"/>
                </a:solidFill>
                <a:latin typeface="Times New Roman" panose="02020603050405020304" pitchFamily="18" charset="0"/>
                <a:cs typeface="Times New Roman" panose="02020603050405020304" pitchFamily="18" charset="0"/>
              </a:rPr>
              <a:t>, </a:t>
            </a:r>
            <a:r>
              <a:rPr lang="fr-FR" sz="2400" b="1" u="sng" dirty="0" err="1">
                <a:solidFill>
                  <a:schemeClr val="accent1"/>
                </a:solidFill>
                <a:latin typeface="Times New Roman" panose="02020603050405020304" pitchFamily="18" charset="0"/>
                <a:cs typeface="Times New Roman" panose="02020603050405020304" pitchFamily="18" charset="0"/>
              </a:rPr>
              <a:t>prin</a:t>
            </a:r>
            <a:r>
              <a:rPr lang="fr-FR" sz="2400" b="1" u="sng" dirty="0">
                <a:solidFill>
                  <a:schemeClr val="accent1"/>
                </a:solidFill>
                <a:latin typeface="Times New Roman" panose="02020603050405020304" pitchFamily="18" charset="0"/>
                <a:cs typeface="Times New Roman" panose="02020603050405020304" pitchFamily="18" charset="0"/>
              </a:rPr>
              <a:t> HCL 494/2021,  </a:t>
            </a:r>
            <a:r>
              <a:rPr lang="en-AU" sz="2400" b="1" u="sng" dirty="0" err="1">
                <a:solidFill>
                  <a:schemeClr val="accent1"/>
                </a:solidFill>
                <a:latin typeface="Times New Roman" panose="02020603050405020304" pitchFamily="18" charset="0"/>
                <a:cs typeface="Times New Roman" panose="02020603050405020304" pitchFamily="18" charset="0"/>
              </a:rPr>
              <a:t>în</a:t>
            </a:r>
            <a:r>
              <a:rPr lang="en-AU" sz="2400" b="1" u="sng" dirty="0">
                <a:solidFill>
                  <a:schemeClr val="accent1"/>
                </a:solidFill>
                <a:latin typeface="Times New Roman" panose="02020603050405020304" pitchFamily="18" charset="0"/>
                <a:cs typeface="Times New Roman" panose="02020603050405020304" pitchFamily="18" charset="0"/>
              </a:rPr>
              <a:t> </a:t>
            </a:r>
            <a:r>
              <a:rPr lang="en-AU" sz="2400" b="1" u="sng" dirty="0" err="1">
                <a:solidFill>
                  <a:schemeClr val="accent1"/>
                </a:solidFill>
                <a:latin typeface="Times New Roman" panose="02020603050405020304" pitchFamily="18" charset="0"/>
                <a:cs typeface="Times New Roman" panose="02020603050405020304" pitchFamily="18" charset="0"/>
              </a:rPr>
              <a:t>cazul</a:t>
            </a:r>
            <a:r>
              <a:rPr lang="en-AU" sz="2400" b="1" u="sng" dirty="0">
                <a:solidFill>
                  <a:schemeClr val="accent1"/>
                </a:solidFill>
                <a:latin typeface="Times New Roman" panose="02020603050405020304" pitchFamily="18" charset="0"/>
                <a:cs typeface="Times New Roman" panose="02020603050405020304" pitchFamily="18" charset="0"/>
              </a:rPr>
              <a:t> </a:t>
            </a:r>
            <a:r>
              <a:rPr lang="en-AU" sz="2400" b="1" u="sng" dirty="0" err="1">
                <a:solidFill>
                  <a:schemeClr val="accent1"/>
                </a:solidFill>
                <a:latin typeface="Times New Roman" panose="02020603050405020304" pitchFamily="18" charset="0"/>
                <a:cs typeface="Times New Roman" panose="02020603050405020304" pitchFamily="18" charset="0"/>
              </a:rPr>
              <a:t>mijloacelor</a:t>
            </a:r>
            <a:r>
              <a:rPr lang="en-AU" sz="2400" b="1" u="sng" dirty="0">
                <a:solidFill>
                  <a:schemeClr val="accent1"/>
                </a:solidFill>
                <a:latin typeface="Times New Roman" panose="02020603050405020304" pitchFamily="18" charset="0"/>
                <a:cs typeface="Times New Roman" panose="02020603050405020304" pitchFamily="18" charset="0"/>
              </a:rPr>
              <a:t> de transport </a:t>
            </a:r>
            <a:r>
              <a:rPr lang="en-AU" sz="2400" b="1" u="sng" dirty="0" err="1">
                <a:solidFill>
                  <a:schemeClr val="accent1"/>
                </a:solidFill>
                <a:latin typeface="Times New Roman" panose="02020603050405020304" pitchFamily="18" charset="0"/>
                <a:cs typeface="Times New Roman" panose="02020603050405020304" pitchFamily="18" charset="0"/>
              </a:rPr>
              <a:t>hibride</a:t>
            </a:r>
            <a:r>
              <a:rPr lang="en-AU" sz="2400" b="1" u="sng" dirty="0">
                <a:solidFill>
                  <a:schemeClr val="accent1"/>
                </a:solidFill>
                <a:latin typeface="Times New Roman" panose="02020603050405020304" pitchFamily="18" charset="0"/>
                <a:cs typeface="Times New Roman" panose="02020603050405020304" pitchFamily="18" charset="0"/>
              </a:rPr>
              <a:t>, </a:t>
            </a:r>
            <a:r>
              <a:rPr lang="en-AU" sz="2400" b="1" u="sng" dirty="0" err="1">
                <a:solidFill>
                  <a:schemeClr val="accent1"/>
                </a:solidFill>
                <a:latin typeface="Times New Roman" panose="02020603050405020304" pitchFamily="18" charset="0"/>
                <a:cs typeface="Times New Roman" panose="02020603050405020304" pitchFamily="18" charset="0"/>
              </a:rPr>
              <a:t>impozitul</a:t>
            </a:r>
            <a:r>
              <a:rPr lang="en-AU" sz="2400" b="1" u="sng" dirty="0">
                <a:solidFill>
                  <a:schemeClr val="accent1"/>
                </a:solidFill>
                <a:latin typeface="Times New Roman" panose="02020603050405020304" pitchFamily="18" charset="0"/>
                <a:cs typeface="Times New Roman" panose="02020603050405020304" pitchFamily="18" charset="0"/>
              </a:rPr>
              <a:t> s-a </a:t>
            </a:r>
            <a:r>
              <a:rPr lang="en-AU" sz="2400" b="1" u="sng" dirty="0" err="1">
                <a:solidFill>
                  <a:schemeClr val="accent1"/>
                </a:solidFill>
                <a:latin typeface="Times New Roman" panose="02020603050405020304" pitchFamily="18" charset="0"/>
                <a:cs typeface="Times New Roman" panose="02020603050405020304" pitchFamily="18" charset="0"/>
              </a:rPr>
              <a:t>redus</a:t>
            </a:r>
            <a:r>
              <a:rPr lang="en-AU" sz="2400" b="1" u="sng" dirty="0">
                <a:solidFill>
                  <a:schemeClr val="accent1"/>
                </a:solidFill>
                <a:latin typeface="Times New Roman" panose="02020603050405020304" pitchFamily="18" charset="0"/>
                <a:cs typeface="Times New Roman" panose="02020603050405020304" pitchFamily="18" charset="0"/>
              </a:rPr>
              <a:t> cu 95%. </a:t>
            </a:r>
            <a:r>
              <a:rPr lang="en-AU" sz="2400" b="1" u="sng" dirty="0" err="1">
                <a:solidFill>
                  <a:schemeClr val="accent1"/>
                </a:solidFill>
                <a:latin typeface="Times New Roman" panose="02020603050405020304" pitchFamily="18" charset="0"/>
                <a:cs typeface="Times New Roman" panose="02020603050405020304" pitchFamily="18" charset="0"/>
              </a:rPr>
              <a:t>Pentru</a:t>
            </a:r>
            <a:r>
              <a:rPr lang="en-AU" sz="2400" b="1" u="sng" dirty="0">
                <a:solidFill>
                  <a:schemeClr val="accent1"/>
                </a:solidFill>
                <a:latin typeface="Times New Roman" panose="02020603050405020304" pitchFamily="18" charset="0"/>
                <a:cs typeface="Times New Roman" panose="02020603050405020304" pitchFamily="18" charset="0"/>
              </a:rPr>
              <a:t> </a:t>
            </a:r>
            <a:r>
              <a:rPr lang="en-AU" sz="2400" b="1" u="sng" dirty="0" err="1">
                <a:solidFill>
                  <a:schemeClr val="accent1"/>
                </a:solidFill>
                <a:latin typeface="Times New Roman" panose="02020603050405020304" pitchFamily="18" charset="0"/>
                <a:cs typeface="Times New Roman" panose="02020603050405020304" pitchFamily="18" charset="0"/>
              </a:rPr>
              <a:t>anul</a:t>
            </a:r>
            <a:r>
              <a:rPr lang="en-AU" sz="2400" b="1" u="sng" dirty="0">
                <a:solidFill>
                  <a:schemeClr val="accent1"/>
                </a:solidFill>
                <a:latin typeface="Times New Roman" panose="02020603050405020304" pitchFamily="18" charset="0"/>
                <a:cs typeface="Times New Roman" panose="02020603050405020304" pitchFamily="18" charset="0"/>
              </a:rPr>
              <a:t> 2023, </a:t>
            </a:r>
            <a:r>
              <a:rPr lang="en-AU" sz="2400" b="1" u="sng" dirty="0" err="1">
                <a:solidFill>
                  <a:schemeClr val="accent1"/>
                </a:solidFill>
                <a:latin typeface="Times New Roman" panose="02020603050405020304" pitchFamily="18" charset="0"/>
                <a:cs typeface="Times New Roman" panose="02020603050405020304" pitchFamily="18" charset="0"/>
              </a:rPr>
              <a:t>propunerea</a:t>
            </a:r>
            <a:r>
              <a:rPr lang="en-AU" sz="2400" b="1" u="sng" dirty="0">
                <a:solidFill>
                  <a:schemeClr val="accent1"/>
                </a:solidFill>
                <a:latin typeface="Times New Roman" panose="02020603050405020304" pitchFamily="18" charset="0"/>
                <a:cs typeface="Times New Roman" panose="02020603050405020304" pitchFamily="18" charset="0"/>
              </a:rPr>
              <a:t> </a:t>
            </a:r>
            <a:r>
              <a:rPr lang="en-AU" sz="2400" b="1" u="sng" dirty="0" err="1">
                <a:solidFill>
                  <a:schemeClr val="accent1"/>
                </a:solidFill>
                <a:latin typeface="Times New Roman" panose="02020603050405020304" pitchFamily="18" charset="0"/>
                <a:cs typeface="Times New Roman" panose="02020603050405020304" pitchFamily="18" charset="0"/>
              </a:rPr>
              <a:t>este</a:t>
            </a:r>
            <a:r>
              <a:rPr lang="en-AU" sz="2400" b="1" u="sng" dirty="0">
                <a:solidFill>
                  <a:schemeClr val="accent1"/>
                </a:solidFill>
                <a:latin typeface="Times New Roman" panose="02020603050405020304" pitchFamily="18" charset="0"/>
                <a:cs typeface="Times New Roman" panose="02020603050405020304" pitchFamily="18" charset="0"/>
              </a:rPr>
              <a:t> de </a:t>
            </a:r>
            <a:r>
              <a:rPr lang="en-AU" sz="2400" b="1" u="sng" dirty="0" err="1">
                <a:solidFill>
                  <a:schemeClr val="accent1"/>
                </a:solidFill>
                <a:latin typeface="Times New Roman" panose="02020603050405020304" pitchFamily="18" charset="0"/>
                <a:cs typeface="Times New Roman" panose="02020603050405020304" pitchFamily="18" charset="0"/>
              </a:rPr>
              <a:t>mentinere</a:t>
            </a:r>
            <a:r>
              <a:rPr lang="en-AU" sz="2400" b="1" u="sng" dirty="0">
                <a:solidFill>
                  <a:schemeClr val="accent1"/>
                </a:solidFill>
                <a:latin typeface="Times New Roman" panose="02020603050405020304" pitchFamily="18" charset="0"/>
                <a:cs typeface="Times New Roman" panose="02020603050405020304" pitchFamily="18" charset="0"/>
              </a:rPr>
              <a:t> a </a:t>
            </a:r>
            <a:r>
              <a:rPr lang="en-AU" sz="2400" b="1" u="sng" dirty="0" err="1">
                <a:solidFill>
                  <a:schemeClr val="accent1"/>
                </a:solidFill>
                <a:latin typeface="Times New Roman" panose="02020603050405020304" pitchFamily="18" charset="0"/>
                <a:cs typeface="Times New Roman" panose="02020603050405020304" pitchFamily="18" charset="0"/>
              </a:rPr>
              <a:t>reducerii</a:t>
            </a:r>
            <a:r>
              <a:rPr lang="en-AU" sz="2400" b="1" u="sng" dirty="0">
                <a:solidFill>
                  <a:schemeClr val="accent1"/>
                </a:solidFill>
                <a:latin typeface="Times New Roman" panose="02020603050405020304" pitchFamily="18" charset="0"/>
                <a:cs typeface="Times New Roman" panose="02020603050405020304" pitchFamily="18" charset="0"/>
              </a:rPr>
              <a:t> cu 95% a </a:t>
            </a:r>
            <a:r>
              <a:rPr lang="en-AU" sz="2400" b="1" u="sng" dirty="0" err="1">
                <a:solidFill>
                  <a:schemeClr val="accent1"/>
                </a:solidFill>
                <a:latin typeface="Times New Roman" panose="02020603050405020304" pitchFamily="18" charset="0"/>
                <a:cs typeface="Times New Roman" panose="02020603050405020304" pitchFamily="18" charset="0"/>
              </a:rPr>
              <a:t>impozitului</a:t>
            </a:r>
            <a:r>
              <a:rPr lang="en-AU" sz="2400" b="1" u="sng" dirty="0">
                <a:solidFill>
                  <a:schemeClr val="accent1"/>
                </a:solidFill>
                <a:latin typeface="Times New Roman" panose="02020603050405020304" pitchFamily="18" charset="0"/>
                <a:cs typeface="Times New Roman" panose="02020603050405020304" pitchFamily="18" charset="0"/>
              </a:rPr>
              <a:t> </a:t>
            </a:r>
            <a:r>
              <a:rPr lang="en-AU" sz="2400" b="1" u="sng" dirty="0" err="1">
                <a:solidFill>
                  <a:schemeClr val="accent1"/>
                </a:solidFill>
                <a:latin typeface="Times New Roman" panose="02020603050405020304" pitchFamily="18" charset="0"/>
                <a:cs typeface="Times New Roman" panose="02020603050405020304" pitchFamily="18" charset="0"/>
              </a:rPr>
              <a:t>pentru</a:t>
            </a:r>
            <a:r>
              <a:rPr lang="en-AU" sz="2400" b="1" u="sng" dirty="0">
                <a:solidFill>
                  <a:schemeClr val="accent1"/>
                </a:solidFill>
                <a:latin typeface="Times New Roman" panose="02020603050405020304" pitchFamily="18" charset="0"/>
                <a:cs typeface="Times New Roman" panose="02020603050405020304" pitchFamily="18" charset="0"/>
              </a:rPr>
              <a:t> </a:t>
            </a:r>
            <a:r>
              <a:rPr lang="en-AU" sz="2400" b="1" u="sng" dirty="0" err="1">
                <a:solidFill>
                  <a:schemeClr val="accent1"/>
                </a:solidFill>
                <a:latin typeface="Times New Roman" panose="02020603050405020304" pitchFamily="18" charset="0"/>
                <a:cs typeface="Times New Roman" panose="02020603050405020304" pitchFamily="18" charset="0"/>
              </a:rPr>
              <a:t>mijloacele</a:t>
            </a:r>
            <a:r>
              <a:rPr lang="en-AU" sz="2400" b="1" u="sng" dirty="0">
                <a:solidFill>
                  <a:schemeClr val="accent1"/>
                </a:solidFill>
                <a:latin typeface="Times New Roman" panose="02020603050405020304" pitchFamily="18" charset="0"/>
                <a:cs typeface="Times New Roman" panose="02020603050405020304" pitchFamily="18" charset="0"/>
              </a:rPr>
              <a:t> de transport </a:t>
            </a:r>
            <a:r>
              <a:rPr lang="en-AU" sz="2400" b="1" u="sng" dirty="0" err="1">
                <a:solidFill>
                  <a:schemeClr val="accent1"/>
                </a:solidFill>
                <a:latin typeface="Times New Roman" panose="02020603050405020304" pitchFamily="18" charset="0"/>
                <a:cs typeface="Times New Roman" panose="02020603050405020304" pitchFamily="18" charset="0"/>
              </a:rPr>
              <a:t>hibride</a:t>
            </a:r>
            <a:r>
              <a:rPr lang="en-AU" sz="2400" b="1" u="sng" dirty="0">
                <a:solidFill>
                  <a:schemeClr val="accent1"/>
                </a:solidFill>
                <a:latin typeface="Times New Roman" panose="02020603050405020304" pitchFamily="18" charset="0"/>
                <a:cs typeface="Times New Roman" panose="02020603050405020304" pitchFamily="18" charset="0"/>
              </a:rPr>
              <a:t>. </a:t>
            </a:r>
            <a:endParaRPr lang="en-US" sz="24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18498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400" b="1" dirty="0">
                <a:latin typeface="Times New Roman" panose="02020603050405020304" pitchFamily="18" charset="0"/>
                <a:cs typeface="Times New Roman" panose="02020603050405020304" pitchFamily="18" charset="0"/>
              </a:rPr>
              <a:t>c. Impozitul pe mijloacele de transport</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30924" y="1986455"/>
            <a:ext cx="11319642" cy="4740165"/>
          </a:xfrm>
        </p:spPr>
        <p:txBody>
          <a:bodyPr anchor="t">
            <a:normAutofit/>
          </a:bodyPr>
          <a:lstStyle/>
          <a:p>
            <a:pPr marL="0" indent="0">
              <a:buNone/>
            </a:pPr>
            <a:r>
              <a:rPr lang="ro-RO" sz="1600" b="1" dirty="0">
                <a:solidFill>
                  <a:schemeClr val="accent1"/>
                </a:solidFill>
                <a:latin typeface="Times New Roman" panose="02020603050405020304" pitchFamily="18" charset="0"/>
                <a:cs typeface="Times New Roman" panose="02020603050405020304" pitchFamily="18" charset="0"/>
              </a:rPr>
              <a:t>	În evidența SPFL sunt înregistrate, pe categorii, la persoane fizice și juridice, un număr total 107.</a:t>
            </a:r>
            <a:r>
              <a:rPr lang="en-US" sz="1600" b="1" dirty="0">
                <a:solidFill>
                  <a:schemeClr val="accent1"/>
                </a:solidFill>
                <a:latin typeface="Times New Roman" panose="02020603050405020304" pitchFamily="18" charset="0"/>
                <a:cs typeface="Times New Roman" panose="02020603050405020304" pitchFamily="18" charset="0"/>
              </a:rPr>
              <a:t>861</a:t>
            </a:r>
            <a:r>
              <a:rPr lang="ro-RO" sz="1600" b="1" dirty="0">
                <a:solidFill>
                  <a:schemeClr val="accent1"/>
                </a:solidFill>
                <a:latin typeface="Times New Roman" panose="02020603050405020304" pitchFamily="18" charset="0"/>
                <a:cs typeface="Times New Roman" panose="02020603050405020304" pitchFamily="18" charset="0"/>
              </a:rPr>
              <a:t> de mijloace de transport, din care:</a:t>
            </a:r>
          </a:p>
          <a:p>
            <a:pPr marL="0" indent="0">
              <a:buNone/>
            </a:pPr>
            <a:endParaRPr lang="en-US" sz="1600" dirty="0">
              <a:solidFill>
                <a:schemeClr val="accent1"/>
              </a:solidFill>
              <a:latin typeface="Times New Roman" panose="02020603050405020304" pitchFamily="18" charset="0"/>
              <a:cs typeface="Times New Roman" panose="02020603050405020304" pitchFamily="18" charset="0"/>
            </a:endParaRPr>
          </a:p>
          <a:p>
            <a:pPr marL="0" indent="0">
              <a:buNone/>
            </a:pPr>
            <a:endParaRPr lang="en-US" sz="1400" dirty="0">
              <a:latin typeface="Times New Roman" panose="02020603050405020304" pitchFamily="18" charset="0"/>
              <a:cs typeface="Times New Roman" panose="02020603050405020304" pitchFamily="18" charset="0"/>
            </a:endParaRPr>
          </a:p>
          <a:p>
            <a:endParaRPr lang="en-US" sz="1600" dirty="0"/>
          </a:p>
          <a:p>
            <a:endParaRPr lang="en-US" sz="1600" u="sng"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832586426"/>
              </p:ext>
            </p:extLst>
          </p:nvPr>
        </p:nvGraphicFramePr>
        <p:xfrm>
          <a:off x="430924" y="2504050"/>
          <a:ext cx="11319642" cy="3521946"/>
        </p:xfrm>
        <a:graphic>
          <a:graphicData uri="http://schemas.openxmlformats.org/drawingml/2006/table">
            <a:tbl>
              <a:tblPr firstRow="1" bandRow="1">
                <a:tableStyleId>{5C22544A-7EE6-4342-B048-85BDC9FD1C3A}</a:tableStyleId>
              </a:tblPr>
              <a:tblGrid>
                <a:gridCol w="989913">
                  <a:extLst>
                    <a:ext uri="{9D8B030D-6E8A-4147-A177-3AD203B41FA5}">
                      <a16:colId xmlns:a16="http://schemas.microsoft.com/office/drawing/2014/main" val="1513558434"/>
                    </a:ext>
                  </a:extLst>
                </a:gridCol>
                <a:gridCol w="7202658">
                  <a:extLst>
                    <a:ext uri="{9D8B030D-6E8A-4147-A177-3AD203B41FA5}">
                      <a16:colId xmlns:a16="http://schemas.microsoft.com/office/drawing/2014/main" val="140207219"/>
                    </a:ext>
                  </a:extLst>
                </a:gridCol>
                <a:gridCol w="3127071">
                  <a:extLst>
                    <a:ext uri="{9D8B030D-6E8A-4147-A177-3AD203B41FA5}">
                      <a16:colId xmlns:a16="http://schemas.microsoft.com/office/drawing/2014/main" val="2272405255"/>
                    </a:ext>
                  </a:extLst>
                </a:gridCol>
              </a:tblGrid>
              <a:tr h="480311">
                <a:tc>
                  <a:txBody>
                    <a:bodyPr/>
                    <a:lstStyle/>
                    <a:p>
                      <a:pPr algn="ctr"/>
                      <a:r>
                        <a:rPr lang="ro-RO" dirty="0">
                          <a:latin typeface="Times New Roman" panose="02020603050405020304" pitchFamily="18" charset="0"/>
                          <a:cs typeface="Times New Roman" panose="02020603050405020304" pitchFamily="18" charset="0"/>
                        </a:rPr>
                        <a:t>Nr.crt.</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ro-RO" dirty="0">
                          <a:latin typeface="Times New Roman" panose="02020603050405020304" pitchFamily="18" charset="0"/>
                          <a:cs typeface="Times New Roman" panose="02020603050405020304" pitchFamily="18" charset="0"/>
                        </a:rPr>
                        <a:t>Tip Vehicul</a:t>
                      </a:r>
                      <a:endParaRPr lang="en-US" dirty="0">
                        <a:latin typeface="Times New Roman" panose="02020603050405020304" pitchFamily="18" charset="0"/>
                        <a:cs typeface="Times New Roman" panose="02020603050405020304" pitchFamily="18" charset="0"/>
                      </a:endParaRPr>
                    </a:p>
                  </a:txBody>
                  <a:tcPr/>
                </a:tc>
                <a:tc>
                  <a:txBody>
                    <a:bodyPr/>
                    <a:lstStyle/>
                    <a:p>
                      <a:pPr algn="ctr"/>
                      <a:r>
                        <a:rPr lang="ro-RO" dirty="0">
                          <a:latin typeface="Times New Roman" panose="02020603050405020304" pitchFamily="18" charset="0"/>
                          <a:cs typeface="Times New Roman" panose="02020603050405020304" pitchFamily="18" charset="0"/>
                        </a:rPr>
                        <a:t>Număr </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55921910"/>
                  </a:ext>
                </a:extLst>
              </a:tr>
              <a:tr h="532562">
                <a:tc>
                  <a:txBody>
                    <a:bodyPr/>
                    <a:lstStyle/>
                    <a:p>
                      <a:r>
                        <a:rPr lang="ro-RO" dirty="0">
                          <a:solidFill>
                            <a:schemeClr val="accent1"/>
                          </a:solidFill>
                          <a:latin typeface="Times New Roman" panose="02020603050405020304" pitchFamily="18" charset="0"/>
                          <a:cs typeface="Times New Roman" panose="02020603050405020304" pitchFamily="18" charset="0"/>
                        </a:rPr>
                        <a:t>1</a:t>
                      </a:r>
                      <a:endParaRPr lang="en-US" dirty="0">
                        <a:solidFill>
                          <a:schemeClr val="accent1"/>
                        </a:solidFill>
                        <a:latin typeface="Times New Roman" panose="02020603050405020304" pitchFamily="18" charset="0"/>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dirty="0">
                          <a:solidFill>
                            <a:schemeClr val="accent1"/>
                          </a:solidFill>
                          <a:latin typeface="Times New Roman" panose="02020603050405020304" pitchFamily="18" charset="0"/>
                          <a:cs typeface="Times New Roman" panose="02020603050405020304" pitchFamily="18" charset="0"/>
                        </a:rPr>
                        <a:t>Autoturisme cu capacitatea cilindrica de până la 1600 </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cm</a:t>
                      </a:r>
                      <a:r>
                        <a:rPr lang="fr-FR" sz="1800" baseline="300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3</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solidFill>
                          <a:schemeClr val="accent1"/>
                        </a:solidFill>
                        <a:latin typeface="Times New Roman" panose="02020603050405020304" pitchFamily="18" charset="0"/>
                        <a:cs typeface="Times New Roman" panose="02020603050405020304" pitchFamily="18" charset="0"/>
                      </a:endParaRPr>
                    </a:p>
                  </a:txBody>
                  <a:tcPr/>
                </a:tc>
                <a:tc>
                  <a:txBody>
                    <a:bodyPr/>
                    <a:lstStyle/>
                    <a:p>
                      <a:r>
                        <a:rPr lang="ro-RO" dirty="0">
                          <a:solidFill>
                            <a:schemeClr val="accent1"/>
                          </a:solidFill>
                          <a:latin typeface="Times New Roman" panose="02020603050405020304" pitchFamily="18" charset="0"/>
                          <a:cs typeface="Times New Roman" panose="02020603050405020304" pitchFamily="18" charset="0"/>
                        </a:rPr>
                        <a:t>57.</a:t>
                      </a:r>
                      <a:r>
                        <a:rPr lang="en-US" dirty="0">
                          <a:solidFill>
                            <a:schemeClr val="accent1"/>
                          </a:solidFill>
                          <a:latin typeface="Times New Roman" panose="02020603050405020304" pitchFamily="18" charset="0"/>
                          <a:cs typeface="Times New Roman" panose="02020603050405020304" pitchFamily="18" charset="0"/>
                        </a:rPr>
                        <a:t>169</a:t>
                      </a:r>
                    </a:p>
                  </a:txBody>
                  <a:tcPr/>
                </a:tc>
                <a:extLst>
                  <a:ext uri="{0D108BD9-81ED-4DB2-BD59-A6C34878D82A}">
                    <a16:rowId xmlns:a16="http://schemas.microsoft.com/office/drawing/2014/main" val="4155523807"/>
                  </a:ext>
                </a:extLst>
              </a:tr>
              <a:tr h="480311">
                <a:tc>
                  <a:txBody>
                    <a:bodyPr/>
                    <a:lstStyle/>
                    <a:p>
                      <a:r>
                        <a:rPr lang="ro-RO" dirty="0">
                          <a:solidFill>
                            <a:schemeClr val="accent1"/>
                          </a:solidFill>
                          <a:latin typeface="Times New Roman" panose="02020603050405020304" pitchFamily="18" charset="0"/>
                          <a:cs typeface="Times New Roman" panose="02020603050405020304" pitchFamily="18" charset="0"/>
                        </a:rPr>
                        <a:t>2</a:t>
                      </a:r>
                      <a:endParaRPr lang="en-US" dirty="0">
                        <a:solidFill>
                          <a:schemeClr val="accent1"/>
                        </a:solidFill>
                        <a:latin typeface="Times New Roman" panose="02020603050405020304" pitchFamily="18" charset="0"/>
                        <a:cs typeface="Times New Roman" panose="02020603050405020304" pitchFamily="18" charset="0"/>
                      </a:endParaRPr>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Autoturisme</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cu</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capacitatea</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cilindrica</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intre</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1601 cm</a:t>
                      </a:r>
                      <a:r>
                        <a:rPr lang="fr-FR" sz="1800" baseline="300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3</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si 2000 cm</a:t>
                      </a:r>
                      <a:r>
                        <a:rPr lang="fr-FR" sz="1800" baseline="300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3</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inclusiv</a:t>
                      </a:r>
                      <a:endParaRPr lang="en-US"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r>
                        <a:rPr lang="ro-RO" dirty="0">
                          <a:solidFill>
                            <a:schemeClr val="accent1"/>
                          </a:solidFill>
                          <a:latin typeface="Times New Roman" panose="02020603050405020304" pitchFamily="18" charset="0"/>
                          <a:cs typeface="Times New Roman" panose="02020603050405020304" pitchFamily="18" charset="0"/>
                        </a:rPr>
                        <a:t>25.1</a:t>
                      </a:r>
                      <a:r>
                        <a:rPr lang="en-US" dirty="0">
                          <a:solidFill>
                            <a:schemeClr val="accent1"/>
                          </a:solidFill>
                          <a:latin typeface="Times New Roman" panose="02020603050405020304" pitchFamily="18" charset="0"/>
                          <a:cs typeface="Times New Roman" panose="02020603050405020304" pitchFamily="18" charset="0"/>
                        </a:rPr>
                        <a:t>59</a:t>
                      </a:r>
                    </a:p>
                  </a:txBody>
                  <a:tcPr/>
                </a:tc>
                <a:extLst>
                  <a:ext uri="{0D108BD9-81ED-4DB2-BD59-A6C34878D82A}">
                    <a16:rowId xmlns:a16="http://schemas.microsoft.com/office/drawing/2014/main" val="3980051227"/>
                  </a:ext>
                </a:extLst>
              </a:tr>
              <a:tr h="480311">
                <a:tc>
                  <a:txBody>
                    <a:bodyPr/>
                    <a:lstStyle/>
                    <a:p>
                      <a:r>
                        <a:rPr lang="ro-RO" dirty="0">
                          <a:solidFill>
                            <a:schemeClr val="accent1"/>
                          </a:solidFill>
                          <a:latin typeface="Times New Roman" panose="02020603050405020304" pitchFamily="18" charset="0"/>
                          <a:cs typeface="Times New Roman" panose="02020603050405020304" pitchFamily="18" charset="0"/>
                        </a:rPr>
                        <a:t>3</a:t>
                      </a:r>
                      <a:endParaRPr lang="en-US" dirty="0">
                        <a:solidFill>
                          <a:schemeClr val="accent1"/>
                        </a:solidFill>
                        <a:latin typeface="Times New Roman" panose="02020603050405020304" pitchFamily="18" charset="0"/>
                        <a:cs typeface="Times New Roman" panose="02020603050405020304" pitchFamily="18" charset="0"/>
                      </a:endParaRPr>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Autoturisme</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cu</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capacitatea</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cilindrica</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intre</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2001</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cm</a:t>
                      </a:r>
                      <a:r>
                        <a:rPr lang="fr-FR" sz="1800" baseline="300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3</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si 2</a:t>
                      </a:r>
                      <a:r>
                        <a:rPr lang="ro-RO"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6</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00 cm</a:t>
                      </a:r>
                      <a:r>
                        <a:rPr lang="fr-FR" sz="1800" baseline="300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3</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inclusiv</a:t>
                      </a:r>
                      <a:endParaRPr lang="en-US"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r>
                        <a:rPr lang="ro-RO" dirty="0">
                          <a:solidFill>
                            <a:schemeClr val="accent1"/>
                          </a:solidFill>
                          <a:latin typeface="Times New Roman" panose="02020603050405020304" pitchFamily="18" charset="0"/>
                          <a:cs typeface="Times New Roman" panose="02020603050405020304" pitchFamily="18" charset="0"/>
                        </a:rPr>
                        <a:t>3.2</a:t>
                      </a:r>
                      <a:r>
                        <a:rPr lang="en-US" dirty="0">
                          <a:solidFill>
                            <a:schemeClr val="accent1"/>
                          </a:solidFill>
                          <a:latin typeface="Times New Roman" panose="02020603050405020304" pitchFamily="18" charset="0"/>
                          <a:cs typeface="Times New Roman" panose="02020603050405020304" pitchFamily="18" charset="0"/>
                        </a:rPr>
                        <a:t>68</a:t>
                      </a:r>
                    </a:p>
                  </a:txBody>
                  <a:tcPr/>
                </a:tc>
                <a:extLst>
                  <a:ext uri="{0D108BD9-81ED-4DB2-BD59-A6C34878D82A}">
                    <a16:rowId xmlns:a16="http://schemas.microsoft.com/office/drawing/2014/main" val="2680160099"/>
                  </a:ext>
                </a:extLst>
              </a:tr>
              <a:tr h="480311">
                <a:tc>
                  <a:txBody>
                    <a:bodyPr/>
                    <a:lstStyle/>
                    <a:p>
                      <a:r>
                        <a:rPr lang="ro-RO" dirty="0">
                          <a:solidFill>
                            <a:schemeClr val="accent1"/>
                          </a:solidFill>
                          <a:latin typeface="Times New Roman" panose="02020603050405020304" pitchFamily="18" charset="0"/>
                          <a:cs typeface="Times New Roman" panose="02020603050405020304" pitchFamily="18" charset="0"/>
                        </a:rPr>
                        <a:t>4</a:t>
                      </a:r>
                      <a:endParaRPr lang="en-US" dirty="0">
                        <a:solidFill>
                          <a:schemeClr val="accent1"/>
                        </a:solidFill>
                        <a:latin typeface="Times New Roman" panose="02020603050405020304" pitchFamily="18" charset="0"/>
                        <a:cs typeface="Times New Roman" panose="02020603050405020304" pitchFamily="18" charset="0"/>
                      </a:endParaRPr>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Autoturisme</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cu</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capacitatea</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cilindrica</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intre</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2</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601 cm</a:t>
                      </a:r>
                      <a:r>
                        <a:rPr lang="fr-FR" sz="1800" baseline="300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3</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si </a:t>
                      </a:r>
                      <a:r>
                        <a:rPr lang="ro-RO"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3</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000 cm</a:t>
                      </a:r>
                      <a:r>
                        <a:rPr lang="fr-FR" sz="1800" baseline="300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3</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inclusiv</a:t>
                      </a:r>
                      <a:endParaRPr lang="en-US"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r>
                        <a:rPr lang="ro-RO" dirty="0">
                          <a:solidFill>
                            <a:schemeClr val="accent1"/>
                          </a:solidFill>
                          <a:latin typeface="Times New Roman" panose="02020603050405020304" pitchFamily="18" charset="0"/>
                          <a:cs typeface="Times New Roman" panose="02020603050405020304" pitchFamily="18" charset="0"/>
                        </a:rPr>
                        <a:t>2.</a:t>
                      </a:r>
                      <a:r>
                        <a:rPr lang="en-US" dirty="0">
                          <a:solidFill>
                            <a:schemeClr val="accent1"/>
                          </a:solidFill>
                          <a:latin typeface="Times New Roman" panose="02020603050405020304" pitchFamily="18" charset="0"/>
                          <a:cs typeface="Times New Roman" panose="02020603050405020304" pitchFamily="18" charset="0"/>
                        </a:rPr>
                        <a:t>130</a:t>
                      </a:r>
                    </a:p>
                  </a:txBody>
                  <a:tcPr/>
                </a:tc>
                <a:extLst>
                  <a:ext uri="{0D108BD9-81ED-4DB2-BD59-A6C34878D82A}">
                    <a16:rowId xmlns:a16="http://schemas.microsoft.com/office/drawing/2014/main" val="4038295361"/>
                  </a:ext>
                </a:extLst>
              </a:tr>
              <a:tr h="480311">
                <a:tc>
                  <a:txBody>
                    <a:bodyPr/>
                    <a:lstStyle/>
                    <a:p>
                      <a:r>
                        <a:rPr lang="ro-RO" dirty="0">
                          <a:solidFill>
                            <a:schemeClr val="accent1"/>
                          </a:solidFill>
                          <a:latin typeface="Times New Roman" panose="02020603050405020304" pitchFamily="18" charset="0"/>
                          <a:cs typeface="Times New Roman" panose="02020603050405020304" pitchFamily="18" charset="0"/>
                        </a:rPr>
                        <a:t>5</a:t>
                      </a:r>
                      <a:endParaRPr lang="en-US" dirty="0">
                        <a:solidFill>
                          <a:schemeClr val="accent1"/>
                        </a:solidFill>
                        <a:latin typeface="Times New Roman" panose="02020603050405020304" pitchFamily="18" charset="0"/>
                        <a:cs typeface="Times New Roman" panose="02020603050405020304" pitchFamily="18" charset="0"/>
                      </a:endParaRPr>
                    </a:p>
                  </a:txBody>
                  <a:tcPr/>
                </a:tc>
                <a:tc>
                  <a:txBody>
                    <a:bodyPr/>
                    <a:lstStyle/>
                    <a:p>
                      <a:pPr marL="0" marR="0" algn="just">
                        <a:spcBef>
                          <a:spcPts val="0"/>
                        </a:spcBef>
                        <a:spcAft>
                          <a:spcPts val="0"/>
                        </a:spcAft>
                      </a:pP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Autoturisme</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cu</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capacitatea</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1800" dirty="0" err="1">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cilindrica</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o-RO"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peste 3</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000 cm</a:t>
                      </a:r>
                      <a:r>
                        <a:rPr lang="fr-FR" sz="1800" baseline="300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3</a:t>
                      </a:r>
                      <a:r>
                        <a:rPr lang="fr-FR" sz="18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r>
                        <a:rPr lang="ro-RO" dirty="0">
                          <a:solidFill>
                            <a:schemeClr val="accent1"/>
                          </a:solidFill>
                          <a:latin typeface="Times New Roman" panose="02020603050405020304" pitchFamily="18" charset="0"/>
                          <a:cs typeface="Times New Roman" panose="02020603050405020304" pitchFamily="18" charset="0"/>
                        </a:rPr>
                        <a:t>3</a:t>
                      </a:r>
                      <a:r>
                        <a:rPr lang="en-US" dirty="0">
                          <a:solidFill>
                            <a:schemeClr val="accent1"/>
                          </a:solidFill>
                          <a:latin typeface="Times New Roman" panose="02020603050405020304" pitchFamily="18" charset="0"/>
                          <a:cs typeface="Times New Roman" panose="02020603050405020304" pitchFamily="18" charset="0"/>
                        </a:rPr>
                        <a:t>64</a:t>
                      </a:r>
                    </a:p>
                  </a:txBody>
                  <a:tcPr/>
                </a:tc>
                <a:extLst>
                  <a:ext uri="{0D108BD9-81ED-4DB2-BD59-A6C34878D82A}">
                    <a16:rowId xmlns:a16="http://schemas.microsoft.com/office/drawing/2014/main" val="1168716581"/>
                  </a:ext>
                </a:extLst>
              </a:tr>
              <a:tr h="480311">
                <a:tc>
                  <a:txBody>
                    <a:bodyPr/>
                    <a:lstStyle/>
                    <a:p>
                      <a:r>
                        <a:rPr lang="ro-RO" dirty="0">
                          <a:solidFill>
                            <a:schemeClr val="accent1"/>
                          </a:solidFill>
                          <a:latin typeface="Times New Roman" panose="02020603050405020304" pitchFamily="18" charset="0"/>
                          <a:cs typeface="Times New Roman" panose="02020603050405020304" pitchFamily="18" charset="0"/>
                        </a:rPr>
                        <a:t>6</a:t>
                      </a:r>
                      <a:endParaRPr lang="en-US" dirty="0">
                        <a:solidFill>
                          <a:schemeClr val="accent1"/>
                        </a:solidFill>
                        <a:latin typeface="Times New Roman" panose="02020603050405020304" pitchFamily="18" charset="0"/>
                        <a:cs typeface="Times New Roman" panose="02020603050405020304" pitchFamily="18" charset="0"/>
                      </a:endParaRPr>
                    </a:p>
                  </a:txBody>
                  <a:tcPr/>
                </a:tc>
                <a:tc>
                  <a:txBody>
                    <a:bodyPr/>
                    <a:lstStyle/>
                    <a:p>
                      <a:r>
                        <a:rPr lang="ro-RO" dirty="0">
                          <a:solidFill>
                            <a:schemeClr val="accent1"/>
                          </a:solidFill>
                          <a:latin typeface="Times New Roman" panose="02020603050405020304" pitchFamily="18" charset="0"/>
                          <a:cs typeface="Times New Roman" panose="02020603050405020304" pitchFamily="18" charset="0"/>
                        </a:rPr>
                        <a:t>Alte categorii (autobuze, autocamioane, remorci etc.)</a:t>
                      </a:r>
                      <a:endParaRPr lang="en-US" dirty="0">
                        <a:solidFill>
                          <a:schemeClr val="accent1"/>
                        </a:solidFill>
                        <a:latin typeface="Times New Roman" panose="02020603050405020304" pitchFamily="18" charset="0"/>
                        <a:cs typeface="Times New Roman" panose="02020603050405020304" pitchFamily="18" charset="0"/>
                      </a:endParaRPr>
                    </a:p>
                  </a:txBody>
                  <a:tcPr/>
                </a:tc>
                <a:tc>
                  <a:txBody>
                    <a:bodyPr/>
                    <a:lstStyle/>
                    <a:p>
                      <a:r>
                        <a:rPr lang="ro-RO" dirty="0">
                          <a:solidFill>
                            <a:schemeClr val="accent1"/>
                          </a:solidFill>
                          <a:latin typeface="Times New Roman" panose="02020603050405020304" pitchFamily="18" charset="0"/>
                          <a:cs typeface="Times New Roman" panose="02020603050405020304" pitchFamily="18" charset="0"/>
                        </a:rPr>
                        <a:t>19.</a:t>
                      </a:r>
                      <a:r>
                        <a:rPr lang="en-US" dirty="0">
                          <a:solidFill>
                            <a:schemeClr val="accent1"/>
                          </a:solidFill>
                          <a:latin typeface="Times New Roman" panose="02020603050405020304" pitchFamily="18" charset="0"/>
                          <a:cs typeface="Times New Roman" panose="02020603050405020304" pitchFamily="18" charset="0"/>
                        </a:rPr>
                        <a:t>771</a:t>
                      </a:r>
                    </a:p>
                  </a:txBody>
                  <a:tcPr/>
                </a:tc>
                <a:extLst>
                  <a:ext uri="{0D108BD9-81ED-4DB2-BD59-A6C34878D82A}">
                    <a16:rowId xmlns:a16="http://schemas.microsoft.com/office/drawing/2014/main" val="3223305744"/>
                  </a:ext>
                </a:extLst>
              </a:tr>
            </a:tbl>
          </a:graphicData>
        </a:graphic>
      </p:graphicFrame>
    </p:spTree>
    <p:extLst>
      <p:ext uri="{BB962C8B-B14F-4D97-AF65-F5344CB8AC3E}">
        <p14:creationId xmlns:p14="http://schemas.microsoft.com/office/powerpoint/2010/main" val="10065364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en-US" sz="2400" b="1" dirty="0">
                <a:latin typeface="Times New Roman" panose="02020603050405020304" pitchFamily="18" charset="0"/>
                <a:cs typeface="Times New Roman" panose="02020603050405020304" pitchFamily="18" charset="0"/>
              </a:rPr>
              <a:t>d. Taxa </a:t>
            </a:r>
            <a:r>
              <a:rPr lang="en-US" sz="2400" b="1" dirty="0" err="1">
                <a:latin typeface="Times New Roman" panose="02020603050405020304" pitchFamily="18" charset="0"/>
                <a:cs typeface="Times New Roman" panose="02020603050405020304" pitchFamily="18" charset="0"/>
              </a:rPr>
              <a:t>pentru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folosirea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mijloacelor</a:t>
            </a:r>
            <a:r>
              <a:rPr lang="en-US" sz="2400" b="1" dirty="0">
                <a:latin typeface="Times New Roman" panose="02020603050405020304" pitchFamily="18" charset="0"/>
                <a:cs typeface="Times New Roman" panose="02020603050405020304" pitchFamily="18" charset="0"/>
              </a:rPr>
              <a:t> de </a:t>
            </a:r>
            <a:r>
              <a:rPr lang="en-US" sz="2400" b="1" dirty="0" err="1">
                <a:latin typeface="Times New Roman" panose="02020603050405020304" pitchFamily="18" charset="0"/>
                <a:cs typeface="Times New Roman" panose="02020603050405020304" pitchFamily="18" charset="0"/>
              </a:rPr>
              <a:t>reclam</a:t>
            </a:r>
            <a:r>
              <a:rPr lang="ro-RO" sz="2400" b="1" dirty="0">
                <a:latin typeface="Times New Roman" panose="02020603050405020304" pitchFamily="18" charset="0"/>
                <a:cs typeface="Times New Roman" panose="02020603050405020304" pitchFamily="18" charset="0"/>
              </a:rPr>
              <a:t>ă</a:t>
            </a:r>
            <a:r>
              <a:rPr lang="en-US" sz="2400" b="1" dirty="0">
                <a:latin typeface="Times New Roman" panose="02020603050405020304" pitchFamily="18" charset="0"/>
                <a:cs typeface="Times New Roman" panose="02020603050405020304" pitchFamily="18" charset="0"/>
              </a:rPr>
              <a:t> </a:t>
            </a:r>
            <a:r>
              <a:rPr lang="ro-RO" sz="2400" b="1" dirty="0">
                <a:latin typeface="Times New Roman" panose="02020603050405020304" pitchFamily="18" charset="0"/>
                <a:cs typeface="Times New Roman" panose="02020603050405020304" pitchFamily="18" charset="0"/>
              </a:rPr>
              <a:t>și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publicitate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30924" y="1986455"/>
            <a:ext cx="11319642" cy="4740165"/>
          </a:xfrm>
        </p:spPr>
        <p:txBody>
          <a:bodyPr anchor="t">
            <a:normAutofit/>
          </a:bodyPr>
          <a:lstStyle/>
          <a:p>
            <a:pPr marL="0" indent="0">
              <a:buNone/>
            </a:pPr>
            <a:r>
              <a:rPr lang="ro-RO" sz="1600" b="1" dirty="0">
                <a:solidFill>
                  <a:schemeClr val="accent1"/>
                </a:solidFill>
                <a:latin typeface="Times New Roman" panose="02020603050405020304" pitchFamily="18" charset="0"/>
                <a:cs typeface="Times New Roman" panose="02020603050405020304" pitchFamily="18" charset="0"/>
              </a:rPr>
              <a:t>	</a:t>
            </a:r>
            <a:r>
              <a:rPr lang="en-US" sz="1600" b="1" dirty="0">
                <a:solidFill>
                  <a:schemeClr val="accent1"/>
                </a:solidFill>
                <a:latin typeface="Times New Roman" panose="02020603050405020304" pitchFamily="18" charset="0"/>
                <a:cs typeface="Times New Roman" panose="02020603050405020304" pitchFamily="18" charset="0"/>
              </a:rPr>
              <a:t>1</a:t>
            </a:r>
            <a:r>
              <a:rPr lang="en-US" sz="1600" dirty="0">
                <a:solidFill>
                  <a:schemeClr val="accent1"/>
                </a:solidFill>
                <a:latin typeface="Times New Roman" panose="02020603050405020304" pitchFamily="18" charset="0"/>
                <a:cs typeface="Times New Roman" panose="02020603050405020304" pitchFamily="18" charset="0"/>
              </a:rPr>
              <a:t>. </a:t>
            </a:r>
            <a:r>
              <a:rPr lang="es-ES" sz="1600" b="1" u="sng" dirty="0" err="1">
                <a:solidFill>
                  <a:schemeClr val="accent1"/>
                </a:solidFill>
                <a:latin typeface="Times New Roman" panose="02020603050405020304" pitchFamily="18" charset="0"/>
                <a:cs typeface="Times New Roman" panose="02020603050405020304" pitchFamily="18" charset="0"/>
              </a:rPr>
              <a:t>Taxa</a:t>
            </a:r>
            <a:r>
              <a:rPr lang="es-ES" sz="1600" b="1" u="sng" dirty="0">
                <a:solidFill>
                  <a:schemeClr val="accent1"/>
                </a:solidFill>
                <a:latin typeface="Times New Roman" panose="02020603050405020304" pitchFamily="18" charset="0"/>
                <a:cs typeface="Times New Roman" panose="02020603050405020304" pitchFamily="18" charset="0"/>
              </a:rPr>
              <a:t> </a:t>
            </a:r>
            <a:r>
              <a:rPr lang="es-ES" sz="1600" b="1" u="sng" dirty="0" err="1">
                <a:solidFill>
                  <a:schemeClr val="accent1"/>
                </a:solidFill>
                <a:latin typeface="Times New Roman" panose="02020603050405020304" pitchFamily="18" charset="0"/>
                <a:cs typeface="Times New Roman" panose="02020603050405020304" pitchFamily="18" charset="0"/>
              </a:rPr>
              <a:t>pentru</a:t>
            </a:r>
            <a:r>
              <a:rPr lang="es-ES" sz="1600" b="1" u="sng" dirty="0">
                <a:solidFill>
                  <a:schemeClr val="accent1"/>
                </a:solidFill>
                <a:latin typeface="Times New Roman" panose="02020603050405020304" pitchFamily="18" charset="0"/>
                <a:cs typeface="Times New Roman" panose="02020603050405020304" pitchFamily="18" charset="0"/>
              </a:rPr>
              <a:t> </a:t>
            </a:r>
            <a:r>
              <a:rPr lang="es-ES" sz="1600" b="1" u="sng" dirty="0" err="1">
                <a:solidFill>
                  <a:schemeClr val="accent1"/>
                </a:solidFill>
                <a:latin typeface="Times New Roman" panose="02020603050405020304" pitchFamily="18" charset="0"/>
                <a:cs typeface="Times New Roman" panose="02020603050405020304" pitchFamily="18" charset="0"/>
              </a:rPr>
              <a:t>servicii</a:t>
            </a:r>
            <a:r>
              <a:rPr lang="es-ES" sz="1600" b="1" u="sng" dirty="0">
                <a:solidFill>
                  <a:schemeClr val="accent1"/>
                </a:solidFill>
                <a:latin typeface="Times New Roman" panose="02020603050405020304" pitchFamily="18" charset="0"/>
                <a:cs typeface="Times New Roman" panose="02020603050405020304" pitchFamily="18" charset="0"/>
              </a:rPr>
              <a:t> de reclama si </a:t>
            </a:r>
            <a:r>
              <a:rPr lang="es-ES" sz="1600" b="1" u="sng" dirty="0" err="1">
                <a:solidFill>
                  <a:schemeClr val="accent1"/>
                </a:solidFill>
                <a:latin typeface="Times New Roman" panose="02020603050405020304" pitchFamily="18" charset="0"/>
                <a:cs typeface="Times New Roman" panose="02020603050405020304" pitchFamily="18" charset="0"/>
              </a:rPr>
              <a:t>publicitate</a:t>
            </a:r>
            <a:r>
              <a:rPr lang="es-ES" sz="1600" b="1" u="sng" dirty="0">
                <a:solidFill>
                  <a:schemeClr val="accent1"/>
                </a:solidFill>
                <a:latin typeface="Times New Roman" panose="02020603050405020304" pitchFamily="18" charset="0"/>
                <a:cs typeface="Times New Roman" panose="02020603050405020304" pitchFamily="18" charset="0"/>
              </a:rPr>
              <a:t>,</a:t>
            </a:r>
            <a:r>
              <a:rPr lang="fr-FR" sz="1600" b="1" u="sng"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cu</a:t>
            </a:r>
            <a:r>
              <a:rPr lang="fr-FR" sz="1600" b="1" u="sng"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exceptia</a:t>
            </a:r>
            <a:r>
              <a:rPr lang="fr-FR" sz="1600" b="1" u="sng"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celor</a:t>
            </a:r>
            <a:r>
              <a:rPr lang="fr-FR" sz="1600" b="1" u="sng"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realizate</a:t>
            </a:r>
            <a:r>
              <a:rPr lang="fr-FR" sz="1600" b="1" u="sng"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prin</a:t>
            </a:r>
            <a:r>
              <a:rPr lang="fr-FR" sz="1600" b="1" u="sng"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mijloace</a:t>
            </a:r>
            <a:r>
              <a:rPr lang="fr-FR" sz="1600" b="1" u="sng" dirty="0">
                <a:solidFill>
                  <a:schemeClr val="accent1"/>
                </a:solidFill>
                <a:latin typeface="Times New Roman" panose="02020603050405020304" pitchFamily="18" charset="0"/>
                <a:cs typeface="Times New Roman" panose="02020603050405020304" pitchFamily="18" charset="0"/>
              </a:rPr>
              <a:t> de </a:t>
            </a:r>
            <a:r>
              <a:rPr lang="fr-FR" sz="1600" b="1" u="sng" dirty="0" err="1">
                <a:solidFill>
                  <a:schemeClr val="accent1"/>
                </a:solidFill>
                <a:latin typeface="Times New Roman" panose="02020603050405020304" pitchFamily="18" charset="0"/>
                <a:cs typeface="Times New Roman" panose="02020603050405020304" pitchFamily="18" charset="0"/>
              </a:rPr>
              <a:t>informare</a:t>
            </a:r>
            <a:r>
              <a:rPr lang="fr-FR" sz="1600" b="1" u="sng" dirty="0">
                <a:solidFill>
                  <a:schemeClr val="accent1"/>
                </a:solidFill>
                <a:latin typeface="Times New Roman" panose="02020603050405020304" pitchFamily="18" charset="0"/>
                <a:cs typeface="Times New Roman" panose="02020603050405020304" pitchFamily="18" charset="0"/>
              </a:rPr>
              <a:t> in </a:t>
            </a:r>
            <a:r>
              <a:rPr lang="fr-FR" sz="1600" b="1" u="sng" dirty="0" err="1">
                <a:solidFill>
                  <a:schemeClr val="accent1"/>
                </a:solidFill>
                <a:latin typeface="Times New Roman" panose="02020603050405020304" pitchFamily="18" charset="0"/>
                <a:cs typeface="Times New Roman" panose="02020603050405020304" pitchFamily="18" charset="0"/>
              </a:rPr>
              <a:t>masa</a:t>
            </a:r>
            <a:r>
              <a:rPr lang="fr-FR" sz="1600" b="1" u="sng"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scrise</a:t>
            </a:r>
            <a:r>
              <a:rPr lang="fr-FR" sz="1600" b="1" u="sng" dirty="0">
                <a:solidFill>
                  <a:schemeClr val="accent1"/>
                </a:solidFill>
                <a:latin typeface="Times New Roman" panose="02020603050405020304" pitchFamily="18" charset="0"/>
                <a:cs typeface="Times New Roman" panose="02020603050405020304" pitchFamily="18" charset="0"/>
              </a:rPr>
              <a:t> si </a:t>
            </a:r>
            <a:r>
              <a:rPr lang="fr-FR" sz="1600" b="1" u="sng" dirty="0" err="1">
                <a:solidFill>
                  <a:schemeClr val="accent1"/>
                </a:solidFill>
                <a:latin typeface="Times New Roman" panose="02020603050405020304" pitchFamily="18" charset="0"/>
                <a:cs typeface="Times New Roman" panose="02020603050405020304" pitchFamily="18" charset="0"/>
              </a:rPr>
              <a:t>audiovizuale</a:t>
            </a:r>
            <a:endParaRPr lang="ro-RO" sz="1600" b="1" u="sng" dirty="0">
              <a:solidFill>
                <a:schemeClr val="accent1"/>
              </a:solidFill>
              <a:latin typeface="Times New Roman" panose="02020603050405020304" pitchFamily="18" charset="0"/>
              <a:cs typeface="Times New Roman" panose="02020603050405020304" pitchFamily="18" charset="0"/>
            </a:endParaRPr>
          </a:p>
          <a:p>
            <a:pPr marL="0" indent="0">
              <a:buNone/>
            </a:pPr>
            <a:r>
              <a:rPr lang="ro-RO" sz="1600" b="1" dirty="0">
                <a:solidFill>
                  <a:schemeClr val="accent1">
                    <a:lumMod val="75000"/>
                  </a:schemeClr>
                </a:solidFill>
                <a:latin typeface="Times New Roman" panose="02020603050405020304" pitchFamily="18" charset="0"/>
                <a:cs typeface="Times New Roman" panose="02020603050405020304" pitchFamily="18" charset="0"/>
              </a:rPr>
              <a:t>Potrivit art.477 – Cod fiscal, </a:t>
            </a:r>
            <a:r>
              <a:rPr lang="ro-RO" sz="1900" dirty="0">
                <a:solidFill>
                  <a:schemeClr val="accent1">
                    <a:lumMod val="75000"/>
                  </a:schemeClr>
                </a:solidFill>
                <a:latin typeface="Times New Roman" panose="02020603050405020304" pitchFamily="18" charset="0"/>
                <a:cs typeface="Times New Roman" panose="02020603050405020304" pitchFamily="18" charset="0"/>
              </a:rPr>
              <a:t>nivelul taxei este cuprins </a:t>
            </a:r>
            <a:r>
              <a:rPr lang="en-US" sz="1900" dirty="0" err="1">
                <a:solidFill>
                  <a:schemeClr val="accent1">
                    <a:lumMod val="75000"/>
                  </a:schemeClr>
                </a:solidFill>
                <a:latin typeface="Times New Roman" panose="02020603050405020304" pitchFamily="18" charset="0"/>
                <a:cs typeface="Times New Roman" panose="02020603050405020304" pitchFamily="18" charset="0"/>
              </a:rPr>
              <a:t>între</a:t>
            </a:r>
            <a:r>
              <a:rPr lang="en-US" sz="1900" dirty="0">
                <a:solidFill>
                  <a:schemeClr val="accent1">
                    <a:lumMod val="75000"/>
                  </a:schemeClr>
                </a:solidFill>
                <a:latin typeface="Times New Roman" panose="02020603050405020304" pitchFamily="18" charset="0"/>
                <a:cs typeface="Times New Roman" panose="02020603050405020304" pitchFamily="18" charset="0"/>
              </a:rPr>
              <a:t> 1% </a:t>
            </a:r>
            <a:r>
              <a:rPr lang="en-US" sz="1900" dirty="0" err="1">
                <a:solidFill>
                  <a:schemeClr val="accent1">
                    <a:lumMod val="75000"/>
                  </a:schemeClr>
                </a:solidFill>
                <a:latin typeface="Times New Roman" panose="02020603050405020304" pitchFamily="18" charset="0"/>
                <a:cs typeface="Times New Roman" panose="02020603050405020304" pitchFamily="18" charset="0"/>
              </a:rPr>
              <a:t>şi</a:t>
            </a:r>
            <a:r>
              <a:rPr lang="en-US" sz="1900" dirty="0">
                <a:solidFill>
                  <a:schemeClr val="accent1">
                    <a:lumMod val="75000"/>
                  </a:schemeClr>
                </a:solidFill>
                <a:latin typeface="Times New Roman" panose="02020603050405020304" pitchFamily="18" charset="0"/>
                <a:cs typeface="Times New Roman" panose="02020603050405020304" pitchFamily="18" charset="0"/>
              </a:rPr>
              <a:t> 3%</a:t>
            </a:r>
            <a:r>
              <a:rPr lang="ro-RO" sz="1900" dirty="0">
                <a:solidFill>
                  <a:schemeClr val="accent1">
                    <a:lumMod val="75000"/>
                  </a:schemeClr>
                </a:solidFill>
                <a:latin typeface="Times New Roman" panose="02020603050405020304" pitchFamily="18" charset="0"/>
                <a:cs typeface="Times New Roman" panose="02020603050405020304" pitchFamily="18" charset="0"/>
              </a:rPr>
              <a:t> aplicată </a:t>
            </a:r>
            <a:r>
              <a:rPr lang="es-ES" sz="1900" dirty="0">
                <a:solidFill>
                  <a:schemeClr val="accent1">
                    <a:lumMod val="75000"/>
                  </a:schemeClr>
                </a:solidFill>
                <a:latin typeface="Times New Roman" panose="02020603050405020304" pitchFamily="18" charset="0"/>
                <a:cs typeface="Times New Roman" panose="02020603050405020304" pitchFamily="18" charset="0"/>
              </a:rPr>
              <a:t>la </a:t>
            </a:r>
            <a:r>
              <a:rPr lang="es-ES" sz="1900" dirty="0" err="1">
                <a:solidFill>
                  <a:schemeClr val="accent1">
                    <a:lumMod val="75000"/>
                  </a:schemeClr>
                </a:solidFill>
                <a:latin typeface="Times New Roman" panose="02020603050405020304" pitchFamily="18" charset="0"/>
                <a:cs typeface="Times New Roman" panose="02020603050405020304" pitchFamily="18" charset="0"/>
              </a:rPr>
              <a:t>valoarea</a:t>
            </a:r>
            <a:r>
              <a:rPr lang="es-ES" sz="1900" dirty="0">
                <a:solidFill>
                  <a:schemeClr val="accent1">
                    <a:lumMod val="75000"/>
                  </a:schemeClr>
                </a:solidFill>
                <a:latin typeface="Times New Roman" panose="02020603050405020304" pitchFamily="18" charset="0"/>
                <a:cs typeface="Times New Roman" panose="02020603050405020304" pitchFamily="18" charset="0"/>
              </a:rPr>
              <a:t> </a:t>
            </a:r>
            <a:r>
              <a:rPr lang="es-ES" sz="1900" dirty="0" err="1">
                <a:solidFill>
                  <a:schemeClr val="accent1">
                    <a:lumMod val="75000"/>
                  </a:schemeClr>
                </a:solidFill>
                <a:latin typeface="Times New Roman" panose="02020603050405020304" pitchFamily="18" charset="0"/>
                <a:cs typeface="Times New Roman" panose="02020603050405020304" pitchFamily="18" charset="0"/>
              </a:rPr>
              <a:t>serviciilor</a:t>
            </a:r>
            <a:r>
              <a:rPr lang="es-ES" sz="1900" dirty="0">
                <a:solidFill>
                  <a:schemeClr val="accent1">
                    <a:lumMod val="75000"/>
                  </a:schemeClr>
                </a:solidFill>
                <a:latin typeface="Times New Roman" panose="02020603050405020304" pitchFamily="18" charset="0"/>
                <a:cs typeface="Times New Roman" panose="02020603050405020304" pitchFamily="18" charset="0"/>
              </a:rPr>
              <a:t> de </a:t>
            </a:r>
            <a:r>
              <a:rPr lang="es-ES" sz="1900" dirty="0" err="1">
                <a:solidFill>
                  <a:schemeClr val="accent1">
                    <a:lumMod val="75000"/>
                  </a:schemeClr>
                </a:solidFill>
                <a:latin typeface="Times New Roman" panose="02020603050405020304" pitchFamily="18" charset="0"/>
                <a:cs typeface="Times New Roman" panose="02020603050405020304" pitchFamily="18" charset="0"/>
              </a:rPr>
              <a:t>reclamă</a:t>
            </a:r>
            <a:r>
              <a:rPr lang="es-ES" sz="1900" dirty="0">
                <a:solidFill>
                  <a:schemeClr val="accent1">
                    <a:lumMod val="75000"/>
                  </a:schemeClr>
                </a:solidFill>
                <a:latin typeface="Times New Roman" panose="02020603050405020304" pitchFamily="18" charset="0"/>
                <a:cs typeface="Times New Roman" panose="02020603050405020304" pitchFamily="18" charset="0"/>
              </a:rPr>
              <a:t> </a:t>
            </a:r>
            <a:r>
              <a:rPr lang="es-ES" sz="1900" dirty="0" err="1">
                <a:solidFill>
                  <a:schemeClr val="accent1">
                    <a:lumMod val="75000"/>
                  </a:schemeClr>
                </a:solidFill>
                <a:latin typeface="Times New Roman" panose="02020603050405020304" pitchFamily="18" charset="0"/>
                <a:cs typeface="Times New Roman" panose="02020603050405020304" pitchFamily="18" charset="0"/>
              </a:rPr>
              <a:t>și</a:t>
            </a:r>
            <a:r>
              <a:rPr lang="es-ES" sz="1900" dirty="0">
                <a:solidFill>
                  <a:schemeClr val="accent1">
                    <a:lumMod val="75000"/>
                  </a:schemeClr>
                </a:solidFill>
                <a:latin typeface="Times New Roman" panose="02020603050405020304" pitchFamily="18" charset="0"/>
                <a:cs typeface="Times New Roman" panose="02020603050405020304" pitchFamily="18" charset="0"/>
              </a:rPr>
              <a:t> </a:t>
            </a:r>
            <a:r>
              <a:rPr lang="es-ES" sz="1900" dirty="0" err="1">
                <a:solidFill>
                  <a:schemeClr val="accent1">
                    <a:lumMod val="75000"/>
                  </a:schemeClr>
                </a:solidFill>
                <a:latin typeface="Times New Roman" panose="02020603050405020304" pitchFamily="18" charset="0"/>
                <a:cs typeface="Times New Roman" panose="02020603050405020304" pitchFamily="18" charset="0"/>
              </a:rPr>
              <a:t>publicitate</a:t>
            </a:r>
            <a:r>
              <a:rPr lang="ro-RO" sz="1900" dirty="0">
                <a:solidFill>
                  <a:schemeClr val="accent1">
                    <a:lumMod val="75000"/>
                  </a:schemeClr>
                </a:solidFill>
                <a:latin typeface="Times New Roman" panose="02020603050405020304" pitchFamily="18" charset="0"/>
                <a:cs typeface="Times New Roman" panose="02020603050405020304" pitchFamily="18" charset="0"/>
              </a:rPr>
              <a:t>.</a:t>
            </a:r>
            <a:endParaRPr lang="ro-RO" sz="1900" b="1" u="sng" dirty="0">
              <a:solidFill>
                <a:schemeClr val="accent1">
                  <a:lumMod val="75000"/>
                </a:schemeClr>
              </a:solidFill>
              <a:latin typeface="Times New Roman" panose="02020603050405020304" pitchFamily="18" charset="0"/>
              <a:cs typeface="Times New Roman" panose="02020603050405020304" pitchFamily="18" charset="0"/>
            </a:endParaRPr>
          </a:p>
          <a:p>
            <a:r>
              <a:rPr lang="fr-FR" sz="1600" b="1" dirty="0" err="1">
                <a:solidFill>
                  <a:schemeClr val="accent1"/>
                </a:solidFill>
                <a:latin typeface="Times New Roman" panose="02020603050405020304" pitchFamily="18" charset="0"/>
                <a:cs typeface="Times New Roman" panose="02020603050405020304" pitchFamily="18" charset="0"/>
              </a:rPr>
              <a:t>Pentru</a:t>
            </a:r>
            <a:r>
              <a:rPr lang="fr-FR" sz="1600" b="1" dirty="0">
                <a:solidFill>
                  <a:schemeClr val="accent1"/>
                </a:solidFill>
                <a:latin typeface="Times New Roman" panose="02020603050405020304" pitchFamily="18" charset="0"/>
                <a:cs typeface="Times New Roman" panose="02020603050405020304" pitchFamily="18" charset="0"/>
              </a:rPr>
              <a:t> </a:t>
            </a:r>
            <a:r>
              <a:rPr lang="fr-FR" sz="1600" b="1" dirty="0" err="1">
                <a:solidFill>
                  <a:schemeClr val="accent1"/>
                </a:solidFill>
                <a:latin typeface="Times New Roman" panose="02020603050405020304" pitchFamily="18" charset="0"/>
                <a:cs typeface="Times New Roman" panose="02020603050405020304" pitchFamily="18" charset="0"/>
              </a:rPr>
              <a:t>anul</a:t>
            </a:r>
            <a:r>
              <a:rPr lang="fr-FR" sz="1600" b="1" dirty="0">
                <a:solidFill>
                  <a:schemeClr val="accent1"/>
                </a:solidFill>
                <a:latin typeface="Times New Roman" panose="02020603050405020304" pitchFamily="18" charset="0"/>
                <a:cs typeface="Times New Roman" panose="02020603050405020304" pitchFamily="18" charset="0"/>
              </a:rPr>
              <a:t> 202</a:t>
            </a:r>
            <a:r>
              <a:rPr lang="en-US" sz="1600" b="1" dirty="0">
                <a:solidFill>
                  <a:schemeClr val="accent1"/>
                </a:solidFill>
                <a:latin typeface="Times New Roman" panose="02020603050405020304" pitchFamily="18" charset="0"/>
                <a:cs typeface="Times New Roman" panose="02020603050405020304" pitchFamily="18" charset="0"/>
              </a:rPr>
              <a:t>2</a:t>
            </a:r>
            <a:r>
              <a:rPr lang="fr-FR" sz="1600" b="1" dirty="0">
                <a:solidFill>
                  <a:schemeClr val="accent1"/>
                </a:solidFill>
                <a:latin typeface="Times New Roman" panose="02020603050405020304" pitchFamily="18" charset="0"/>
                <a:cs typeface="Times New Roman" panose="02020603050405020304" pitchFamily="18" charset="0"/>
              </a:rPr>
              <a:t>, la </a:t>
            </a:r>
            <a:r>
              <a:rPr lang="fr-FR" sz="1600" b="1" dirty="0" err="1">
                <a:solidFill>
                  <a:schemeClr val="accent1"/>
                </a:solidFill>
                <a:latin typeface="Times New Roman" panose="02020603050405020304" pitchFamily="18" charset="0"/>
                <a:cs typeface="Times New Roman" panose="02020603050405020304" pitchFamily="18" charset="0"/>
              </a:rPr>
              <a:t>nivelul</a:t>
            </a:r>
            <a:r>
              <a:rPr lang="fr-FR" sz="1600" b="1" dirty="0">
                <a:solidFill>
                  <a:schemeClr val="accent1"/>
                </a:solidFill>
                <a:latin typeface="Times New Roman" panose="02020603050405020304" pitchFamily="18" charset="0"/>
                <a:cs typeface="Times New Roman" panose="02020603050405020304" pitchFamily="18" charset="0"/>
              </a:rPr>
              <a:t> </a:t>
            </a:r>
            <a:r>
              <a:rPr lang="fr-FR" sz="1600" b="1" dirty="0" err="1">
                <a:solidFill>
                  <a:schemeClr val="accent1"/>
                </a:solidFill>
                <a:latin typeface="Times New Roman" panose="02020603050405020304" pitchFamily="18" charset="0"/>
                <a:cs typeface="Times New Roman" panose="02020603050405020304" pitchFamily="18" charset="0"/>
              </a:rPr>
              <a:t>municipiului</a:t>
            </a:r>
            <a:r>
              <a:rPr lang="fr-FR" sz="1600" b="1" dirty="0">
                <a:solidFill>
                  <a:schemeClr val="accent1"/>
                </a:solidFill>
                <a:latin typeface="Times New Roman" panose="02020603050405020304" pitchFamily="18" charset="0"/>
                <a:cs typeface="Times New Roman" panose="02020603050405020304" pitchFamily="18" charset="0"/>
              </a:rPr>
              <a:t> </a:t>
            </a:r>
            <a:r>
              <a:rPr lang="fr-FR" sz="1600" b="1" dirty="0" err="1">
                <a:solidFill>
                  <a:schemeClr val="accent1"/>
                </a:solidFill>
                <a:latin typeface="Times New Roman" panose="02020603050405020304" pitchFamily="18" charset="0"/>
                <a:cs typeface="Times New Roman" panose="02020603050405020304" pitchFamily="18" charset="0"/>
              </a:rPr>
              <a:t>Ploiești</a:t>
            </a:r>
            <a:r>
              <a:rPr lang="fr-FR" sz="1600" b="1" dirty="0">
                <a:solidFill>
                  <a:schemeClr val="accent1"/>
                </a:solidFill>
                <a:latin typeface="Times New Roman" panose="02020603050405020304" pitchFamily="18" charset="0"/>
                <a:cs typeface="Times New Roman" panose="02020603050405020304" pitchFamily="18" charset="0"/>
              </a:rPr>
              <a:t>, </a:t>
            </a:r>
            <a:r>
              <a:rPr lang="fr-FR" sz="1600" b="1" dirty="0" err="1">
                <a:solidFill>
                  <a:schemeClr val="accent1"/>
                </a:solidFill>
                <a:latin typeface="Times New Roman" panose="02020603050405020304" pitchFamily="18" charset="0"/>
                <a:cs typeface="Times New Roman" panose="02020603050405020304" pitchFamily="18" charset="0"/>
              </a:rPr>
              <a:t>prin</a:t>
            </a:r>
            <a:r>
              <a:rPr lang="fr-FR" sz="1600" b="1" dirty="0">
                <a:solidFill>
                  <a:schemeClr val="accent1"/>
                </a:solidFill>
                <a:latin typeface="Times New Roman" panose="02020603050405020304" pitchFamily="18" charset="0"/>
                <a:cs typeface="Times New Roman" panose="02020603050405020304" pitchFamily="18" charset="0"/>
              </a:rPr>
              <a:t> HCL 494/2021 a </a:t>
            </a:r>
            <a:r>
              <a:rPr lang="fr-FR" sz="1600" b="1" dirty="0" err="1">
                <a:solidFill>
                  <a:schemeClr val="accent1"/>
                </a:solidFill>
                <a:latin typeface="Times New Roman" panose="02020603050405020304" pitchFamily="18" charset="0"/>
                <a:cs typeface="Times New Roman" panose="02020603050405020304" pitchFamily="18" charset="0"/>
              </a:rPr>
              <a:t>fost</a:t>
            </a:r>
            <a:r>
              <a:rPr lang="fr-FR" sz="1600" b="1" dirty="0">
                <a:solidFill>
                  <a:schemeClr val="accent1"/>
                </a:solidFill>
                <a:latin typeface="Times New Roman" panose="02020603050405020304" pitchFamily="18" charset="0"/>
                <a:cs typeface="Times New Roman" panose="02020603050405020304" pitchFamily="18" charset="0"/>
              </a:rPr>
              <a:t> </a:t>
            </a:r>
            <a:r>
              <a:rPr lang="fr-FR" sz="1600" b="1" dirty="0" err="1">
                <a:solidFill>
                  <a:schemeClr val="accent1"/>
                </a:solidFill>
                <a:latin typeface="Times New Roman" panose="02020603050405020304" pitchFamily="18" charset="0"/>
                <a:cs typeface="Times New Roman" panose="02020603050405020304" pitchFamily="18" charset="0"/>
              </a:rPr>
              <a:t>stabilită</a:t>
            </a:r>
            <a:r>
              <a:rPr lang="fr-FR" sz="1600" b="1" dirty="0">
                <a:solidFill>
                  <a:schemeClr val="accent1"/>
                </a:solidFill>
                <a:latin typeface="Times New Roman" panose="02020603050405020304" pitchFamily="18" charset="0"/>
                <a:cs typeface="Times New Roman" panose="02020603050405020304" pitchFamily="18" charset="0"/>
              </a:rPr>
              <a:t> cota de 3%.</a:t>
            </a:r>
            <a:r>
              <a:rPr lang="ro-RO" sz="1600"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Pentru</a:t>
            </a:r>
            <a:r>
              <a:rPr lang="fr-FR" sz="1600" b="1" u="sng"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anul</a:t>
            </a:r>
            <a:r>
              <a:rPr lang="fr-FR" sz="1600" b="1" u="sng" dirty="0">
                <a:solidFill>
                  <a:schemeClr val="accent1"/>
                </a:solidFill>
                <a:latin typeface="Times New Roman" panose="02020603050405020304" pitchFamily="18" charset="0"/>
                <a:cs typeface="Times New Roman" panose="02020603050405020304" pitchFamily="18" charset="0"/>
              </a:rPr>
              <a:t> 2023, </a:t>
            </a:r>
            <a:r>
              <a:rPr lang="fr-FR" sz="1600" b="1" u="sng" dirty="0" err="1">
                <a:solidFill>
                  <a:schemeClr val="accent1"/>
                </a:solidFill>
                <a:latin typeface="Times New Roman" panose="02020603050405020304" pitchFamily="18" charset="0"/>
                <a:cs typeface="Times New Roman" panose="02020603050405020304" pitchFamily="18" charset="0"/>
              </a:rPr>
              <a:t>propunerea</a:t>
            </a:r>
            <a:r>
              <a:rPr lang="fr-FR" sz="1600" b="1" u="sng" dirty="0">
                <a:solidFill>
                  <a:schemeClr val="accent1"/>
                </a:solidFill>
                <a:latin typeface="Times New Roman" panose="02020603050405020304" pitchFamily="18" charset="0"/>
                <a:cs typeface="Times New Roman" panose="02020603050405020304" pitchFamily="18" charset="0"/>
              </a:rPr>
              <a:t> este de </a:t>
            </a:r>
            <a:r>
              <a:rPr lang="fr-FR" sz="1600" b="1" u="sng" dirty="0" err="1">
                <a:solidFill>
                  <a:schemeClr val="accent1"/>
                </a:solidFill>
                <a:latin typeface="Times New Roman" panose="02020603050405020304" pitchFamily="18" charset="0"/>
                <a:cs typeface="Times New Roman" panose="02020603050405020304" pitchFamily="18" charset="0"/>
              </a:rPr>
              <a:t>menţinere</a:t>
            </a:r>
            <a:r>
              <a:rPr lang="fr-FR" sz="1600" b="1" u="sng" dirty="0">
                <a:solidFill>
                  <a:schemeClr val="accent1"/>
                </a:solidFill>
                <a:latin typeface="Times New Roman" panose="02020603050405020304" pitchFamily="18" charset="0"/>
                <a:cs typeface="Times New Roman" panose="02020603050405020304" pitchFamily="18" charset="0"/>
              </a:rPr>
              <a:t> la </a:t>
            </a:r>
            <a:r>
              <a:rPr lang="fr-FR" sz="1600" b="1" u="sng" dirty="0" err="1">
                <a:solidFill>
                  <a:schemeClr val="accent1"/>
                </a:solidFill>
                <a:latin typeface="Times New Roman" panose="02020603050405020304" pitchFamily="18" charset="0"/>
                <a:cs typeface="Times New Roman" panose="02020603050405020304" pitchFamily="18" charset="0"/>
              </a:rPr>
              <a:t>nivelul</a:t>
            </a:r>
            <a:r>
              <a:rPr lang="fr-FR" sz="1600" b="1" u="sng"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anului</a:t>
            </a:r>
            <a:r>
              <a:rPr lang="fr-FR" sz="1600" b="1" u="sng" dirty="0">
                <a:solidFill>
                  <a:schemeClr val="accent1"/>
                </a:solidFill>
                <a:latin typeface="Times New Roman" panose="02020603050405020304" pitchFamily="18" charset="0"/>
                <a:cs typeface="Times New Roman" panose="02020603050405020304" pitchFamily="18" charset="0"/>
              </a:rPr>
              <a:t> 202</a:t>
            </a:r>
            <a:r>
              <a:rPr lang="en-US" sz="1600" b="1" u="sng" dirty="0">
                <a:solidFill>
                  <a:schemeClr val="accent1"/>
                </a:solidFill>
                <a:latin typeface="Times New Roman" panose="02020603050405020304" pitchFamily="18" charset="0"/>
                <a:cs typeface="Times New Roman" panose="02020603050405020304" pitchFamily="18" charset="0"/>
              </a:rPr>
              <a:t>2.</a:t>
            </a:r>
            <a:endParaRPr lang="ro-RO" sz="1600" dirty="0">
              <a:solidFill>
                <a:schemeClr val="accent1"/>
              </a:solidFill>
              <a:latin typeface="Times New Roman" panose="02020603050405020304" pitchFamily="18" charset="0"/>
              <a:cs typeface="Times New Roman" panose="02020603050405020304" pitchFamily="18" charset="0"/>
            </a:endParaRPr>
          </a:p>
          <a:p>
            <a:endParaRPr lang="ro-RO" sz="1600" dirty="0">
              <a:solidFill>
                <a:schemeClr val="accent1"/>
              </a:solidFill>
              <a:latin typeface="Times New Roman" panose="02020603050405020304" pitchFamily="18" charset="0"/>
              <a:cs typeface="Times New Roman" panose="02020603050405020304" pitchFamily="18" charset="0"/>
            </a:endParaRPr>
          </a:p>
          <a:p>
            <a:pPr marL="0" indent="0">
              <a:spcBef>
                <a:spcPts val="0"/>
              </a:spcBef>
              <a:spcAft>
                <a:spcPts val="0"/>
              </a:spcAft>
              <a:buNone/>
            </a:pPr>
            <a:r>
              <a:rPr lang="ro-RO" sz="1600" b="1" dirty="0">
                <a:solidFill>
                  <a:schemeClr val="accent1"/>
                </a:solidFill>
                <a:latin typeface="Times New Roman" panose="02020603050405020304" pitchFamily="18" charset="0"/>
                <a:cs typeface="Times New Roman" panose="02020603050405020304" pitchFamily="18" charset="0"/>
              </a:rPr>
              <a:t>	</a:t>
            </a:r>
            <a:r>
              <a:rPr lang="en-US" sz="1600" b="1" dirty="0">
                <a:solidFill>
                  <a:schemeClr val="accent1"/>
                </a:solidFill>
                <a:latin typeface="Times New Roman" panose="02020603050405020304" pitchFamily="18" charset="0"/>
                <a:cs typeface="Times New Roman" panose="02020603050405020304" pitchFamily="18" charset="0"/>
              </a:rPr>
              <a:t>2</a:t>
            </a:r>
            <a:r>
              <a:rPr lang="en-US" sz="1600" dirty="0">
                <a:solidFill>
                  <a:schemeClr val="accent1"/>
                </a:solidFill>
                <a:latin typeface="Times New Roman" panose="02020603050405020304" pitchFamily="18" charset="0"/>
                <a:cs typeface="Times New Roman" panose="02020603050405020304" pitchFamily="18" charset="0"/>
              </a:rPr>
              <a:t>. </a:t>
            </a:r>
            <a:r>
              <a:rPr lang="fr-FR" sz="1600" b="1" u="sng" dirty="0">
                <a:solidFill>
                  <a:schemeClr val="accent1"/>
                </a:solidFill>
                <a:latin typeface="Times New Roman" panose="02020603050405020304" pitchFamily="18" charset="0"/>
                <a:cs typeface="Times New Roman" panose="02020603050405020304" pitchFamily="18" charset="0"/>
              </a:rPr>
              <a:t>Taxa </a:t>
            </a:r>
            <a:r>
              <a:rPr lang="fr-FR" sz="1600" b="1" u="sng" dirty="0" err="1">
                <a:solidFill>
                  <a:schemeClr val="accent1"/>
                </a:solidFill>
                <a:latin typeface="Times New Roman" panose="02020603050405020304" pitchFamily="18" charset="0"/>
                <a:cs typeface="Times New Roman" panose="02020603050405020304" pitchFamily="18" charset="0"/>
              </a:rPr>
              <a:t>pentru</a:t>
            </a:r>
            <a:r>
              <a:rPr lang="fr-FR" sz="1600" b="1" u="sng"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afisaj</a:t>
            </a:r>
            <a:r>
              <a:rPr lang="fr-FR" sz="1600" b="1" u="sng" dirty="0">
                <a:solidFill>
                  <a:schemeClr val="accent1"/>
                </a:solidFill>
                <a:latin typeface="Times New Roman" panose="02020603050405020304" pitchFamily="18" charset="0"/>
                <a:cs typeface="Times New Roman" panose="02020603050405020304" pitchFamily="18" charset="0"/>
              </a:rPr>
              <a:t> in </a:t>
            </a:r>
            <a:r>
              <a:rPr lang="fr-FR" sz="1600" b="1" u="sng" dirty="0" err="1">
                <a:solidFill>
                  <a:schemeClr val="accent1"/>
                </a:solidFill>
                <a:latin typeface="Times New Roman" panose="02020603050405020304" pitchFamily="18" charset="0"/>
                <a:cs typeface="Times New Roman" panose="02020603050405020304" pitchFamily="18" charset="0"/>
              </a:rPr>
              <a:t>scop</a:t>
            </a:r>
            <a:r>
              <a:rPr lang="fr-FR" sz="1600" b="1" u="sng" dirty="0">
                <a:solidFill>
                  <a:schemeClr val="accent1"/>
                </a:solidFill>
                <a:latin typeface="Times New Roman" panose="02020603050405020304" pitchFamily="18" charset="0"/>
                <a:cs typeface="Times New Roman" panose="02020603050405020304" pitchFamily="18" charset="0"/>
              </a:rPr>
              <a:t> de </a:t>
            </a:r>
            <a:r>
              <a:rPr lang="fr-FR" sz="1600" b="1" u="sng" dirty="0" err="1">
                <a:solidFill>
                  <a:schemeClr val="accent1"/>
                </a:solidFill>
                <a:latin typeface="Times New Roman" panose="02020603050405020304" pitchFamily="18" charset="0"/>
                <a:cs typeface="Times New Roman" panose="02020603050405020304" pitchFamily="18" charset="0"/>
              </a:rPr>
              <a:t>reclama</a:t>
            </a:r>
            <a:r>
              <a:rPr lang="fr-FR" sz="1600" b="1" u="sng" dirty="0">
                <a:solidFill>
                  <a:schemeClr val="accent1"/>
                </a:solidFill>
                <a:latin typeface="Times New Roman" panose="02020603050405020304" pitchFamily="18" charset="0"/>
                <a:cs typeface="Times New Roman" panose="02020603050405020304" pitchFamily="18" charset="0"/>
              </a:rPr>
              <a:t> si </a:t>
            </a:r>
            <a:r>
              <a:rPr lang="fr-FR" sz="1600" b="1" u="sng" dirty="0" err="1">
                <a:solidFill>
                  <a:schemeClr val="accent1"/>
                </a:solidFill>
                <a:latin typeface="Times New Roman" panose="02020603050405020304" pitchFamily="18" charset="0"/>
                <a:cs typeface="Times New Roman" panose="02020603050405020304" pitchFamily="18" charset="0"/>
              </a:rPr>
              <a:t>publicitate</a:t>
            </a:r>
            <a:r>
              <a:rPr lang="fr-FR" sz="1600" b="1" u="sng" dirty="0">
                <a:solidFill>
                  <a:schemeClr val="accent1"/>
                </a:solidFill>
                <a:latin typeface="Times New Roman" panose="02020603050405020304" pitchFamily="18" charset="0"/>
                <a:cs typeface="Times New Roman" panose="02020603050405020304" pitchFamily="18" charset="0"/>
              </a:rPr>
              <a:t> </a:t>
            </a:r>
            <a:endParaRPr lang="ro-RO" sz="1600" b="1" u="sng" dirty="0">
              <a:solidFill>
                <a:schemeClr val="accent1"/>
              </a:solidFill>
              <a:latin typeface="Times New Roman" panose="02020603050405020304" pitchFamily="18" charset="0"/>
              <a:cs typeface="Times New Roman" panose="02020603050405020304" pitchFamily="18" charset="0"/>
            </a:endParaRPr>
          </a:p>
          <a:p>
            <a:r>
              <a:rPr lang="ro-RO" b="1" dirty="0">
                <a:solidFill>
                  <a:schemeClr val="accent1"/>
                </a:solidFill>
                <a:latin typeface="Times New Roman" panose="02020603050405020304" pitchFamily="18" charset="0"/>
                <a:cs typeface="Times New Roman" panose="02020603050405020304" pitchFamily="18" charset="0"/>
              </a:rPr>
              <a:t>Potrivit art.478 – Cod fiscal</a:t>
            </a:r>
            <a:r>
              <a:rPr lang="ro-RO" dirty="0"/>
              <a:t>, </a:t>
            </a:r>
            <a:r>
              <a:rPr lang="en-US" dirty="0">
                <a:solidFill>
                  <a:schemeClr val="accent1">
                    <a:lumMod val="75000"/>
                  </a:schemeClr>
                </a:solidFill>
                <a:latin typeface="Times New Roman" panose="02020603050405020304" pitchFamily="18" charset="0"/>
                <a:cs typeface="Times New Roman" panose="02020603050405020304" pitchFamily="18" charset="0"/>
              </a:rPr>
              <a:t>tax</a:t>
            </a:r>
            <a:r>
              <a:rPr lang="ro-RO" dirty="0">
                <a:solidFill>
                  <a:schemeClr val="accent1">
                    <a:lumMod val="75000"/>
                  </a:schemeClr>
                </a:solidFill>
                <a:latin typeface="Times New Roman" panose="02020603050405020304" pitchFamily="18" charset="0"/>
                <a:cs typeface="Times New Roman" panose="02020603050405020304" pitchFamily="18" charset="0"/>
              </a:rPr>
              <a:t>a</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afişaj</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în</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scop</a:t>
            </a:r>
            <a:r>
              <a:rPr lang="en-US" dirty="0">
                <a:solidFill>
                  <a:schemeClr val="accent1">
                    <a:lumMod val="75000"/>
                  </a:schemeClr>
                </a:solidFill>
                <a:latin typeface="Times New Roman" panose="02020603050405020304" pitchFamily="18" charset="0"/>
                <a:cs typeface="Times New Roman" panose="02020603050405020304" pitchFamily="18" charset="0"/>
              </a:rPr>
              <a:t> de </a:t>
            </a:r>
            <a:r>
              <a:rPr lang="en-US" dirty="0" err="1">
                <a:solidFill>
                  <a:schemeClr val="accent1">
                    <a:lumMod val="75000"/>
                  </a:schemeClr>
                </a:solidFill>
                <a:latin typeface="Times New Roman" panose="02020603050405020304" pitchFamily="18" charset="0"/>
                <a:cs typeface="Times New Roman" panose="02020603050405020304" pitchFamily="18" charset="0"/>
              </a:rPr>
              <a:t>reclamă</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şi</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publicitate</a:t>
            </a:r>
            <a:r>
              <a:rPr lang="en-US" dirty="0">
                <a:solidFill>
                  <a:schemeClr val="accent1">
                    <a:lumMod val="75000"/>
                  </a:schemeClr>
                </a:solidFill>
                <a:latin typeface="Times New Roman" panose="02020603050405020304" pitchFamily="18" charset="0"/>
                <a:cs typeface="Times New Roman" panose="02020603050405020304" pitchFamily="18" charset="0"/>
              </a:rPr>
              <a:t> :</a:t>
            </a:r>
          </a:p>
          <a:p>
            <a:r>
              <a:rPr lang="en-US" dirty="0">
                <a:solidFill>
                  <a:schemeClr val="accent1">
                    <a:lumMod val="75000"/>
                  </a:schemeClr>
                </a:solidFill>
                <a:latin typeface="Times New Roman" panose="02020603050405020304" pitchFamily="18" charset="0"/>
                <a:cs typeface="Times New Roman" panose="02020603050405020304" pitchFamily="18" charset="0"/>
              </a:rPr>
              <a:t>    a) </a:t>
            </a:r>
            <a:r>
              <a:rPr lang="en-US" dirty="0" err="1">
                <a:solidFill>
                  <a:schemeClr val="accent1">
                    <a:lumMod val="75000"/>
                  </a:schemeClr>
                </a:solidFill>
                <a:latin typeface="Times New Roman" panose="02020603050405020304" pitchFamily="18" charset="0"/>
                <a:cs typeface="Times New Roman" panose="02020603050405020304" pitchFamily="18" charset="0"/>
              </a:rPr>
              <a:t>în</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cazul</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unui</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afişaj</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situat</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în</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locul</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în</a:t>
            </a:r>
            <a:r>
              <a:rPr lang="en-US" dirty="0">
                <a:solidFill>
                  <a:schemeClr val="accent1">
                    <a:lumMod val="75000"/>
                  </a:schemeClr>
                </a:solidFill>
                <a:latin typeface="Times New Roman" panose="02020603050405020304" pitchFamily="18" charset="0"/>
                <a:cs typeface="Times New Roman" panose="02020603050405020304" pitchFamily="18" charset="0"/>
              </a:rPr>
              <a:t> care </a:t>
            </a:r>
            <a:r>
              <a:rPr lang="en-US" dirty="0" err="1">
                <a:solidFill>
                  <a:schemeClr val="accent1">
                    <a:lumMod val="75000"/>
                  </a:schemeClr>
                </a:solidFill>
                <a:latin typeface="Times New Roman" panose="02020603050405020304" pitchFamily="18" charset="0"/>
                <a:cs typeface="Times New Roman" panose="02020603050405020304" pitchFamily="18" charset="0"/>
              </a:rPr>
              <a:t>persoana</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derulează</a:t>
            </a:r>
            <a:r>
              <a:rPr lang="en-US" dirty="0">
                <a:solidFill>
                  <a:schemeClr val="accent1">
                    <a:lumMod val="75000"/>
                  </a:schemeClr>
                </a:solidFill>
                <a:latin typeface="Times New Roman" panose="02020603050405020304" pitchFamily="18" charset="0"/>
                <a:cs typeface="Times New Roman" panose="02020603050405020304" pitchFamily="18" charset="0"/>
              </a:rPr>
              <a:t> o </a:t>
            </a:r>
            <a:r>
              <a:rPr lang="en-US" dirty="0" err="1">
                <a:solidFill>
                  <a:schemeClr val="accent1">
                    <a:lumMod val="75000"/>
                  </a:schemeClr>
                </a:solidFill>
                <a:latin typeface="Times New Roman" panose="02020603050405020304" pitchFamily="18" charset="0"/>
                <a:cs typeface="Times New Roman" panose="02020603050405020304" pitchFamily="18" charset="0"/>
              </a:rPr>
              <a:t>activitate</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economică</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suma</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este</a:t>
            </a:r>
            <a:r>
              <a:rPr lang="en-US" dirty="0">
                <a:solidFill>
                  <a:schemeClr val="accent1">
                    <a:lumMod val="75000"/>
                  </a:schemeClr>
                </a:solidFill>
                <a:latin typeface="Times New Roman" panose="02020603050405020304" pitchFamily="18" charset="0"/>
                <a:cs typeface="Times New Roman" panose="02020603050405020304" pitchFamily="18" charset="0"/>
              </a:rPr>
              <a:t> de </a:t>
            </a:r>
            <a:r>
              <a:rPr lang="en-US" dirty="0" err="1">
                <a:solidFill>
                  <a:schemeClr val="accent1">
                    <a:lumMod val="75000"/>
                  </a:schemeClr>
                </a:solidFill>
                <a:latin typeface="Times New Roman" panose="02020603050405020304" pitchFamily="18" charset="0"/>
                <a:cs typeface="Times New Roman" panose="02020603050405020304" pitchFamily="18" charset="0"/>
              </a:rPr>
              <a:t>până</a:t>
            </a:r>
            <a:r>
              <a:rPr lang="en-US" dirty="0">
                <a:solidFill>
                  <a:schemeClr val="accent1">
                    <a:lumMod val="75000"/>
                  </a:schemeClr>
                </a:solidFill>
                <a:latin typeface="Times New Roman" panose="02020603050405020304" pitchFamily="18" charset="0"/>
                <a:cs typeface="Times New Roman" panose="02020603050405020304" pitchFamily="18" charset="0"/>
              </a:rPr>
              <a:t> la </a:t>
            </a:r>
            <a:r>
              <a:rPr lang="ro-RO" dirty="0">
                <a:solidFill>
                  <a:schemeClr val="accent1">
                    <a:lumMod val="75000"/>
                  </a:schemeClr>
                </a:solidFill>
                <a:latin typeface="Times New Roman" panose="02020603050405020304" pitchFamily="18" charset="0"/>
                <a:cs typeface="Times New Roman" panose="02020603050405020304" pitchFamily="18" charset="0"/>
              </a:rPr>
              <a:t>42,90</a:t>
            </a:r>
            <a:r>
              <a:rPr lang="en-US" dirty="0">
                <a:solidFill>
                  <a:schemeClr val="accent1">
                    <a:lumMod val="75000"/>
                  </a:schemeClr>
                </a:solidFill>
                <a:latin typeface="Times New Roman" panose="02020603050405020304" pitchFamily="18" charset="0"/>
                <a:cs typeface="Times New Roman" panose="02020603050405020304" pitchFamily="18" charset="0"/>
              </a:rPr>
              <a:t> lei, </a:t>
            </a:r>
            <a:r>
              <a:rPr lang="en-US" dirty="0" err="1">
                <a:solidFill>
                  <a:schemeClr val="accent1">
                    <a:lumMod val="75000"/>
                  </a:schemeClr>
                </a:solidFill>
                <a:latin typeface="Times New Roman" panose="02020603050405020304" pitchFamily="18" charset="0"/>
                <a:cs typeface="Times New Roman" panose="02020603050405020304" pitchFamily="18" charset="0"/>
              </a:rPr>
              <a:t>inclusiv</a:t>
            </a:r>
            <a:r>
              <a:rPr lang="en-US" dirty="0">
                <a:solidFill>
                  <a:schemeClr val="accent1">
                    <a:lumMod val="75000"/>
                  </a:schemeClr>
                </a:solidFill>
                <a:latin typeface="Times New Roman" panose="02020603050405020304" pitchFamily="18" charset="0"/>
                <a:cs typeface="Times New Roman" panose="02020603050405020304" pitchFamily="18" charset="0"/>
              </a:rPr>
              <a:t>;</a:t>
            </a:r>
          </a:p>
          <a:p>
            <a:r>
              <a:rPr lang="en-US" dirty="0">
                <a:solidFill>
                  <a:schemeClr val="accent1">
                    <a:lumMod val="75000"/>
                  </a:schemeClr>
                </a:solidFill>
                <a:latin typeface="Times New Roman" panose="02020603050405020304" pitchFamily="18" charset="0"/>
                <a:cs typeface="Times New Roman" panose="02020603050405020304" pitchFamily="18" charset="0"/>
              </a:rPr>
              <a:t>    b) </a:t>
            </a:r>
            <a:r>
              <a:rPr lang="en-US" dirty="0" err="1">
                <a:solidFill>
                  <a:schemeClr val="accent1">
                    <a:lumMod val="75000"/>
                  </a:schemeClr>
                </a:solidFill>
                <a:latin typeface="Times New Roman" panose="02020603050405020304" pitchFamily="18" charset="0"/>
                <a:cs typeface="Times New Roman" panose="02020603050405020304" pitchFamily="18" charset="0"/>
              </a:rPr>
              <a:t>în</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cazul</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oricărui</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altui</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panou</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afişaj</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sau</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oricărei</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altei</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structuri</a:t>
            </a:r>
            <a:r>
              <a:rPr lang="en-US" dirty="0">
                <a:solidFill>
                  <a:schemeClr val="accent1">
                    <a:lumMod val="75000"/>
                  </a:schemeClr>
                </a:solidFill>
                <a:latin typeface="Times New Roman" panose="02020603050405020304" pitchFamily="18" charset="0"/>
                <a:cs typeface="Times New Roman" panose="02020603050405020304" pitchFamily="18" charset="0"/>
              </a:rPr>
              <a:t> de </a:t>
            </a:r>
            <a:r>
              <a:rPr lang="en-US" dirty="0" err="1">
                <a:solidFill>
                  <a:schemeClr val="accent1">
                    <a:lumMod val="75000"/>
                  </a:schemeClr>
                </a:solidFill>
                <a:latin typeface="Times New Roman" panose="02020603050405020304" pitchFamily="18" charset="0"/>
                <a:cs typeface="Times New Roman" panose="02020603050405020304" pitchFamily="18" charset="0"/>
              </a:rPr>
              <a:t>afişaj</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reclamă</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şi</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publicitate</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suma</a:t>
            </a: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dirty="0" err="1">
                <a:solidFill>
                  <a:schemeClr val="accent1">
                    <a:lumMod val="75000"/>
                  </a:schemeClr>
                </a:solidFill>
                <a:latin typeface="Times New Roman" panose="02020603050405020304" pitchFamily="18" charset="0"/>
                <a:cs typeface="Times New Roman" panose="02020603050405020304" pitchFamily="18" charset="0"/>
              </a:rPr>
              <a:t>este</a:t>
            </a:r>
            <a:r>
              <a:rPr lang="en-US" dirty="0">
                <a:solidFill>
                  <a:schemeClr val="accent1">
                    <a:lumMod val="75000"/>
                  </a:schemeClr>
                </a:solidFill>
                <a:latin typeface="Times New Roman" panose="02020603050405020304" pitchFamily="18" charset="0"/>
                <a:cs typeface="Times New Roman" panose="02020603050405020304" pitchFamily="18" charset="0"/>
              </a:rPr>
              <a:t> de </a:t>
            </a:r>
            <a:r>
              <a:rPr lang="en-US" dirty="0" err="1">
                <a:solidFill>
                  <a:schemeClr val="accent1">
                    <a:lumMod val="75000"/>
                  </a:schemeClr>
                </a:solidFill>
                <a:latin typeface="Times New Roman" panose="02020603050405020304" pitchFamily="18" charset="0"/>
                <a:cs typeface="Times New Roman" panose="02020603050405020304" pitchFamily="18" charset="0"/>
              </a:rPr>
              <a:t>până</a:t>
            </a:r>
            <a:r>
              <a:rPr lang="en-US" dirty="0">
                <a:solidFill>
                  <a:schemeClr val="accent1">
                    <a:lumMod val="75000"/>
                  </a:schemeClr>
                </a:solidFill>
                <a:latin typeface="Times New Roman" panose="02020603050405020304" pitchFamily="18" charset="0"/>
                <a:cs typeface="Times New Roman" panose="02020603050405020304" pitchFamily="18" charset="0"/>
              </a:rPr>
              <a:t> la </a:t>
            </a:r>
            <a:r>
              <a:rPr lang="ro-RO" dirty="0">
                <a:solidFill>
                  <a:schemeClr val="accent1">
                    <a:lumMod val="75000"/>
                  </a:schemeClr>
                </a:solidFill>
                <a:latin typeface="Times New Roman" panose="02020603050405020304" pitchFamily="18" charset="0"/>
                <a:cs typeface="Times New Roman" panose="02020603050405020304" pitchFamily="18" charset="0"/>
              </a:rPr>
              <a:t>30,49</a:t>
            </a:r>
            <a:r>
              <a:rPr lang="en-US" dirty="0">
                <a:solidFill>
                  <a:schemeClr val="accent1">
                    <a:lumMod val="75000"/>
                  </a:schemeClr>
                </a:solidFill>
                <a:latin typeface="Times New Roman" panose="02020603050405020304" pitchFamily="18" charset="0"/>
                <a:cs typeface="Times New Roman" panose="02020603050405020304" pitchFamily="18" charset="0"/>
              </a:rPr>
              <a:t> lei, </a:t>
            </a:r>
            <a:r>
              <a:rPr lang="en-US" dirty="0" err="1">
                <a:solidFill>
                  <a:schemeClr val="accent1">
                    <a:lumMod val="75000"/>
                  </a:schemeClr>
                </a:solidFill>
                <a:latin typeface="Times New Roman" panose="02020603050405020304" pitchFamily="18" charset="0"/>
                <a:cs typeface="Times New Roman" panose="02020603050405020304" pitchFamily="18" charset="0"/>
              </a:rPr>
              <a:t>inclusiv</a:t>
            </a:r>
            <a:r>
              <a:rPr lang="en-US" dirty="0">
                <a:solidFill>
                  <a:schemeClr val="accent1">
                    <a:lumMod val="75000"/>
                  </a:schemeClr>
                </a:solidFill>
                <a:latin typeface="Times New Roman" panose="02020603050405020304" pitchFamily="18" charset="0"/>
                <a:cs typeface="Times New Roman" panose="02020603050405020304" pitchFamily="18" charset="0"/>
              </a:rPr>
              <a:t>.</a:t>
            </a:r>
          </a:p>
          <a:p>
            <a:pPr marL="0" indent="0">
              <a:buNone/>
            </a:pPr>
            <a:endParaRPr lang="en-US" sz="1400" dirty="0">
              <a:latin typeface="Times New Roman" panose="02020603050405020304" pitchFamily="18" charset="0"/>
              <a:cs typeface="Times New Roman" panose="02020603050405020304" pitchFamily="18" charset="0"/>
            </a:endParaRPr>
          </a:p>
          <a:p>
            <a:endParaRPr lang="en-US" sz="1600" dirty="0"/>
          </a:p>
          <a:p>
            <a:endParaRPr lang="en-US" sz="16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37710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en-US" sz="2400" b="1" dirty="0">
                <a:latin typeface="Times New Roman" panose="02020603050405020304" pitchFamily="18" charset="0"/>
                <a:cs typeface="Times New Roman" panose="02020603050405020304" pitchFamily="18" charset="0"/>
              </a:rPr>
              <a:t>d. Taxa </a:t>
            </a:r>
            <a:r>
              <a:rPr lang="en-US" sz="2400" b="1" dirty="0" err="1">
                <a:latin typeface="Times New Roman" panose="02020603050405020304" pitchFamily="18" charset="0"/>
                <a:cs typeface="Times New Roman" panose="02020603050405020304" pitchFamily="18" charset="0"/>
              </a:rPr>
              <a:t>pentru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folosirea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mijloacelor</a:t>
            </a:r>
            <a:r>
              <a:rPr lang="en-US" sz="2400" b="1" dirty="0">
                <a:latin typeface="Times New Roman" panose="02020603050405020304" pitchFamily="18" charset="0"/>
                <a:cs typeface="Times New Roman" panose="02020603050405020304" pitchFamily="18" charset="0"/>
              </a:rPr>
              <a:t> de </a:t>
            </a:r>
            <a:r>
              <a:rPr lang="en-US" sz="2400" b="1" dirty="0" err="1">
                <a:latin typeface="Times New Roman" panose="02020603050405020304" pitchFamily="18" charset="0"/>
                <a:cs typeface="Times New Roman" panose="02020603050405020304" pitchFamily="18" charset="0"/>
              </a:rPr>
              <a:t>reclam</a:t>
            </a:r>
            <a:r>
              <a:rPr lang="ro-RO" sz="2400" b="1" dirty="0">
                <a:latin typeface="Times New Roman" panose="02020603050405020304" pitchFamily="18" charset="0"/>
                <a:cs typeface="Times New Roman" panose="02020603050405020304" pitchFamily="18" charset="0"/>
              </a:rPr>
              <a:t>ă</a:t>
            </a:r>
            <a:r>
              <a:rPr lang="en-US" sz="2400" b="1" dirty="0">
                <a:latin typeface="Times New Roman" panose="02020603050405020304" pitchFamily="18" charset="0"/>
                <a:cs typeface="Times New Roman" panose="02020603050405020304" pitchFamily="18" charset="0"/>
              </a:rPr>
              <a:t> </a:t>
            </a:r>
            <a:r>
              <a:rPr lang="ro-RO" sz="2400" b="1" dirty="0">
                <a:latin typeface="Times New Roman" panose="02020603050405020304" pitchFamily="18" charset="0"/>
                <a:cs typeface="Times New Roman" panose="02020603050405020304" pitchFamily="18" charset="0"/>
              </a:rPr>
              <a:t>și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publicitate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91166" y="2117835"/>
            <a:ext cx="11319642" cy="4740165"/>
          </a:xfrm>
        </p:spPr>
        <p:txBody>
          <a:bodyPr anchor="t">
            <a:normAutofit/>
          </a:bodyPr>
          <a:lstStyle/>
          <a:p>
            <a:pPr marL="0" indent="0">
              <a:buNone/>
            </a:pPr>
            <a:endParaRPr lang="ro-RO" sz="1600" u="sng" dirty="0">
              <a:latin typeface="Times New Roman" panose="02020603050405020304" pitchFamily="18" charset="0"/>
              <a:cs typeface="Times New Roman" panose="02020603050405020304" pitchFamily="18" charset="0"/>
            </a:endParaRPr>
          </a:p>
          <a:p>
            <a:pPr marL="0" indent="0">
              <a:buNone/>
            </a:pPr>
            <a:endParaRPr lang="ro-RO" sz="1600" u="sng" dirty="0">
              <a:latin typeface="Times New Roman" panose="02020603050405020304" pitchFamily="18" charset="0"/>
              <a:cs typeface="Times New Roman" panose="02020603050405020304" pitchFamily="18" charset="0"/>
            </a:endParaRPr>
          </a:p>
          <a:p>
            <a:pPr marL="0" indent="0">
              <a:buNone/>
            </a:pPr>
            <a:endParaRPr lang="ro-RO" sz="1600" u="sng" dirty="0">
              <a:latin typeface="Times New Roman" panose="02020603050405020304" pitchFamily="18" charset="0"/>
              <a:cs typeface="Times New Roman" panose="02020603050405020304" pitchFamily="18" charset="0"/>
            </a:endParaRPr>
          </a:p>
          <a:p>
            <a:pPr marL="0" indent="0">
              <a:buNone/>
            </a:pPr>
            <a:endParaRPr lang="ro-RO" sz="1600" u="sng" dirty="0">
              <a:latin typeface="Times New Roman" panose="02020603050405020304" pitchFamily="18" charset="0"/>
              <a:cs typeface="Times New Roman" panose="02020603050405020304" pitchFamily="18" charset="0"/>
            </a:endParaRPr>
          </a:p>
          <a:p>
            <a:pPr marL="0" indent="0">
              <a:buNone/>
            </a:pPr>
            <a:endParaRPr lang="ro-RO" sz="1600" u="sng" dirty="0">
              <a:latin typeface="Times New Roman" panose="02020603050405020304" pitchFamily="18" charset="0"/>
              <a:cs typeface="Times New Roman" panose="02020603050405020304" pitchFamily="18" charset="0"/>
            </a:endParaRPr>
          </a:p>
          <a:p>
            <a:pPr marL="0" indent="0">
              <a:buNone/>
            </a:pPr>
            <a:endParaRPr lang="ro-RO" sz="1600" u="sng" dirty="0">
              <a:latin typeface="Times New Roman" panose="02020603050405020304" pitchFamily="18" charset="0"/>
              <a:cs typeface="Times New Roman" panose="02020603050405020304" pitchFamily="18" charset="0"/>
            </a:endParaRPr>
          </a:p>
          <a:p>
            <a:pPr marL="0" indent="0">
              <a:buNone/>
            </a:pPr>
            <a:endParaRPr lang="ro-RO" sz="1600" u="sng" dirty="0">
              <a:latin typeface="Times New Roman" panose="02020603050405020304" pitchFamily="18" charset="0"/>
              <a:cs typeface="Times New Roman" panose="02020603050405020304" pitchFamily="18" charset="0"/>
            </a:endParaRPr>
          </a:p>
          <a:p>
            <a:pPr marL="0" indent="0">
              <a:buNone/>
            </a:pPr>
            <a:endParaRPr lang="ro-RO" sz="1600" b="1" dirty="0">
              <a:solidFill>
                <a:schemeClr val="accent1"/>
              </a:solidFill>
              <a:latin typeface="Times New Roman" panose="02020603050405020304" pitchFamily="18" charset="0"/>
              <a:cs typeface="Times New Roman" panose="02020603050405020304" pitchFamily="18" charset="0"/>
            </a:endParaRPr>
          </a:p>
          <a:p>
            <a:pPr marL="0" indent="0">
              <a:buNone/>
            </a:pPr>
            <a:r>
              <a:rPr lang="ro-RO" sz="1600" b="1" dirty="0">
                <a:solidFill>
                  <a:schemeClr val="accent1"/>
                </a:solidFill>
                <a:latin typeface="Times New Roman" panose="02020603050405020304" pitchFamily="18" charset="0"/>
                <a:cs typeface="Times New Roman" panose="02020603050405020304" pitchFamily="18" charset="0"/>
              </a:rPr>
              <a:t>Nota : la nivelurile prevăzute în Codul fiscal s-a aplicat cota adițională de 18% conform art.491-Cod fiscal.</a:t>
            </a:r>
          </a:p>
          <a:p>
            <a:pPr marL="0" indent="0">
              <a:buNone/>
            </a:pPr>
            <a:r>
              <a:rPr lang="ro-RO" sz="1600" b="1" dirty="0">
                <a:solidFill>
                  <a:schemeClr val="accent1"/>
                </a:solidFill>
                <a:latin typeface="Times New Roman" panose="02020603050405020304" pitchFamily="18" charset="0"/>
                <a:cs typeface="Times New Roman" panose="02020603050405020304" pitchFamily="18" charset="0"/>
              </a:rPr>
              <a:t>La nivelul municipiului Ploiești pentru anul 2023  </a:t>
            </a:r>
            <a:r>
              <a:rPr lang="fr-FR" sz="1600" b="1" u="sng" dirty="0" err="1">
                <a:solidFill>
                  <a:schemeClr val="accent1"/>
                </a:solidFill>
                <a:latin typeface="Times New Roman" panose="02020603050405020304" pitchFamily="18" charset="0"/>
                <a:cs typeface="Times New Roman" panose="02020603050405020304" pitchFamily="18" charset="0"/>
              </a:rPr>
              <a:t>propunerea</a:t>
            </a:r>
            <a:r>
              <a:rPr lang="fr-FR" sz="1600" b="1" u="sng" dirty="0">
                <a:solidFill>
                  <a:schemeClr val="accent1"/>
                </a:solidFill>
                <a:latin typeface="Times New Roman" panose="02020603050405020304" pitchFamily="18" charset="0"/>
                <a:cs typeface="Times New Roman" panose="02020603050405020304" pitchFamily="18" charset="0"/>
              </a:rPr>
              <a:t> este de </a:t>
            </a:r>
            <a:r>
              <a:rPr lang="fr-FR" sz="1600" b="1" u="sng" dirty="0" err="1">
                <a:solidFill>
                  <a:schemeClr val="accent1"/>
                </a:solidFill>
                <a:latin typeface="Times New Roman" panose="02020603050405020304" pitchFamily="18" charset="0"/>
                <a:cs typeface="Times New Roman" panose="02020603050405020304" pitchFamily="18" charset="0"/>
              </a:rPr>
              <a:t>menţinere</a:t>
            </a:r>
            <a:r>
              <a:rPr lang="fr-FR" sz="1600" b="1" u="sng" dirty="0">
                <a:solidFill>
                  <a:schemeClr val="accent1"/>
                </a:solidFill>
                <a:latin typeface="Times New Roman" panose="02020603050405020304" pitchFamily="18" charset="0"/>
                <a:cs typeface="Times New Roman" panose="02020603050405020304" pitchFamily="18" charset="0"/>
              </a:rPr>
              <a:t> la </a:t>
            </a:r>
            <a:r>
              <a:rPr lang="fr-FR" sz="1600" b="1" u="sng" dirty="0" err="1">
                <a:solidFill>
                  <a:schemeClr val="accent1"/>
                </a:solidFill>
                <a:latin typeface="Times New Roman" panose="02020603050405020304" pitchFamily="18" charset="0"/>
                <a:cs typeface="Times New Roman" panose="02020603050405020304" pitchFamily="18" charset="0"/>
              </a:rPr>
              <a:t>nivelul</a:t>
            </a:r>
            <a:r>
              <a:rPr lang="fr-FR" sz="1600" b="1" u="sng"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anului</a:t>
            </a:r>
            <a:r>
              <a:rPr lang="fr-FR" sz="1600" b="1" u="sng" dirty="0">
                <a:solidFill>
                  <a:schemeClr val="accent1"/>
                </a:solidFill>
                <a:latin typeface="Times New Roman" panose="02020603050405020304" pitchFamily="18" charset="0"/>
                <a:cs typeface="Times New Roman" panose="02020603050405020304" pitchFamily="18" charset="0"/>
              </a:rPr>
              <a:t> 202</a:t>
            </a:r>
            <a:r>
              <a:rPr lang="en-US" sz="1600" b="1" u="sng" dirty="0">
                <a:solidFill>
                  <a:schemeClr val="accent1"/>
                </a:solidFill>
                <a:latin typeface="Times New Roman" panose="02020603050405020304" pitchFamily="18" charset="0"/>
                <a:cs typeface="Times New Roman" panose="02020603050405020304" pitchFamily="18" charset="0"/>
              </a:rPr>
              <a:t>2</a:t>
            </a:r>
            <a:r>
              <a:rPr lang="fr-FR" sz="1600" b="1" u="sng" dirty="0">
                <a:solidFill>
                  <a:schemeClr val="accent1"/>
                </a:solidFill>
                <a:latin typeface="Times New Roman" panose="02020603050405020304" pitchFamily="18" charset="0"/>
                <a:cs typeface="Times New Roman" panose="02020603050405020304" pitchFamily="18" charset="0"/>
              </a:rPr>
              <a:t> a </a:t>
            </a:r>
            <a:r>
              <a:rPr lang="fr-FR" sz="1600" b="1" u="sng" dirty="0" err="1">
                <a:solidFill>
                  <a:schemeClr val="accent1"/>
                </a:solidFill>
                <a:latin typeface="Times New Roman" panose="02020603050405020304" pitchFamily="18" charset="0"/>
                <a:cs typeface="Times New Roman" panose="02020603050405020304" pitchFamily="18" charset="0"/>
              </a:rPr>
              <a:t>taxei</a:t>
            </a:r>
            <a:r>
              <a:rPr lang="fr-FR" sz="1600" b="1" u="sng"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stabilită</a:t>
            </a:r>
            <a:r>
              <a:rPr lang="fr-FR" sz="1600" b="1" u="sng" dirty="0">
                <a:solidFill>
                  <a:schemeClr val="accent1"/>
                </a:solidFill>
                <a:latin typeface="Times New Roman" panose="02020603050405020304" pitchFamily="18" charset="0"/>
                <a:cs typeface="Times New Roman" panose="02020603050405020304" pitchFamily="18" charset="0"/>
              </a:rPr>
              <a:t> </a:t>
            </a:r>
            <a:r>
              <a:rPr lang="fr-FR" sz="1600" b="1" u="sng" dirty="0" err="1">
                <a:solidFill>
                  <a:schemeClr val="accent1"/>
                </a:solidFill>
                <a:latin typeface="Times New Roman" panose="02020603050405020304" pitchFamily="18" charset="0"/>
                <a:cs typeface="Times New Roman" panose="02020603050405020304" pitchFamily="18" charset="0"/>
              </a:rPr>
              <a:t>prin</a:t>
            </a:r>
            <a:r>
              <a:rPr lang="fr-FR" sz="1600" b="1" u="sng" dirty="0">
                <a:solidFill>
                  <a:schemeClr val="accent1"/>
                </a:solidFill>
                <a:latin typeface="Times New Roman" panose="02020603050405020304" pitchFamily="18" charset="0"/>
                <a:cs typeface="Times New Roman" panose="02020603050405020304" pitchFamily="18" charset="0"/>
              </a:rPr>
              <a:t> HCL </a:t>
            </a:r>
            <a:r>
              <a:rPr lang="ro-RO" sz="1600" b="1" u="sng" dirty="0">
                <a:solidFill>
                  <a:schemeClr val="accent1"/>
                </a:solidFill>
                <a:latin typeface="Times New Roman" panose="02020603050405020304" pitchFamily="18" charset="0"/>
                <a:cs typeface="Times New Roman" panose="02020603050405020304" pitchFamily="18" charset="0"/>
              </a:rPr>
              <a:t>4</a:t>
            </a:r>
            <a:r>
              <a:rPr lang="en-US" sz="1600" b="1" u="sng" dirty="0">
                <a:solidFill>
                  <a:schemeClr val="accent1"/>
                </a:solidFill>
                <a:latin typeface="Times New Roman" panose="02020603050405020304" pitchFamily="18" charset="0"/>
                <a:cs typeface="Times New Roman" panose="02020603050405020304" pitchFamily="18" charset="0"/>
              </a:rPr>
              <a:t>94</a:t>
            </a:r>
            <a:r>
              <a:rPr lang="ro-RO" sz="1600" b="1" u="sng" dirty="0">
                <a:solidFill>
                  <a:schemeClr val="accent1"/>
                </a:solidFill>
                <a:latin typeface="Times New Roman" panose="02020603050405020304" pitchFamily="18" charset="0"/>
                <a:cs typeface="Times New Roman" panose="02020603050405020304" pitchFamily="18" charset="0"/>
              </a:rPr>
              <a:t>/202</a:t>
            </a:r>
            <a:r>
              <a:rPr lang="en-US" sz="1600" b="1" u="sng" dirty="0">
                <a:solidFill>
                  <a:schemeClr val="accent1"/>
                </a:solidFill>
                <a:latin typeface="Times New Roman" panose="02020603050405020304" pitchFamily="18" charset="0"/>
                <a:cs typeface="Times New Roman" panose="02020603050405020304" pitchFamily="18" charset="0"/>
              </a:rPr>
              <a:t>3</a:t>
            </a:r>
            <a:r>
              <a:rPr lang="ro-RO" sz="1600" b="1" u="sng" dirty="0">
                <a:solidFill>
                  <a:schemeClr val="accent1"/>
                </a:solidFill>
                <a:latin typeface="Times New Roman" panose="02020603050405020304" pitchFamily="18" charset="0"/>
                <a:cs typeface="Times New Roman" panose="02020603050405020304" pitchFamily="18" charset="0"/>
              </a:rPr>
              <a:t>, indexată cu rata infllației conform HCL </a:t>
            </a:r>
            <a:r>
              <a:rPr lang="en-US" sz="1600" b="1" u="sng" dirty="0">
                <a:solidFill>
                  <a:schemeClr val="accent1"/>
                </a:solidFill>
                <a:latin typeface="Times New Roman" panose="02020603050405020304" pitchFamily="18" charset="0"/>
                <a:cs typeface="Times New Roman" panose="02020603050405020304" pitchFamily="18" charset="0"/>
              </a:rPr>
              <a:t>113</a:t>
            </a:r>
            <a:r>
              <a:rPr lang="ro-RO" sz="1600" b="1" u="sng" dirty="0">
                <a:solidFill>
                  <a:schemeClr val="accent1"/>
                </a:solidFill>
                <a:latin typeface="Times New Roman" panose="02020603050405020304" pitchFamily="18" charset="0"/>
                <a:cs typeface="Times New Roman" panose="02020603050405020304" pitchFamily="18" charset="0"/>
              </a:rPr>
              <a:t>/202</a:t>
            </a:r>
            <a:r>
              <a:rPr lang="en-US" sz="1600" b="1" u="sng" dirty="0">
                <a:solidFill>
                  <a:schemeClr val="accent1"/>
                </a:solidFill>
                <a:latin typeface="Times New Roman" panose="02020603050405020304" pitchFamily="18" charset="0"/>
                <a:cs typeface="Times New Roman" panose="02020603050405020304" pitchFamily="18" charset="0"/>
              </a:rPr>
              <a:t>2.</a:t>
            </a:r>
            <a:endParaRPr lang="en-US" sz="1600" dirty="0">
              <a:solidFill>
                <a:schemeClr val="accent1"/>
              </a:solidFill>
              <a:latin typeface="Times New Roman" panose="02020603050405020304" pitchFamily="18" charset="0"/>
              <a:cs typeface="Times New Roman" panose="02020603050405020304" pitchFamily="18" charset="0"/>
            </a:endParaRPr>
          </a:p>
          <a:p>
            <a:pPr marL="0" indent="0">
              <a:buNone/>
            </a:pPr>
            <a:endParaRPr lang="en-US" sz="1400" dirty="0">
              <a:latin typeface="Times New Roman" panose="02020603050405020304" pitchFamily="18" charset="0"/>
              <a:cs typeface="Times New Roman" panose="02020603050405020304" pitchFamily="18" charset="0"/>
            </a:endParaRPr>
          </a:p>
          <a:p>
            <a:endParaRPr lang="en-US" sz="1600" dirty="0"/>
          </a:p>
          <a:p>
            <a:pPr marL="0" indent="0">
              <a:buNone/>
            </a:pPr>
            <a:endParaRPr lang="en-US" sz="1600" u="sng"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053725547"/>
              </p:ext>
            </p:extLst>
          </p:nvPr>
        </p:nvGraphicFramePr>
        <p:xfrm>
          <a:off x="581192" y="1969477"/>
          <a:ext cx="11029616" cy="2882741"/>
        </p:xfrm>
        <a:graphic>
          <a:graphicData uri="http://schemas.openxmlformats.org/drawingml/2006/table">
            <a:tbl>
              <a:tblPr firstRow="1" firstCol="1" bandRow="1">
                <a:tableStyleId>{5C22544A-7EE6-4342-B048-85BDC9FD1C3A}</a:tableStyleId>
              </a:tblPr>
              <a:tblGrid>
                <a:gridCol w="4949186">
                  <a:extLst>
                    <a:ext uri="{9D8B030D-6E8A-4147-A177-3AD203B41FA5}">
                      <a16:colId xmlns:a16="http://schemas.microsoft.com/office/drawing/2014/main" val="1648265522"/>
                    </a:ext>
                  </a:extLst>
                </a:gridCol>
                <a:gridCol w="2686702">
                  <a:extLst>
                    <a:ext uri="{9D8B030D-6E8A-4147-A177-3AD203B41FA5}">
                      <a16:colId xmlns:a16="http://schemas.microsoft.com/office/drawing/2014/main" val="915847917"/>
                    </a:ext>
                  </a:extLst>
                </a:gridCol>
                <a:gridCol w="3393728">
                  <a:extLst>
                    <a:ext uri="{9D8B030D-6E8A-4147-A177-3AD203B41FA5}">
                      <a16:colId xmlns:a16="http://schemas.microsoft.com/office/drawing/2014/main" val="3677305429"/>
                    </a:ext>
                  </a:extLst>
                </a:gridCol>
              </a:tblGrid>
              <a:tr h="1050807">
                <a:tc>
                  <a:txBody>
                    <a:bodyPr/>
                    <a:lstStyle/>
                    <a:p>
                      <a:pPr>
                        <a:spcAft>
                          <a:spcPts val="0"/>
                        </a:spcAft>
                      </a:pPr>
                      <a:r>
                        <a:rPr lang="en-AU" sz="1400" b="1" dirty="0" err="1">
                          <a:solidFill>
                            <a:schemeClr val="bg1"/>
                          </a:solidFill>
                          <a:effectLst/>
                          <a:latin typeface="Times New Roman" panose="02020603050405020304" pitchFamily="18" charset="0"/>
                          <a:ea typeface="Times New Roman" panose="02020603050405020304" pitchFamily="18" charset="0"/>
                        </a:rPr>
                        <a:t>Categorie</a:t>
                      </a:r>
                      <a:endParaRPr lang="en-US" sz="14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en-AU" sz="1400" b="1" dirty="0" err="1">
                          <a:solidFill>
                            <a:schemeClr val="bg1"/>
                          </a:solidFill>
                          <a:effectLst/>
                          <a:latin typeface="Times New Roman" panose="02020603050405020304" pitchFamily="18" charset="0"/>
                          <a:ea typeface="Calibri" panose="020F0502020204030204" pitchFamily="34" charset="0"/>
                        </a:rPr>
                        <a:t>Nivelurile</a:t>
                      </a:r>
                      <a:r>
                        <a:rPr lang="en-AU" sz="1400" b="1" dirty="0">
                          <a:solidFill>
                            <a:schemeClr val="bg1"/>
                          </a:solidFill>
                          <a:effectLst/>
                          <a:latin typeface="Times New Roman" panose="02020603050405020304" pitchFamily="18" charset="0"/>
                          <a:ea typeface="Calibri" panose="020F0502020204030204" pitchFamily="34" charset="0"/>
                        </a:rPr>
                        <a:t> conform HCL 494/2021</a:t>
                      </a:r>
                      <a:endParaRPr lang="en-US" sz="14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en-AU" sz="1400" b="1" dirty="0">
                          <a:solidFill>
                            <a:schemeClr val="bg1"/>
                          </a:solidFill>
                          <a:effectLst/>
                          <a:latin typeface="Times New Roman" panose="02020603050405020304" pitchFamily="18" charset="0"/>
                          <a:ea typeface="Times New Roman" panose="02020603050405020304" pitchFamily="18" charset="0"/>
                        </a:rPr>
                        <a:t>NIVELURILE  </a:t>
                      </a:r>
                      <a:r>
                        <a:rPr lang="en-AU" sz="1400" b="1" dirty="0">
                          <a:solidFill>
                            <a:schemeClr val="bg1"/>
                          </a:solidFill>
                          <a:effectLst/>
                          <a:latin typeface="Times New Roman" panose="02020603050405020304" pitchFamily="18" charset="0"/>
                          <a:ea typeface="Calibri" panose="020F0502020204030204" pitchFamily="34" charset="0"/>
                        </a:rPr>
                        <a:t>PT.  ANUL 2023 </a:t>
                      </a:r>
                      <a:r>
                        <a:rPr lang="en-AU" sz="1400" b="1" dirty="0" err="1">
                          <a:solidFill>
                            <a:schemeClr val="bg1"/>
                          </a:solidFill>
                          <a:effectLst/>
                          <a:latin typeface="Times New Roman" panose="02020603050405020304" pitchFamily="18" charset="0"/>
                          <a:ea typeface="Calibri" panose="020F0502020204030204" pitchFamily="34" charset="0"/>
                        </a:rPr>
                        <a:t>indexate</a:t>
                      </a:r>
                      <a:r>
                        <a:rPr lang="en-AU" sz="1400" b="1" dirty="0">
                          <a:solidFill>
                            <a:schemeClr val="bg1"/>
                          </a:solidFill>
                          <a:effectLst/>
                          <a:latin typeface="Times New Roman" panose="02020603050405020304" pitchFamily="18" charset="0"/>
                          <a:ea typeface="Calibri" panose="020F0502020204030204" pitchFamily="34" charset="0"/>
                        </a:rPr>
                        <a:t> cu rata </a:t>
                      </a:r>
                      <a:r>
                        <a:rPr lang="en-AU" sz="1400" b="1" dirty="0" err="1">
                          <a:solidFill>
                            <a:schemeClr val="bg1"/>
                          </a:solidFill>
                          <a:effectLst/>
                          <a:latin typeface="Times New Roman" panose="02020603050405020304" pitchFamily="18" charset="0"/>
                          <a:ea typeface="Calibri" panose="020F0502020204030204" pitchFamily="34" charset="0"/>
                        </a:rPr>
                        <a:t>infla</a:t>
                      </a:r>
                      <a:r>
                        <a:rPr lang="ro-RO" sz="1400" b="1" dirty="0">
                          <a:solidFill>
                            <a:schemeClr val="bg1"/>
                          </a:solidFill>
                          <a:effectLst/>
                          <a:latin typeface="Times New Roman" panose="02020603050405020304" pitchFamily="18" charset="0"/>
                          <a:ea typeface="Calibri" panose="020F0502020204030204" pitchFamily="34" charset="0"/>
                        </a:rPr>
                        <a:t>ției de 5,1% </a:t>
                      </a:r>
                      <a:endParaRPr lang="en-US" sz="1400" dirty="0">
                        <a:solidFill>
                          <a:schemeClr val="bg1"/>
                        </a:solidFill>
                        <a:effectLst/>
                        <a:latin typeface="Times New Roman" panose="02020603050405020304" pitchFamily="18" charset="0"/>
                        <a:ea typeface="Times New Roman" panose="02020603050405020304" pitchFamily="18" charset="0"/>
                      </a:endParaRPr>
                    </a:p>
                    <a:p>
                      <a:pPr algn="ctr">
                        <a:spcAft>
                          <a:spcPts val="0"/>
                        </a:spcAft>
                      </a:pPr>
                      <a:r>
                        <a:rPr lang="en-AU" sz="1400" b="1" dirty="0">
                          <a:solidFill>
                            <a:schemeClr val="bg1"/>
                          </a:solidFill>
                          <a:effectLst/>
                          <a:latin typeface="Times New Roman" panose="02020603050405020304" pitchFamily="18" charset="0"/>
                          <a:ea typeface="Calibri" panose="020F0502020204030204" pitchFamily="34" charset="0"/>
                        </a:rPr>
                        <a:t> </a:t>
                      </a:r>
                      <a:endParaRPr lang="en-US" sz="14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40508891"/>
                  </a:ext>
                </a:extLst>
              </a:tr>
              <a:tr h="824363">
                <a:tc>
                  <a:txBody>
                    <a:bodyPr/>
                    <a:lstStyle/>
                    <a:p>
                      <a:pPr algn="just">
                        <a:lnSpc>
                          <a:spcPct val="107000"/>
                        </a:lnSpc>
                        <a:spcAft>
                          <a:spcPts val="0"/>
                        </a:spcAft>
                      </a:pPr>
                      <a:r>
                        <a:rPr lang="it-IT" sz="1400" dirty="0">
                          <a:solidFill>
                            <a:schemeClr val="bg1"/>
                          </a:solidFill>
                          <a:effectLst/>
                          <a:latin typeface="Times New Roman" panose="02020603050405020304" pitchFamily="18" charset="0"/>
                          <a:ea typeface="Calibri" panose="020F0502020204030204" pitchFamily="34" charset="0"/>
                        </a:rPr>
                        <a:t> Afisaj situat la locul in care persoana deruleaza o activitate economica </a:t>
                      </a:r>
                      <a:endParaRPr lang="en-US" sz="14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400" b="1" dirty="0">
                          <a:solidFill>
                            <a:schemeClr val="accent1"/>
                          </a:solidFill>
                          <a:effectLst/>
                          <a:latin typeface="Times New Roman" panose="02020603050405020304" pitchFamily="18" charset="0"/>
                          <a:ea typeface="Calibri" panose="020F0502020204030204" pitchFamily="34" charset="0"/>
                        </a:rPr>
                        <a:t>42,90</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07000"/>
                        </a:lnSpc>
                        <a:spcAft>
                          <a:spcPts val="0"/>
                        </a:spcAft>
                      </a:pPr>
                      <a:r>
                        <a:rPr lang="fr-FR" sz="1400" b="1" dirty="0">
                          <a:solidFill>
                            <a:schemeClr val="accent1"/>
                          </a:solidFill>
                          <a:effectLst/>
                          <a:latin typeface="Times New Roman" panose="02020603050405020304" pitchFamily="18" charset="0"/>
                          <a:ea typeface="Calibri" panose="020F0502020204030204" pitchFamily="34" charset="0"/>
                        </a:rPr>
                        <a:t>45,09</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9797458"/>
                  </a:ext>
                </a:extLst>
              </a:tr>
              <a:tr h="1007571">
                <a:tc>
                  <a:txBody>
                    <a:bodyPr/>
                    <a:lstStyle/>
                    <a:p>
                      <a:pPr algn="just">
                        <a:lnSpc>
                          <a:spcPct val="107000"/>
                        </a:lnSpc>
                        <a:spcAft>
                          <a:spcPts val="0"/>
                        </a:spcAft>
                      </a:pPr>
                      <a:r>
                        <a:rPr lang="en-AU" sz="1400" dirty="0" err="1">
                          <a:solidFill>
                            <a:schemeClr val="bg1"/>
                          </a:solidFill>
                          <a:effectLst/>
                          <a:latin typeface="Times New Roman" panose="02020603050405020304" pitchFamily="18" charset="0"/>
                          <a:ea typeface="Calibri" panose="020F0502020204030204" pitchFamily="34" charset="0"/>
                        </a:rPr>
                        <a:t>Orice</a:t>
                      </a:r>
                      <a:r>
                        <a:rPr lang="en-AU" sz="1400" dirty="0">
                          <a:solidFill>
                            <a:schemeClr val="bg1"/>
                          </a:solidFill>
                          <a:effectLst/>
                          <a:latin typeface="Times New Roman" panose="02020603050405020304" pitchFamily="18" charset="0"/>
                          <a:ea typeface="Calibri" panose="020F0502020204030204" pitchFamily="34" charset="0"/>
                        </a:rPr>
                        <a:t> alt </a:t>
                      </a:r>
                      <a:r>
                        <a:rPr lang="en-AU" sz="1400" dirty="0" err="1">
                          <a:solidFill>
                            <a:schemeClr val="bg1"/>
                          </a:solidFill>
                          <a:effectLst/>
                          <a:latin typeface="Times New Roman" panose="02020603050405020304" pitchFamily="18" charset="0"/>
                          <a:ea typeface="Calibri" panose="020F0502020204030204" pitchFamily="34" charset="0"/>
                        </a:rPr>
                        <a:t>panou</a:t>
                      </a:r>
                      <a:r>
                        <a:rPr lang="en-AU" sz="1400" dirty="0">
                          <a:solidFill>
                            <a:schemeClr val="bg1"/>
                          </a:solidFill>
                          <a:effectLst/>
                          <a:latin typeface="Times New Roman" panose="02020603050405020304" pitchFamily="18" charset="0"/>
                          <a:ea typeface="Calibri" panose="020F0502020204030204" pitchFamily="34" charset="0"/>
                        </a:rPr>
                        <a:t>, </a:t>
                      </a:r>
                      <a:r>
                        <a:rPr lang="en-AU" sz="1400" dirty="0" err="1">
                          <a:solidFill>
                            <a:schemeClr val="bg1"/>
                          </a:solidFill>
                          <a:effectLst/>
                          <a:latin typeface="Times New Roman" panose="02020603050405020304" pitchFamily="18" charset="0"/>
                          <a:ea typeface="Calibri" panose="020F0502020204030204" pitchFamily="34" charset="0"/>
                        </a:rPr>
                        <a:t>afisaj</a:t>
                      </a:r>
                      <a:r>
                        <a:rPr lang="en-AU" sz="1400" dirty="0">
                          <a:solidFill>
                            <a:schemeClr val="bg1"/>
                          </a:solidFill>
                          <a:effectLst/>
                          <a:latin typeface="Times New Roman" panose="02020603050405020304" pitchFamily="18" charset="0"/>
                          <a:ea typeface="Calibri" panose="020F0502020204030204" pitchFamily="34" charset="0"/>
                        </a:rPr>
                        <a:t> </a:t>
                      </a:r>
                      <a:r>
                        <a:rPr lang="en-AU" sz="1400" dirty="0" err="1">
                          <a:solidFill>
                            <a:schemeClr val="bg1"/>
                          </a:solidFill>
                          <a:effectLst/>
                          <a:latin typeface="Times New Roman" panose="02020603050405020304" pitchFamily="18" charset="0"/>
                          <a:ea typeface="Calibri" panose="020F0502020204030204" pitchFamily="34" charset="0"/>
                        </a:rPr>
                        <a:t>sau</a:t>
                      </a:r>
                      <a:r>
                        <a:rPr lang="en-AU" sz="1400" dirty="0">
                          <a:solidFill>
                            <a:schemeClr val="bg1"/>
                          </a:solidFill>
                          <a:effectLst/>
                          <a:latin typeface="Times New Roman" panose="02020603050405020304" pitchFamily="18" charset="0"/>
                          <a:ea typeface="Calibri" panose="020F0502020204030204" pitchFamily="34" charset="0"/>
                        </a:rPr>
                        <a:t> </a:t>
                      </a:r>
                      <a:r>
                        <a:rPr lang="en-AU" sz="1400" dirty="0" err="1">
                          <a:solidFill>
                            <a:schemeClr val="bg1"/>
                          </a:solidFill>
                          <a:effectLst/>
                          <a:latin typeface="Times New Roman" panose="02020603050405020304" pitchFamily="18" charset="0"/>
                          <a:ea typeface="Calibri" panose="020F0502020204030204" pitchFamily="34" charset="0"/>
                        </a:rPr>
                        <a:t>structura</a:t>
                      </a:r>
                      <a:r>
                        <a:rPr lang="en-AU" sz="1400" dirty="0">
                          <a:solidFill>
                            <a:schemeClr val="bg1"/>
                          </a:solidFill>
                          <a:effectLst/>
                          <a:latin typeface="Times New Roman" panose="02020603050405020304" pitchFamily="18" charset="0"/>
                          <a:ea typeface="Calibri" panose="020F0502020204030204" pitchFamily="34" charset="0"/>
                        </a:rPr>
                        <a:t> de </a:t>
                      </a:r>
                      <a:r>
                        <a:rPr lang="en-AU" sz="1400" dirty="0" err="1">
                          <a:solidFill>
                            <a:schemeClr val="bg1"/>
                          </a:solidFill>
                          <a:effectLst/>
                          <a:latin typeface="Times New Roman" panose="02020603050405020304" pitchFamily="18" charset="0"/>
                          <a:ea typeface="Calibri" panose="020F0502020204030204" pitchFamily="34" charset="0"/>
                        </a:rPr>
                        <a:t>afisaj</a:t>
                      </a:r>
                      <a:r>
                        <a:rPr lang="en-AU" sz="1400" dirty="0">
                          <a:solidFill>
                            <a:schemeClr val="bg1"/>
                          </a:solidFill>
                          <a:effectLst/>
                          <a:latin typeface="Times New Roman" panose="02020603050405020304" pitchFamily="18" charset="0"/>
                          <a:ea typeface="Calibri" panose="020F0502020204030204" pitchFamily="34" charset="0"/>
                        </a:rPr>
                        <a:t> </a:t>
                      </a:r>
                      <a:r>
                        <a:rPr lang="en-AU" sz="1400" dirty="0" err="1">
                          <a:solidFill>
                            <a:schemeClr val="bg1"/>
                          </a:solidFill>
                          <a:effectLst/>
                          <a:latin typeface="Times New Roman" panose="02020603050405020304" pitchFamily="18" charset="0"/>
                          <a:ea typeface="Calibri" panose="020F0502020204030204" pitchFamily="34" charset="0"/>
                        </a:rPr>
                        <a:t>pentru</a:t>
                      </a:r>
                      <a:r>
                        <a:rPr lang="en-AU" sz="1400" dirty="0">
                          <a:solidFill>
                            <a:schemeClr val="bg1"/>
                          </a:solidFill>
                          <a:effectLst/>
                          <a:latin typeface="Times New Roman" panose="02020603050405020304" pitchFamily="18" charset="0"/>
                          <a:ea typeface="Calibri" panose="020F0502020204030204" pitchFamily="34" charset="0"/>
                        </a:rPr>
                        <a:t> </a:t>
                      </a:r>
                      <a:r>
                        <a:rPr lang="en-AU" sz="1400" dirty="0" err="1">
                          <a:solidFill>
                            <a:schemeClr val="bg1"/>
                          </a:solidFill>
                          <a:effectLst/>
                          <a:latin typeface="Times New Roman" panose="02020603050405020304" pitchFamily="18" charset="0"/>
                          <a:ea typeface="Calibri" panose="020F0502020204030204" pitchFamily="34" charset="0"/>
                        </a:rPr>
                        <a:t>reclama</a:t>
                      </a:r>
                      <a:r>
                        <a:rPr lang="en-AU" sz="1400" dirty="0">
                          <a:solidFill>
                            <a:schemeClr val="bg1"/>
                          </a:solidFill>
                          <a:effectLst/>
                          <a:latin typeface="Times New Roman" panose="02020603050405020304" pitchFamily="18" charset="0"/>
                          <a:ea typeface="Calibri" panose="020F0502020204030204" pitchFamily="34" charset="0"/>
                        </a:rPr>
                        <a:t> </a:t>
                      </a:r>
                      <a:r>
                        <a:rPr lang="en-AU" sz="1400" dirty="0" err="1">
                          <a:solidFill>
                            <a:schemeClr val="bg1"/>
                          </a:solidFill>
                          <a:effectLst/>
                          <a:latin typeface="Times New Roman" panose="02020603050405020304" pitchFamily="18" charset="0"/>
                          <a:ea typeface="Calibri" panose="020F0502020204030204" pitchFamily="34" charset="0"/>
                        </a:rPr>
                        <a:t>si</a:t>
                      </a:r>
                      <a:r>
                        <a:rPr lang="en-AU" sz="1400" dirty="0">
                          <a:solidFill>
                            <a:schemeClr val="bg1"/>
                          </a:solidFill>
                          <a:effectLst/>
                          <a:latin typeface="Times New Roman" panose="02020603050405020304" pitchFamily="18" charset="0"/>
                          <a:ea typeface="Calibri" panose="020F0502020204030204" pitchFamily="34" charset="0"/>
                        </a:rPr>
                        <a:t> </a:t>
                      </a:r>
                      <a:r>
                        <a:rPr lang="en-AU" sz="1400" dirty="0" err="1">
                          <a:solidFill>
                            <a:schemeClr val="bg1"/>
                          </a:solidFill>
                          <a:effectLst/>
                          <a:latin typeface="Times New Roman" panose="02020603050405020304" pitchFamily="18" charset="0"/>
                          <a:ea typeface="Calibri" panose="020F0502020204030204" pitchFamily="34" charset="0"/>
                        </a:rPr>
                        <a:t>publicitate</a:t>
                      </a:r>
                      <a:r>
                        <a:rPr lang="en-AU" sz="1400" dirty="0">
                          <a:solidFill>
                            <a:schemeClr val="bg1"/>
                          </a:solidFill>
                          <a:effectLst/>
                          <a:latin typeface="Times New Roman" panose="02020603050405020304" pitchFamily="18" charset="0"/>
                          <a:ea typeface="Calibri" panose="020F0502020204030204" pitchFamily="34" charset="0"/>
                        </a:rPr>
                        <a:t> </a:t>
                      </a:r>
                      <a:endParaRPr lang="en-US" sz="14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200000"/>
                        </a:lnSpc>
                        <a:spcAft>
                          <a:spcPts val="0"/>
                        </a:spcAft>
                      </a:pPr>
                      <a:r>
                        <a:rPr lang="fr-FR" sz="1400" b="1" dirty="0">
                          <a:solidFill>
                            <a:schemeClr val="accent1"/>
                          </a:solidFill>
                          <a:effectLst/>
                          <a:latin typeface="Times New Roman" panose="02020603050405020304" pitchFamily="18" charset="0"/>
                          <a:ea typeface="Calibri" panose="020F0502020204030204" pitchFamily="34" charset="0"/>
                        </a:rPr>
                        <a:t>30,49</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200000"/>
                        </a:lnSpc>
                        <a:spcAft>
                          <a:spcPts val="0"/>
                        </a:spcAft>
                      </a:pPr>
                      <a:r>
                        <a:rPr lang="fr-FR" sz="1400" b="1" dirty="0">
                          <a:solidFill>
                            <a:schemeClr val="accent1"/>
                          </a:solidFill>
                          <a:effectLst/>
                          <a:latin typeface="Times New Roman" panose="02020603050405020304" pitchFamily="18" charset="0"/>
                          <a:ea typeface="Calibri" panose="020F0502020204030204" pitchFamily="34" charset="0"/>
                        </a:rPr>
                        <a:t>32,04</a:t>
                      </a:r>
                      <a:endParaRPr lang="en-US" sz="1400" dirty="0">
                        <a:solidFill>
                          <a:schemeClr val="accent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20810748"/>
                  </a:ext>
                </a:extLst>
              </a:tr>
            </a:tbl>
          </a:graphicData>
        </a:graphic>
      </p:graphicFrame>
    </p:spTree>
    <p:extLst>
      <p:ext uri="{BB962C8B-B14F-4D97-AF65-F5344CB8AC3E}">
        <p14:creationId xmlns:p14="http://schemas.microsoft.com/office/powerpoint/2010/main" val="2953214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400" b="1" dirty="0">
                <a:latin typeface="Times New Roman" panose="02020603050405020304" pitchFamily="18" charset="0"/>
                <a:cs typeface="Times New Roman" panose="02020603050405020304" pitchFamily="18" charset="0"/>
              </a:rPr>
              <a:t>e. Impozitul pe spectacole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0414" y="1852551"/>
            <a:ext cx="11190393" cy="4779477"/>
          </a:xfrm>
        </p:spPr>
        <p:txBody>
          <a:bodyPr anchor="t">
            <a:normAutofit fontScale="92500" lnSpcReduction="10000"/>
          </a:bodyPr>
          <a:lstStyle/>
          <a:p>
            <a:pPr algn="just"/>
            <a:r>
              <a:rPr lang="ro-RO" sz="2000" dirty="0">
                <a:solidFill>
                  <a:schemeClr val="accent1"/>
                </a:solidFill>
                <a:latin typeface="Times New Roman" panose="02020603050405020304" pitchFamily="18" charset="0"/>
                <a:cs typeface="Times New Roman" panose="02020603050405020304" pitchFamily="18" charset="0"/>
              </a:rPr>
              <a:t>Potrivit art.481- Cod fiscal impozitul pe spectacol se calculează p</a:t>
            </a:r>
            <a:r>
              <a:rPr lang="en-US" dirty="0" err="1">
                <a:solidFill>
                  <a:schemeClr val="accent1"/>
                </a:solidFill>
                <a:latin typeface="Times New Roman" panose="02020603050405020304" pitchFamily="18" charset="0"/>
                <a:cs typeface="Times New Roman" panose="02020603050405020304" pitchFamily="18" charset="0"/>
              </a:rPr>
              <a:t>rin</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aplicarea</a:t>
            </a:r>
            <a:r>
              <a:rPr lang="en-US" dirty="0">
                <a:solidFill>
                  <a:schemeClr val="accent1"/>
                </a:solidFill>
                <a:latin typeface="Times New Roman" panose="02020603050405020304" pitchFamily="18" charset="0"/>
                <a:cs typeface="Times New Roman" panose="02020603050405020304" pitchFamily="18" charset="0"/>
              </a:rPr>
              <a:t> </a:t>
            </a:r>
            <a:r>
              <a:rPr lang="ro-RO" dirty="0">
                <a:solidFill>
                  <a:schemeClr val="accent1"/>
                </a:solidFill>
                <a:latin typeface="Times New Roman" panose="02020603050405020304" pitchFamily="18" charset="0"/>
                <a:cs typeface="Times New Roman" panose="02020603050405020304" pitchFamily="18" charset="0"/>
              </a:rPr>
              <a:t>unei </a:t>
            </a:r>
            <a:r>
              <a:rPr lang="en-US" dirty="0">
                <a:solidFill>
                  <a:schemeClr val="accent1"/>
                </a:solidFill>
                <a:latin typeface="Times New Roman" panose="02020603050405020304" pitchFamily="18" charset="0"/>
                <a:cs typeface="Times New Roman" panose="02020603050405020304" pitchFamily="18" charset="0"/>
              </a:rPr>
              <a:t>cote la </a:t>
            </a:r>
            <a:r>
              <a:rPr lang="en-US" dirty="0" err="1">
                <a:solidFill>
                  <a:schemeClr val="accent1"/>
                </a:solidFill>
                <a:latin typeface="Times New Roman" panose="02020603050405020304" pitchFamily="18" charset="0"/>
                <a:cs typeface="Times New Roman" panose="02020603050405020304" pitchFamily="18" charset="0"/>
              </a:rPr>
              <a:t>suma</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încasată</a:t>
            </a:r>
            <a:r>
              <a:rPr lang="en-US" dirty="0">
                <a:solidFill>
                  <a:schemeClr val="accent1"/>
                </a:solidFill>
                <a:latin typeface="Times New Roman" panose="02020603050405020304" pitchFamily="18" charset="0"/>
                <a:cs typeface="Times New Roman" panose="02020603050405020304" pitchFamily="18" charset="0"/>
              </a:rPr>
              <a:t> din </a:t>
            </a:r>
            <a:r>
              <a:rPr lang="en-US" dirty="0" err="1">
                <a:solidFill>
                  <a:schemeClr val="accent1"/>
                </a:solidFill>
                <a:latin typeface="Times New Roman" panose="02020603050405020304" pitchFamily="18" charset="0"/>
                <a:cs typeface="Times New Roman" panose="02020603050405020304" pitchFamily="18" charset="0"/>
              </a:rPr>
              <a:t>vânzarea</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biletelor</a:t>
            </a:r>
            <a:r>
              <a:rPr lang="en-US" dirty="0">
                <a:solidFill>
                  <a:schemeClr val="accent1"/>
                </a:solidFill>
                <a:latin typeface="Times New Roman" panose="02020603050405020304" pitchFamily="18" charset="0"/>
                <a:cs typeface="Times New Roman" panose="02020603050405020304" pitchFamily="18" charset="0"/>
              </a:rPr>
              <a:t> de </a:t>
            </a:r>
            <a:r>
              <a:rPr lang="en-US" dirty="0" err="1">
                <a:solidFill>
                  <a:schemeClr val="accent1"/>
                </a:solidFill>
                <a:latin typeface="Times New Roman" panose="02020603050405020304" pitchFamily="18" charset="0"/>
                <a:cs typeface="Times New Roman" panose="02020603050405020304" pitchFamily="18" charset="0"/>
              </a:rPr>
              <a:t>intrare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și</a:t>
            </a:r>
            <a:r>
              <a:rPr lang="en-US" dirty="0">
                <a:solidFill>
                  <a:schemeClr val="accent1"/>
                </a:solidFill>
                <a:latin typeface="Times New Roman" panose="02020603050405020304" pitchFamily="18" charset="0"/>
                <a:cs typeface="Times New Roman" panose="02020603050405020304" pitchFamily="18" charset="0"/>
              </a:rPr>
              <a:t> a </a:t>
            </a:r>
            <a:r>
              <a:rPr lang="en-US" dirty="0" err="1">
                <a:solidFill>
                  <a:schemeClr val="accent1"/>
                </a:solidFill>
                <a:latin typeface="Times New Roman" panose="02020603050405020304" pitchFamily="18" charset="0"/>
                <a:cs typeface="Times New Roman" panose="02020603050405020304" pitchFamily="18" charset="0"/>
              </a:rPr>
              <a:t>abonamentelor</a:t>
            </a:r>
            <a:r>
              <a:rPr lang="ro-RO" dirty="0">
                <a:solidFill>
                  <a:schemeClr val="accent1"/>
                </a:solidFill>
                <a:latin typeface="Times New Roman" panose="02020603050405020304" pitchFamily="18" charset="0"/>
                <a:cs typeface="Times New Roman" panose="02020603050405020304" pitchFamily="18" charset="0"/>
              </a:rPr>
              <a:t>, astfel:</a:t>
            </a:r>
          </a:p>
          <a:p>
            <a:pPr marL="0" indent="0" algn="just">
              <a:spcBef>
                <a:spcPts val="0"/>
              </a:spcBef>
              <a:spcAft>
                <a:spcPts val="0"/>
              </a:spcAft>
              <a:buNone/>
            </a:pPr>
            <a:r>
              <a:rPr lang="ro-RO" sz="2000" dirty="0">
                <a:solidFill>
                  <a:schemeClr val="accent1"/>
                </a:solidFill>
              </a:rPr>
              <a:t>	</a:t>
            </a:r>
            <a:r>
              <a:rPr lang="ro-RO" dirty="0">
                <a:solidFill>
                  <a:schemeClr val="accent1"/>
                </a:solidFill>
                <a:latin typeface="Times New Roman" panose="02020603050405020304" pitchFamily="18" charset="0"/>
                <a:cs typeface="Times New Roman" panose="02020603050405020304" pitchFamily="18" charset="0"/>
              </a:rPr>
              <a:t>- 2% - p</a:t>
            </a:r>
            <a:r>
              <a:rPr lang="fr-FR" dirty="0" err="1">
                <a:solidFill>
                  <a:schemeClr val="accent1"/>
                </a:solidFill>
                <a:latin typeface="Times New Roman" panose="02020603050405020304" pitchFamily="18" charset="0"/>
                <a:cs typeface="Times New Roman" panose="02020603050405020304" pitchFamily="18" charset="0"/>
              </a:rPr>
              <a:t>entru</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manifestări</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artistice</a:t>
            </a:r>
            <a:r>
              <a:rPr lang="fr-FR" dirty="0">
                <a:solidFill>
                  <a:schemeClr val="accent1"/>
                </a:solidFill>
                <a:latin typeface="Times New Roman" panose="02020603050405020304" pitchFamily="18" charset="0"/>
                <a:cs typeface="Times New Roman" panose="02020603050405020304" pitchFamily="18" charset="0"/>
              </a:rPr>
              <a:t> de </a:t>
            </a:r>
            <a:r>
              <a:rPr lang="fr-FR" dirty="0" err="1">
                <a:solidFill>
                  <a:schemeClr val="accent1"/>
                </a:solidFill>
                <a:latin typeface="Times New Roman" panose="02020603050405020304" pitchFamily="18" charset="0"/>
                <a:cs typeface="Times New Roman" panose="02020603050405020304" pitchFamily="18" charset="0"/>
              </a:rPr>
              <a:t>teatru</a:t>
            </a:r>
            <a:r>
              <a:rPr lang="fr-FR" dirty="0">
                <a:solidFill>
                  <a:schemeClr val="accent1"/>
                </a:solidFill>
                <a:latin typeface="Times New Roman" panose="02020603050405020304" pitchFamily="18" charset="0"/>
                <a:cs typeface="Times New Roman" panose="02020603050405020304" pitchFamily="18" charset="0"/>
              </a:rPr>
              <a:t>, de </a:t>
            </a:r>
            <a:r>
              <a:rPr lang="fr-FR" dirty="0" err="1">
                <a:solidFill>
                  <a:schemeClr val="accent1"/>
                </a:solidFill>
                <a:latin typeface="Times New Roman" panose="02020603050405020304" pitchFamily="18" charset="0"/>
                <a:cs typeface="Times New Roman" panose="02020603050405020304" pitchFamily="18" charset="0"/>
              </a:rPr>
              <a:t>operă</a:t>
            </a:r>
            <a:r>
              <a:rPr lang="fr-FR" dirty="0">
                <a:solidFill>
                  <a:schemeClr val="accent1"/>
                </a:solidFill>
                <a:latin typeface="Times New Roman" panose="02020603050405020304" pitchFamily="18" charset="0"/>
                <a:cs typeface="Times New Roman" panose="02020603050405020304" pitchFamily="18" charset="0"/>
              </a:rPr>
              <a:t>, de </a:t>
            </a:r>
            <a:r>
              <a:rPr lang="fr-FR" dirty="0" err="1">
                <a:solidFill>
                  <a:schemeClr val="accent1"/>
                </a:solidFill>
                <a:latin typeface="Times New Roman" panose="02020603050405020304" pitchFamily="18" charset="0"/>
                <a:cs typeface="Times New Roman" panose="02020603050405020304" pitchFamily="18" charset="0"/>
              </a:rPr>
              <a:t>operetă</a:t>
            </a:r>
            <a:r>
              <a:rPr lang="fr-FR" dirty="0">
                <a:solidFill>
                  <a:schemeClr val="accent1"/>
                </a:solidFill>
                <a:latin typeface="Times New Roman" panose="02020603050405020304" pitchFamily="18" charset="0"/>
                <a:cs typeface="Times New Roman" panose="02020603050405020304" pitchFamily="18" charset="0"/>
              </a:rPr>
              <a:t>, concert </a:t>
            </a:r>
            <a:r>
              <a:rPr lang="fr-FR" dirty="0" err="1">
                <a:solidFill>
                  <a:schemeClr val="accent1"/>
                </a:solidFill>
                <a:latin typeface="Times New Roman" panose="02020603050405020304" pitchFamily="18" charset="0"/>
                <a:cs typeface="Times New Roman" panose="02020603050405020304" pitchFamily="18" charset="0"/>
              </a:rPr>
              <a:t>filarmonic</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sau</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altă</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manifestare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muzicală</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prezentarea</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unui</a:t>
            </a:r>
            <a:r>
              <a:rPr lang="fr-FR" dirty="0">
                <a:solidFill>
                  <a:schemeClr val="accent1"/>
                </a:solidFill>
                <a:latin typeface="Times New Roman" panose="02020603050405020304" pitchFamily="18" charset="0"/>
                <a:cs typeface="Times New Roman" panose="02020603050405020304" pitchFamily="18" charset="0"/>
              </a:rPr>
              <a:t> film la  </a:t>
            </a:r>
            <a:r>
              <a:rPr lang="fr-FR" dirty="0" err="1">
                <a:solidFill>
                  <a:schemeClr val="accent1"/>
                </a:solidFill>
                <a:latin typeface="Times New Roman" panose="02020603050405020304" pitchFamily="18" charset="0"/>
                <a:cs typeface="Times New Roman" panose="02020603050405020304" pitchFamily="18" charset="0"/>
              </a:rPr>
              <a:t>cinematograf</a:t>
            </a:r>
            <a:r>
              <a:rPr lang="fr-FR" dirty="0">
                <a:solidFill>
                  <a:schemeClr val="accent1"/>
                </a:solidFill>
                <a:latin typeface="Times New Roman" panose="02020603050405020304" pitchFamily="18" charset="0"/>
                <a:cs typeface="Times New Roman" panose="02020603050405020304" pitchFamily="18" charset="0"/>
              </a:rPr>
              <a:t>,  un </a:t>
            </a:r>
            <a:r>
              <a:rPr lang="fr-FR" dirty="0" err="1">
                <a:solidFill>
                  <a:schemeClr val="accent1"/>
                </a:solidFill>
                <a:latin typeface="Times New Roman" panose="02020603050405020304" pitchFamily="18" charset="0"/>
                <a:cs typeface="Times New Roman" panose="02020603050405020304" pitchFamily="18" charset="0"/>
              </a:rPr>
              <a:t>spectacol</a:t>
            </a:r>
            <a:r>
              <a:rPr lang="fr-FR" dirty="0">
                <a:solidFill>
                  <a:schemeClr val="accent1"/>
                </a:solidFill>
                <a:latin typeface="Times New Roman" panose="02020603050405020304" pitchFamily="18" charset="0"/>
                <a:cs typeface="Times New Roman" panose="02020603050405020304" pitchFamily="18" charset="0"/>
              </a:rPr>
              <a:t> de </a:t>
            </a:r>
            <a:r>
              <a:rPr lang="fr-FR" dirty="0" err="1">
                <a:solidFill>
                  <a:schemeClr val="accent1"/>
                </a:solidFill>
                <a:latin typeface="Times New Roman" panose="02020603050405020304" pitchFamily="18" charset="0"/>
                <a:cs typeface="Times New Roman" panose="02020603050405020304" pitchFamily="18" charset="0"/>
              </a:rPr>
              <a:t>circ</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sau</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orice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competi</a:t>
            </a:r>
            <a:r>
              <a:rPr lang="en-US" dirty="0">
                <a:solidFill>
                  <a:schemeClr val="accent1"/>
                </a:solidFill>
                <a:latin typeface="Times New Roman" panose="02020603050405020304" pitchFamily="18" charset="0"/>
                <a:cs typeface="Times New Roman" panose="02020603050405020304" pitchFamily="18" charset="0"/>
              </a:rPr>
              <a:t>ţ</a:t>
            </a:r>
            <a:r>
              <a:rPr lang="fr-FR" dirty="0" err="1">
                <a:solidFill>
                  <a:schemeClr val="accent1"/>
                </a:solidFill>
                <a:latin typeface="Times New Roman" panose="02020603050405020304" pitchFamily="18" charset="0"/>
                <a:cs typeface="Times New Roman" panose="02020603050405020304" pitchFamily="18" charset="0"/>
              </a:rPr>
              <a:t>ie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sportivă</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internă</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sau</a:t>
            </a:r>
            <a:r>
              <a:rPr lang="fr-FR" dirty="0">
                <a:solidFill>
                  <a:schemeClr val="accent1"/>
                </a:solidFill>
                <a:latin typeface="Times New Roman" panose="02020603050405020304" pitchFamily="18" charset="0"/>
                <a:cs typeface="Times New Roman" panose="02020603050405020304" pitchFamily="18" charset="0"/>
              </a:rPr>
              <a:t> interna</a:t>
            </a:r>
            <a:r>
              <a:rPr lang="en-US" dirty="0">
                <a:solidFill>
                  <a:schemeClr val="accent1"/>
                </a:solidFill>
                <a:latin typeface="Times New Roman" panose="02020603050405020304" pitchFamily="18" charset="0"/>
                <a:cs typeface="Times New Roman" panose="02020603050405020304" pitchFamily="18" charset="0"/>
              </a:rPr>
              <a:t>ţ</a:t>
            </a:r>
            <a:r>
              <a:rPr lang="fr-FR" dirty="0" err="1">
                <a:solidFill>
                  <a:schemeClr val="accent1"/>
                </a:solidFill>
                <a:latin typeface="Times New Roman" panose="02020603050405020304" pitchFamily="18" charset="0"/>
                <a:cs typeface="Times New Roman" panose="02020603050405020304" pitchFamily="18" charset="0"/>
              </a:rPr>
              <a:t>ională</a:t>
            </a:r>
            <a:r>
              <a:rPr lang="fr-FR" dirty="0">
                <a:solidFill>
                  <a:schemeClr val="accent1"/>
                </a:solidFill>
                <a:latin typeface="Times New Roman" panose="02020603050405020304" pitchFamily="18" charset="0"/>
                <a:cs typeface="Times New Roman" panose="02020603050405020304" pitchFamily="18" charset="0"/>
              </a:rPr>
              <a:t> </a:t>
            </a:r>
            <a:r>
              <a:rPr lang="ro-RO" dirty="0">
                <a:solidFill>
                  <a:schemeClr val="accent1"/>
                </a:solidFill>
                <a:latin typeface="Times New Roman" panose="02020603050405020304" pitchFamily="18" charset="0"/>
                <a:cs typeface="Times New Roman" panose="02020603050405020304" pitchFamily="18" charset="0"/>
              </a:rPr>
              <a:t>;</a:t>
            </a:r>
          </a:p>
          <a:p>
            <a:pPr marL="0" indent="0" algn="just">
              <a:spcBef>
                <a:spcPts val="0"/>
              </a:spcBef>
              <a:spcAft>
                <a:spcPts val="0"/>
              </a:spcAft>
              <a:buNone/>
            </a:pPr>
            <a:r>
              <a:rPr lang="ro-RO" dirty="0">
                <a:solidFill>
                  <a:schemeClr val="accent1"/>
                </a:solidFill>
                <a:latin typeface="Times New Roman" panose="02020603050405020304" pitchFamily="18" charset="0"/>
                <a:cs typeface="Times New Roman" panose="02020603050405020304" pitchFamily="18" charset="0"/>
              </a:rPr>
              <a:t>	– 5 %- p</a:t>
            </a:r>
            <a:r>
              <a:rPr lang="fr-FR" dirty="0" err="1">
                <a:solidFill>
                  <a:schemeClr val="accent1"/>
                </a:solidFill>
                <a:latin typeface="Times New Roman" panose="02020603050405020304" pitchFamily="18" charset="0"/>
                <a:cs typeface="Times New Roman" panose="02020603050405020304" pitchFamily="18" charset="0"/>
              </a:rPr>
              <a:t>entru</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oricare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altă</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manifestare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artistică</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sau</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distractivă</a:t>
            </a:r>
            <a:r>
              <a:rPr lang="fr-FR" dirty="0">
                <a:solidFill>
                  <a:schemeClr val="accent1"/>
                </a:solidFill>
                <a:latin typeface="Times New Roman" panose="02020603050405020304" pitchFamily="18" charset="0"/>
                <a:cs typeface="Times New Roman" panose="02020603050405020304" pitchFamily="18" charset="0"/>
              </a:rPr>
              <a:t> fa</a:t>
            </a:r>
            <a:r>
              <a:rPr lang="en-US" dirty="0">
                <a:solidFill>
                  <a:schemeClr val="accent1"/>
                </a:solidFill>
                <a:latin typeface="Times New Roman" panose="02020603050405020304" pitchFamily="18" charset="0"/>
                <a:cs typeface="Times New Roman" panose="02020603050405020304" pitchFamily="18" charset="0"/>
              </a:rPr>
              <a:t>ţ</a:t>
            </a:r>
            <a:r>
              <a:rPr lang="fr-FR" dirty="0">
                <a:solidFill>
                  <a:schemeClr val="accent1"/>
                </a:solidFill>
                <a:latin typeface="Times New Roman" panose="02020603050405020304" pitchFamily="18" charset="0"/>
                <a:cs typeface="Times New Roman" panose="02020603050405020304" pitchFamily="18" charset="0"/>
              </a:rPr>
              <a:t>ă de </a:t>
            </a:r>
            <a:r>
              <a:rPr lang="fr-FR" dirty="0" err="1">
                <a:solidFill>
                  <a:schemeClr val="accent1"/>
                </a:solidFill>
                <a:latin typeface="Times New Roman" panose="02020603050405020304" pitchFamily="18" charset="0"/>
                <a:cs typeface="Times New Roman" panose="02020603050405020304" pitchFamily="18" charset="0"/>
              </a:rPr>
              <a:t>cele</a:t>
            </a:r>
            <a:r>
              <a:rPr lang="fr-FR" dirty="0">
                <a:solidFill>
                  <a:schemeClr val="accent1"/>
                </a:solidFill>
                <a:latin typeface="Times New Roman" panose="02020603050405020304" pitchFamily="18" charset="0"/>
                <a:cs typeface="Times New Roman" panose="02020603050405020304" pitchFamily="18" charset="0"/>
              </a:rPr>
              <a:t> </a:t>
            </a:r>
            <a:r>
              <a:rPr lang="fr-FR" dirty="0" err="1">
                <a:solidFill>
                  <a:schemeClr val="accent1"/>
                </a:solidFill>
                <a:latin typeface="Times New Roman" panose="02020603050405020304" pitchFamily="18" charset="0"/>
                <a:cs typeface="Times New Roman" panose="02020603050405020304" pitchFamily="18" charset="0"/>
              </a:rPr>
              <a:t>enumerate</a:t>
            </a:r>
            <a:r>
              <a:rPr lang="fr-FR" dirty="0">
                <a:solidFill>
                  <a:schemeClr val="accent1"/>
                </a:solidFill>
                <a:latin typeface="Times New Roman" panose="02020603050405020304" pitchFamily="18" charset="0"/>
                <a:cs typeface="Times New Roman" panose="02020603050405020304" pitchFamily="18" charset="0"/>
              </a:rPr>
              <a:t> la </a:t>
            </a:r>
            <a:r>
              <a:rPr lang="fr-FR" dirty="0" err="1">
                <a:solidFill>
                  <a:schemeClr val="accent1"/>
                </a:solidFill>
                <a:latin typeface="Times New Roman" panose="02020603050405020304" pitchFamily="18" charset="0"/>
                <a:cs typeface="Times New Roman" panose="02020603050405020304" pitchFamily="18" charset="0"/>
              </a:rPr>
              <a:t>punctul</a:t>
            </a:r>
            <a:r>
              <a:rPr lang="fr-FR" dirty="0">
                <a:solidFill>
                  <a:schemeClr val="accent1"/>
                </a:solidFill>
                <a:latin typeface="Times New Roman" panose="02020603050405020304" pitchFamily="18" charset="0"/>
                <a:cs typeface="Times New Roman" panose="02020603050405020304" pitchFamily="18" charset="0"/>
              </a:rPr>
              <a:t> 1</a:t>
            </a:r>
            <a:r>
              <a:rPr lang="ro-RO" dirty="0">
                <a:solidFill>
                  <a:schemeClr val="accent1"/>
                </a:solidFill>
                <a:latin typeface="Times New Roman" panose="02020603050405020304" pitchFamily="18" charset="0"/>
                <a:cs typeface="Times New Roman" panose="02020603050405020304" pitchFamily="18" charset="0"/>
              </a:rPr>
              <a:t>.</a:t>
            </a:r>
            <a:endParaRPr lang="en-US" dirty="0">
              <a:solidFill>
                <a:schemeClr val="accent1"/>
              </a:solidFill>
              <a:latin typeface="Times New Roman" panose="02020603050405020304" pitchFamily="18" charset="0"/>
              <a:cs typeface="Times New Roman" panose="02020603050405020304" pitchFamily="18" charset="0"/>
            </a:endParaRPr>
          </a:p>
          <a:p>
            <a:pPr marL="0" indent="0" algn="just">
              <a:buNone/>
            </a:pPr>
            <a:r>
              <a:rPr lang="ro-RO" b="1" dirty="0">
                <a:solidFill>
                  <a:schemeClr val="accent1"/>
                </a:solidFill>
                <a:latin typeface="Times New Roman" panose="02020603050405020304" pitchFamily="18" charset="0"/>
                <a:cs typeface="Times New Roman" panose="02020603050405020304" pitchFamily="18" charset="0"/>
              </a:rPr>
              <a:t>În </a:t>
            </a:r>
            <a:r>
              <a:rPr lang="en-US" b="1" dirty="0" err="1">
                <a:solidFill>
                  <a:schemeClr val="accent1"/>
                </a:solidFill>
                <a:latin typeface="Times New Roman" panose="02020603050405020304" pitchFamily="18" charset="0"/>
                <a:cs typeface="Times New Roman" panose="02020603050405020304" pitchFamily="18" charset="0"/>
              </a:rPr>
              <a:t>municipiul</a:t>
            </a:r>
            <a:r>
              <a:rPr lang="ro-RO" b="1" dirty="0">
                <a:solidFill>
                  <a:schemeClr val="accent1"/>
                </a:solidFill>
                <a:latin typeface="Times New Roman" panose="02020603050405020304" pitchFamily="18" charset="0"/>
                <a:cs typeface="Times New Roman" panose="02020603050405020304" pitchFamily="18" charset="0"/>
              </a:rPr>
              <a:t> </a:t>
            </a:r>
            <a:r>
              <a:rPr lang="en-US" b="1" dirty="0" err="1">
                <a:solidFill>
                  <a:schemeClr val="accent1"/>
                </a:solidFill>
                <a:latin typeface="Times New Roman" panose="02020603050405020304" pitchFamily="18" charset="0"/>
                <a:cs typeface="Times New Roman" panose="02020603050405020304" pitchFamily="18" charset="0"/>
              </a:rPr>
              <a:t>Ploie</a:t>
            </a:r>
            <a:r>
              <a:rPr lang="ro-RO" b="1" dirty="0">
                <a:solidFill>
                  <a:schemeClr val="accent1"/>
                </a:solidFill>
                <a:latin typeface="Times New Roman" panose="02020603050405020304" pitchFamily="18" charset="0"/>
                <a:cs typeface="Times New Roman" panose="02020603050405020304" pitchFamily="18" charset="0"/>
              </a:rPr>
              <a:t>ști , în anul 202</a:t>
            </a:r>
            <a:r>
              <a:rPr lang="en-US" b="1" dirty="0">
                <a:solidFill>
                  <a:schemeClr val="accent1"/>
                </a:solidFill>
                <a:latin typeface="Times New Roman" panose="02020603050405020304" pitchFamily="18" charset="0"/>
                <a:cs typeface="Times New Roman" panose="02020603050405020304" pitchFamily="18" charset="0"/>
              </a:rPr>
              <a:t>2</a:t>
            </a:r>
            <a:r>
              <a:rPr lang="ro-RO" b="1" dirty="0">
                <a:solidFill>
                  <a:schemeClr val="accent1"/>
                </a:solidFill>
                <a:latin typeface="Times New Roman" panose="02020603050405020304" pitchFamily="18" charset="0"/>
                <a:cs typeface="Times New Roman" panose="02020603050405020304" pitchFamily="18" charset="0"/>
              </a:rPr>
              <a:t>, nivelul cotei de impozit pe spectacole a fost stabilit astfel:</a:t>
            </a:r>
            <a:endParaRPr lang="ro-RO" sz="2000" b="1" dirty="0">
              <a:solidFill>
                <a:schemeClr val="accent1"/>
              </a:solidFill>
              <a:latin typeface="Times New Roman" panose="02020603050405020304" pitchFamily="18" charset="0"/>
              <a:cs typeface="Times New Roman" panose="02020603050405020304" pitchFamily="18" charset="0"/>
            </a:endParaRPr>
          </a:p>
          <a:p>
            <a:endParaRPr lang="ro-RO" sz="2000" b="1" u="sng" dirty="0">
              <a:solidFill>
                <a:schemeClr val="accent1"/>
              </a:solidFill>
              <a:latin typeface="Times New Roman" panose="02020603050405020304" pitchFamily="18" charset="0"/>
              <a:cs typeface="Times New Roman" panose="02020603050405020304" pitchFamily="18" charset="0"/>
            </a:endParaRPr>
          </a:p>
          <a:p>
            <a:endParaRPr lang="ro-RO" sz="2000" b="1" u="sng" dirty="0">
              <a:solidFill>
                <a:schemeClr val="accent1"/>
              </a:solidFill>
              <a:latin typeface="Times New Roman" panose="02020603050405020304" pitchFamily="18" charset="0"/>
              <a:cs typeface="Times New Roman" panose="02020603050405020304" pitchFamily="18" charset="0"/>
            </a:endParaRPr>
          </a:p>
          <a:p>
            <a:endParaRPr lang="ro-RO" sz="2000" b="1" u="sng" dirty="0">
              <a:solidFill>
                <a:schemeClr val="accent1"/>
              </a:solidFill>
              <a:latin typeface="Times New Roman" panose="02020603050405020304" pitchFamily="18" charset="0"/>
              <a:cs typeface="Times New Roman" panose="02020603050405020304" pitchFamily="18" charset="0"/>
            </a:endParaRPr>
          </a:p>
          <a:p>
            <a:endParaRPr lang="ro-RO" sz="2000" b="1" u="sng" dirty="0">
              <a:solidFill>
                <a:schemeClr val="accent1"/>
              </a:solidFill>
              <a:latin typeface="Times New Roman" panose="02020603050405020304" pitchFamily="18" charset="0"/>
              <a:cs typeface="Times New Roman" panose="02020603050405020304" pitchFamily="18" charset="0"/>
            </a:endParaRPr>
          </a:p>
          <a:p>
            <a:endParaRPr lang="ro-RO" sz="2000" b="1" u="sng" dirty="0">
              <a:solidFill>
                <a:schemeClr val="accent1"/>
              </a:solidFill>
              <a:latin typeface="Times New Roman" panose="02020603050405020304" pitchFamily="18" charset="0"/>
              <a:cs typeface="Times New Roman" panose="02020603050405020304" pitchFamily="18" charset="0"/>
            </a:endParaRPr>
          </a:p>
          <a:p>
            <a:endParaRPr lang="ro-RO" sz="2000" b="1" u="sng" dirty="0">
              <a:solidFill>
                <a:schemeClr val="accent1"/>
              </a:solidFill>
              <a:latin typeface="Times New Roman" panose="02020603050405020304" pitchFamily="18" charset="0"/>
              <a:cs typeface="Times New Roman" panose="02020603050405020304" pitchFamily="18" charset="0"/>
            </a:endParaRPr>
          </a:p>
          <a:p>
            <a:r>
              <a:rPr lang="en-US" sz="2000" b="1" u="sng" dirty="0" err="1">
                <a:solidFill>
                  <a:schemeClr val="accent1"/>
                </a:solidFill>
                <a:latin typeface="Times New Roman" panose="02020603050405020304" pitchFamily="18" charset="0"/>
                <a:cs typeface="Times New Roman" panose="02020603050405020304" pitchFamily="18" charset="0"/>
              </a:rPr>
              <a:t>Pentru</a:t>
            </a:r>
            <a:r>
              <a:rPr lang="en-US" sz="2000" b="1" u="sng" dirty="0">
                <a:solidFill>
                  <a:schemeClr val="accent1"/>
                </a:solidFill>
                <a:latin typeface="Times New Roman" panose="02020603050405020304" pitchFamily="18" charset="0"/>
                <a:cs typeface="Times New Roman" panose="02020603050405020304" pitchFamily="18" charset="0"/>
              </a:rPr>
              <a:t> </a:t>
            </a:r>
            <a:r>
              <a:rPr lang="en-US" sz="2000" b="1" u="sng" dirty="0" err="1">
                <a:solidFill>
                  <a:schemeClr val="accent1"/>
                </a:solidFill>
                <a:latin typeface="Times New Roman" panose="02020603050405020304" pitchFamily="18" charset="0"/>
                <a:cs typeface="Times New Roman" panose="02020603050405020304" pitchFamily="18" charset="0"/>
              </a:rPr>
              <a:t>anul</a:t>
            </a:r>
            <a:r>
              <a:rPr lang="en-US" sz="2000" b="1" u="sng" dirty="0">
                <a:solidFill>
                  <a:schemeClr val="accent1"/>
                </a:solidFill>
                <a:latin typeface="Times New Roman" panose="02020603050405020304" pitchFamily="18" charset="0"/>
                <a:cs typeface="Times New Roman" panose="02020603050405020304" pitchFamily="18" charset="0"/>
              </a:rPr>
              <a:t> 2023, </a:t>
            </a:r>
            <a:r>
              <a:rPr lang="en-US" sz="2000" b="1" u="sng" dirty="0" err="1">
                <a:solidFill>
                  <a:schemeClr val="accent1"/>
                </a:solidFill>
                <a:latin typeface="Times New Roman" panose="02020603050405020304" pitchFamily="18" charset="0"/>
                <a:cs typeface="Times New Roman" panose="02020603050405020304" pitchFamily="18" charset="0"/>
              </a:rPr>
              <a:t>propunerea</a:t>
            </a:r>
            <a:r>
              <a:rPr lang="en-US" sz="2000" b="1" u="sng" dirty="0">
                <a:solidFill>
                  <a:schemeClr val="accent1"/>
                </a:solidFill>
                <a:latin typeface="Times New Roman" panose="02020603050405020304" pitchFamily="18" charset="0"/>
                <a:cs typeface="Times New Roman" panose="02020603050405020304" pitchFamily="18" charset="0"/>
              </a:rPr>
              <a:t> </a:t>
            </a:r>
            <a:r>
              <a:rPr lang="en-US" sz="2000" b="1" u="sng" dirty="0" err="1">
                <a:solidFill>
                  <a:schemeClr val="accent1"/>
                </a:solidFill>
                <a:latin typeface="Times New Roman" panose="02020603050405020304" pitchFamily="18" charset="0"/>
                <a:cs typeface="Times New Roman" panose="02020603050405020304" pitchFamily="18" charset="0"/>
              </a:rPr>
              <a:t>este</a:t>
            </a:r>
            <a:r>
              <a:rPr lang="en-US" sz="2000" b="1" u="sng" dirty="0">
                <a:solidFill>
                  <a:schemeClr val="accent1"/>
                </a:solidFill>
                <a:latin typeface="Times New Roman" panose="02020603050405020304" pitchFamily="18" charset="0"/>
                <a:cs typeface="Times New Roman" panose="02020603050405020304" pitchFamily="18" charset="0"/>
              </a:rPr>
              <a:t> de </a:t>
            </a:r>
            <a:r>
              <a:rPr lang="en-US" sz="2000" b="1" u="sng" dirty="0" err="1">
                <a:solidFill>
                  <a:schemeClr val="accent1"/>
                </a:solidFill>
                <a:latin typeface="Times New Roman" panose="02020603050405020304" pitchFamily="18" charset="0"/>
                <a:cs typeface="Times New Roman" panose="02020603050405020304" pitchFamily="18" charset="0"/>
              </a:rPr>
              <a:t>menţinere</a:t>
            </a:r>
            <a:r>
              <a:rPr lang="en-US" sz="2000" b="1" u="sng" dirty="0">
                <a:solidFill>
                  <a:schemeClr val="accent1"/>
                </a:solidFill>
                <a:latin typeface="Times New Roman" panose="02020603050405020304" pitchFamily="18" charset="0"/>
                <a:cs typeface="Times New Roman" panose="02020603050405020304" pitchFamily="18" charset="0"/>
              </a:rPr>
              <a:t> a </a:t>
            </a:r>
            <a:r>
              <a:rPr lang="en-US" sz="2000" b="1" u="sng" dirty="0" err="1">
                <a:solidFill>
                  <a:schemeClr val="accent1"/>
                </a:solidFill>
                <a:latin typeface="Times New Roman" panose="02020603050405020304" pitchFamily="18" charset="0"/>
                <a:cs typeface="Times New Roman" panose="02020603050405020304" pitchFamily="18" charset="0"/>
              </a:rPr>
              <a:t>cotei</a:t>
            </a:r>
            <a:r>
              <a:rPr lang="en-US" sz="2000" b="1" u="sng" dirty="0">
                <a:solidFill>
                  <a:schemeClr val="accent1"/>
                </a:solidFill>
                <a:latin typeface="Times New Roman" panose="02020603050405020304" pitchFamily="18" charset="0"/>
                <a:cs typeface="Times New Roman" panose="02020603050405020304" pitchFamily="18" charset="0"/>
              </a:rPr>
              <a:t> de </a:t>
            </a:r>
            <a:r>
              <a:rPr lang="en-US" sz="2000" b="1" u="sng" dirty="0" err="1">
                <a:solidFill>
                  <a:schemeClr val="accent1"/>
                </a:solidFill>
                <a:latin typeface="Times New Roman" panose="02020603050405020304" pitchFamily="18" charset="0"/>
                <a:cs typeface="Times New Roman" panose="02020603050405020304" pitchFamily="18" charset="0"/>
              </a:rPr>
              <a:t>impozit</a:t>
            </a:r>
            <a:r>
              <a:rPr lang="en-US" sz="2000" b="1" u="sng" dirty="0">
                <a:solidFill>
                  <a:schemeClr val="accent1"/>
                </a:solidFill>
                <a:latin typeface="Times New Roman" panose="02020603050405020304" pitchFamily="18" charset="0"/>
                <a:cs typeface="Times New Roman" panose="02020603050405020304" pitchFamily="18" charset="0"/>
              </a:rPr>
              <a:t> la </a:t>
            </a:r>
            <a:r>
              <a:rPr lang="en-US" sz="2000" b="1" u="sng" dirty="0" err="1">
                <a:solidFill>
                  <a:schemeClr val="accent1"/>
                </a:solidFill>
                <a:latin typeface="Times New Roman" panose="02020603050405020304" pitchFamily="18" charset="0"/>
                <a:cs typeface="Times New Roman" panose="02020603050405020304" pitchFamily="18" charset="0"/>
              </a:rPr>
              <a:t>nivelul</a:t>
            </a:r>
            <a:r>
              <a:rPr lang="en-US" sz="2000" b="1" u="sng" dirty="0">
                <a:solidFill>
                  <a:schemeClr val="accent1"/>
                </a:solidFill>
                <a:latin typeface="Times New Roman" panose="02020603050405020304" pitchFamily="18" charset="0"/>
                <a:cs typeface="Times New Roman" panose="02020603050405020304" pitchFamily="18" charset="0"/>
              </a:rPr>
              <a:t> </a:t>
            </a:r>
            <a:r>
              <a:rPr lang="en-US" sz="2000" b="1" u="sng" dirty="0" err="1">
                <a:solidFill>
                  <a:schemeClr val="accent1"/>
                </a:solidFill>
                <a:latin typeface="Times New Roman" panose="02020603050405020304" pitchFamily="18" charset="0"/>
                <a:cs typeface="Times New Roman" panose="02020603050405020304" pitchFamily="18" charset="0"/>
              </a:rPr>
              <a:t>anului</a:t>
            </a:r>
            <a:r>
              <a:rPr lang="en-US" sz="2000" b="1" u="sng" dirty="0">
                <a:solidFill>
                  <a:schemeClr val="accent1"/>
                </a:solidFill>
                <a:latin typeface="Times New Roman" panose="02020603050405020304" pitchFamily="18" charset="0"/>
                <a:cs typeface="Times New Roman" panose="02020603050405020304" pitchFamily="18" charset="0"/>
              </a:rPr>
              <a:t> 2022</a:t>
            </a:r>
            <a:r>
              <a:rPr lang="ro-RO" sz="2000" u="sng" dirty="0">
                <a:solidFill>
                  <a:schemeClr val="accent1"/>
                </a:solidFill>
                <a:latin typeface="Times New Roman" panose="02020603050405020304" pitchFamily="18" charset="0"/>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136728775"/>
              </p:ext>
            </p:extLst>
          </p:nvPr>
        </p:nvGraphicFramePr>
        <p:xfrm>
          <a:off x="787790" y="3573195"/>
          <a:ext cx="10822319" cy="2018975"/>
        </p:xfrm>
        <a:graphic>
          <a:graphicData uri="http://schemas.openxmlformats.org/drawingml/2006/table">
            <a:tbl>
              <a:tblPr>
                <a:tableStyleId>{5C22544A-7EE6-4342-B048-85BDC9FD1C3A}</a:tableStyleId>
              </a:tblPr>
              <a:tblGrid>
                <a:gridCol w="9187483">
                  <a:extLst>
                    <a:ext uri="{9D8B030D-6E8A-4147-A177-3AD203B41FA5}">
                      <a16:colId xmlns:a16="http://schemas.microsoft.com/office/drawing/2014/main" val="11903386"/>
                    </a:ext>
                  </a:extLst>
                </a:gridCol>
                <a:gridCol w="1634836">
                  <a:extLst>
                    <a:ext uri="{9D8B030D-6E8A-4147-A177-3AD203B41FA5}">
                      <a16:colId xmlns:a16="http://schemas.microsoft.com/office/drawing/2014/main" val="2603134740"/>
                    </a:ext>
                  </a:extLst>
                </a:gridCol>
              </a:tblGrid>
              <a:tr h="534571">
                <a:tc>
                  <a:txBody>
                    <a:bodyPr/>
                    <a:lstStyle/>
                    <a:p>
                      <a:pPr marL="0" marR="0" indent="68580" algn="ctr">
                        <a:spcBef>
                          <a:spcPts val="0"/>
                        </a:spcBef>
                        <a:spcAft>
                          <a:spcPts val="0"/>
                        </a:spcAft>
                      </a:pPr>
                      <a:r>
                        <a:rPr lang="en-AU" sz="1600" b="1" dirty="0" err="1">
                          <a:solidFill>
                            <a:schemeClr val="accent1"/>
                          </a:solidFill>
                          <a:effectLst/>
                          <a:latin typeface="Times New Roman" panose="02020603050405020304" pitchFamily="18" charset="0"/>
                          <a:cs typeface="Times New Roman" panose="02020603050405020304" pitchFamily="18" charset="0"/>
                        </a:rPr>
                        <a:t>Felul</a:t>
                      </a:r>
                      <a:r>
                        <a:rPr lang="en-AU" sz="1600" b="1" dirty="0">
                          <a:solidFill>
                            <a:schemeClr val="accent1"/>
                          </a:solidFill>
                          <a:effectLst/>
                          <a:latin typeface="Times New Roman" panose="02020603050405020304" pitchFamily="18" charset="0"/>
                          <a:cs typeface="Times New Roman" panose="02020603050405020304" pitchFamily="18" charset="0"/>
                        </a:rPr>
                        <a:t> </a:t>
                      </a:r>
                      <a:r>
                        <a:rPr lang="en-AU" sz="1600" b="1" dirty="0" err="1">
                          <a:solidFill>
                            <a:schemeClr val="accent1"/>
                          </a:solidFill>
                          <a:effectLst/>
                          <a:latin typeface="Times New Roman" panose="02020603050405020304" pitchFamily="18" charset="0"/>
                          <a:cs typeface="Times New Roman" panose="02020603050405020304" pitchFamily="18" charset="0"/>
                        </a:rPr>
                        <a:t>activitatii</a:t>
                      </a:r>
                      <a:r>
                        <a:rPr lang="ro-RO" sz="1600" b="1" dirty="0">
                          <a:solidFill>
                            <a:schemeClr val="accent1"/>
                          </a:solidFill>
                          <a:effectLst/>
                          <a:latin typeface="Times New Roman" panose="02020603050405020304" pitchFamily="18" charset="0"/>
                          <a:cs typeface="Times New Roman" panose="02020603050405020304" pitchFamily="18" charset="0"/>
                        </a:rPr>
                        <a:t> </a:t>
                      </a:r>
                      <a:r>
                        <a:rPr lang="en-AU" sz="1600" b="1" dirty="0" err="1">
                          <a:solidFill>
                            <a:schemeClr val="accent1"/>
                          </a:solidFill>
                          <a:effectLst/>
                          <a:latin typeface="Times New Roman" panose="02020603050405020304" pitchFamily="18" charset="0"/>
                          <a:cs typeface="Times New Roman" panose="02020603050405020304" pitchFamily="18" charset="0"/>
                        </a:rPr>
                        <a:t>artistice</a:t>
                      </a:r>
                      <a:r>
                        <a:rPr lang="en-AU" sz="1600" b="1" dirty="0">
                          <a:solidFill>
                            <a:schemeClr val="accent1"/>
                          </a:solidFill>
                          <a:effectLst/>
                          <a:latin typeface="Times New Roman" panose="02020603050405020304" pitchFamily="18" charset="0"/>
                          <a:cs typeface="Times New Roman" panose="02020603050405020304" pitchFamily="18" charset="0"/>
                        </a:rPr>
                        <a:t> </a:t>
                      </a:r>
                      <a:r>
                        <a:rPr lang="en-AU" sz="1600" b="1" dirty="0" err="1">
                          <a:solidFill>
                            <a:schemeClr val="accent1"/>
                          </a:solidFill>
                          <a:effectLst/>
                          <a:latin typeface="Times New Roman" panose="02020603050405020304" pitchFamily="18" charset="0"/>
                          <a:cs typeface="Times New Roman" panose="02020603050405020304" pitchFamily="18" charset="0"/>
                        </a:rPr>
                        <a:t>sau</a:t>
                      </a:r>
                      <a:r>
                        <a:rPr lang="en-AU" sz="1600" b="1" dirty="0">
                          <a:solidFill>
                            <a:schemeClr val="accent1"/>
                          </a:solidFill>
                          <a:effectLst/>
                          <a:latin typeface="Times New Roman" panose="02020603050405020304" pitchFamily="18" charset="0"/>
                          <a:cs typeface="Times New Roman" panose="02020603050405020304" pitchFamily="18" charset="0"/>
                        </a:rPr>
                        <a:t> distractive</a:t>
                      </a:r>
                      <a:endParaRPr lang="ro-RO" sz="1600" b="1" dirty="0">
                        <a:solidFill>
                          <a:schemeClr val="accent1"/>
                        </a:solidFill>
                        <a:effectLst/>
                        <a:latin typeface="Times New Roman" panose="02020603050405020304" pitchFamily="18" charset="0"/>
                        <a:cs typeface="Times New Roman" panose="02020603050405020304" pitchFamily="18" charset="0"/>
                      </a:endParaRPr>
                    </a:p>
                    <a:p>
                      <a:pPr marL="0" marR="0" indent="68580" algn="ctr">
                        <a:spcBef>
                          <a:spcPts val="0"/>
                        </a:spcBef>
                        <a:spcAft>
                          <a:spcPts val="0"/>
                        </a:spcAft>
                      </a:pPr>
                      <a:endParaRPr lang="en-US" sz="16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marL="0" marR="0" algn="ctr">
                        <a:spcBef>
                          <a:spcPts val="0"/>
                        </a:spcBef>
                        <a:spcAft>
                          <a:spcPts val="0"/>
                        </a:spcAft>
                      </a:pPr>
                      <a:r>
                        <a:rPr lang="fr-FR" sz="1600" b="1" dirty="0" err="1">
                          <a:solidFill>
                            <a:schemeClr val="accent1"/>
                          </a:solidFill>
                          <a:effectLst/>
                          <a:latin typeface="Times New Roman" panose="02020603050405020304" pitchFamily="18" charset="0"/>
                          <a:cs typeface="Times New Roman" panose="02020603050405020304" pitchFamily="18" charset="0"/>
                        </a:rPr>
                        <a:t>Nivelul</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impozitului</a:t>
                      </a:r>
                      <a:r>
                        <a:rPr lang="fr-FR" sz="1600" b="1" dirty="0">
                          <a:solidFill>
                            <a:schemeClr val="accent1"/>
                          </a:solidFill>
                          <a:effectLst/>
                          <a:latin typeface="Times New Roman" panose="02020603050405020304" pitchFamily="18" charset="0"/>
                          <a:cs typeface="Times New Roman" panose="02020603050405020304" pitchFamily="18" charset="0"/>
                        </a:rPr>
                        <a:t>  </a:t>
                      </a:r>
                      <a:endParaRPr lang="ro-RO" sz="1600" b="1" dirty="0">
                        <a:solidFill>
                          <a:schemeClr val="accent1"/>
                        </a:solidFill>
                        <a:effectLst/>
                        <a:latin typeface="Times New Roman" panose="02020603050405020304" pitchFamily="18"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1963616334"/>
                  </a:ext>
                </a:extLst>
              </a:tr>
              <a:tr h="890642">
                <a:tc>
                  <a:txBody>
                    <a:bodyPr/>
                    <a:lstStyle/>
                    <a:p>
                      <a:pPr marL="0" marR="0">
                        <a:spcBef>
                          <a:spcPts val="0"/>
                        </a:spcBef>
                        <a:spcAft>
                          <a:spcPts val="0"/>
                        </a:spcAft>
                      </a:pP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Pentru</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manifestări</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artistice</a:t>
                      </a:r>
                      <a:r>
                        <a:rPr lang="fr-FR" sz="1600" b="1" dirty="0">
                          <a:solidFill>
                            <a:schemeClr val="accent1"/>
                          </a:solidFill>
                          <a:effectLst/>
                          <a:latin typeface="Times New Roman" panose="02020603050405020304" pitchFamily="18" charset="0"/>
                          <a:cs typeface="Times New Roman" panose="02020603050405020304" pitchFamily="18" charset="0"/>
                        </a:rPr>
                        <a:t> de </a:t>
                      </a:r>
                      <a:r>
                        <a:rPr lang="fr-FR" sz="1600" b="1" dirty="0" err="1">
                          <a:solidFill>
                            <a:schemeClr val="accent1"/>
                          </a:solidFill>
                          <a:effectLst/>
                          <a:latin typeface="Times New Roman" panose="02020603050405020304" pitchFamily="18" charset="0"/>
                          <a:cs typeface="Times New Roman" panose="02020603050405020304" pitchFamily="18" charset="0"/>
                        </a:rPr>
                        <a:t>teatru</a:t>
                      </a:r>
                      <a:r>
                        <a:rPr lang="fr-FR" sz="1600" b="1" dirty="0">
                          <a:solidFill>
                            <a:schemeClr val="accent1"/>
                          </a:solidFill>
                          <a:effectLst/>
                          <a:latin typeface="Times New Roman" panose="02020603050405020304" pitchFamily="18" charset="0"/>
                          <a:cs typeface="Times New Roman" panose="02020603050405020304" pitchFamily="18" charset="0"/>
                        </a:rPr>
                        <a:t>, de </a:t>
                      </a:r>
                      <a:r>
                        <a:rPr lang="fr-FR" sz="1600" b="1" dirty="0" err="1">
                          <a:solidFill>
                            <a:schemeClr val="accent1"/>
                          </a:solidFill>
                          <a:effectLst/>
                          <a:latin typeface="Times New Roman" panose="02020603050405020304" pitchFamily="18" charset="0"/>
                          <a:cs typeface="Times New Roman" panose="02020603050405020304" pitchFamily="18" charset="0"/>
                        </a:rPr>
                        <a:t>operă</a:t>
                      </a:r>
                      <a:r>
                        <a:rPr lang="fr-FR" sz="1600" b="1" dirty="0">
                          <a:solidFill>
                            <a:schemeClr val="accent1"/>
                          </a:solidFill>
                          <a:effectLst/>
                          <a:latin typeface="Times New Roman" panose="02020603050405020304" pitchFamily="18" charset="0"/>
                          <a:cs typeface="Times New Roman" panose="02020603050405020304" pitchFamily="18" charset="0"/>
                        </a:rPr>
                        <a:t>, de </a:t>
                      </a:r>
                      <a:r>
                        <a:rPr lang="fr-FR" sz="1600" b="1" dirty="0" err="1">
                          <a:solidFill>
                            <a:schemeClr val="accent1"/>
                          </a:solidFill>
                          <a:effectLst/>
                          <a:latin typeface="Times New Roman" panose="02020603050405020304" pitchFamily="18" charset="0"/>
                          <a:cs typeface="Times New Roman" panose="02020603050405020304" pitchFamily="18" charset="0"/>
                        </a:rPr>
                        <a:t>operetă</a:t>
                      </a:r>
                      <a:r>
                        <a:rPr lang="fr-FR" sz="1600" b="1" dirty="0">
                          <a:solidFill>
                            <a:schemeClr val="accent1"/>
                          </a:solidFill>
                          <a:effectLst/>
                          <a:latin typeface="Times New Roman" panose="02020603050405020304" pitchFamily="18" charset="0"/>
                          <a:cs typeface="Times New Roman" panose="02020603050405020304" pitchFamily="18" charset="0"/>
                        </a:rPr>
                        <a:t>, concert </a:t>
                      </a:r>
                      <a:r>
                        <a:rPr lang="fr-FR" sz="1600" b="1" dirty="0" err="1">
                          <a:solidFill>
                            <a:schemeClr val="accent1"/>
                          </a:solidFill>
                          <a:effectLst/>
                          <a:latin typeface="Times New Roman" panose="02020603050405020304" pitchFamily="18" charset="0"/>
                          <a:cs typeface="Times New Roman" panose="02020603050405020304" pitchFamily="18" charset="0"/>
                        </a:rPr>
                        <a:t>filarmonic</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sau</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altă</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manifestare</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muzicală</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prezentarea</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unui</a:t>
                      </a:r>
                      <a:r>
                        <a:rPr lang="fr-FR" sz="1600" b="1" dirty="0">
                          <a:solidFill>
                            <a:schemeClr val="accent1"/>
                          </a:solidFill>
                          <a:effectLst/>
                          <a:latin typeface="Times New Roman" panose="02020603050405020304" pitchFamily="18" charset="0"/>
                          <a:cs typeface="Times New Roman" panose="02020603050405020304" pitchFamily="18" charset="0"/>
                        </a:rPr>
                        <a:t> film la  </a:t>
                      </a:r>
                      <a:r>
                        <a:rPr lang="fr-FR" sz="1600" b="1" dirty="0" err="1">
                          <a:solidFill>
                            <a:schemeClr val="accent1"/>
                          </a:solidFill>
                          <a:effectLst/>
                          <a:latin typeface="Times New Roman" panose="02020603050405020304" pitchFamily="18" charset="0"/>
                          <a:cs typeface="Times New Roman" panose="02020603050405020304" pitchFamily="18" charset="0"/>
                        </a:rPr>
                        <a:t>cinematograf</a:t>
                      </a:r>
                      <a:r>
                        <a:rPr lang="fr-FR" sz="1600" b="1" dirty="0">
                          <a:solidFill>
                            <a:schemeClr val="accent1"/>
                          </a:solidFill>
                          <a:effectLst/>
                          <a:latin typeface="Times New Roman" panose="02020603050405020304" pitchFamily="18" charset="0"/>
                          <a:cs typeface="Times New Roman" panose="02020603050405020304" pitchFamily="18" charset="0"/>
                        </a:rPr>
                        <a:t>,  un </a:t>
                      </a:r>
                      <a:r>
                        <a:rPr lang="fr-FR" sz="1600" b="1" dirty="0" err="1">
                          <a:solidFill>
                            <a:schemeClr val="accent1"/>
                          </a:solidFill>
                          <a:effectLst/>
                          <a:latin typeface="Times New Roman" panose="02020603050405020304" pitchFamily="18" charset="0"/>
                          <a:cs typeface="Times New Roman" panose="02020603050405020304" pitchFamily="18" charset="0"/>
                        </a:rPr>
                        <a:t>spectacol</a:t>
                      </a:r>
                      <a:r>
                        <a:rPr lang="fr-FR" sz="1600" b="1" dirty="0">
                          <a:solidFill>
                            <a:schemeClr val="accent1"/>
                          </a:solidFill>
                          <a:effectLst/>
                          <a:latin typeface="Times New Roman" panose="02020603050405020304" pitchFamily="18" charset="0"/>
                          <a:cs typeface="Times New Roman" panose="02020603050405020304" pitchFamily="18" charset="0"/>
                        </a:rPr>
                        <a:t> de </a:t>
                      </a:r>
                      <a:r>
                        <a:rPr lang="fr-FR" sz="1600" b="1" dirty="0" err="1">
                          <a:solidFill>
                            <a:schemeClr val="accent1"/>
                          </a:solidFill>
                          <a:effectLst/>
                          <a:latin typeface="Times New Roman" panose="02020603050405020304" pitchFamily="18" charset="0"/>
                          <a:cs typeface="Times New Roman" panose="02020603050405020304" pitchFamily="18" charset="0"/>
                        </a:rPr>
                        <a:t>circ</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sau</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orice</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competi</a:t>
                      </a:r>
                      <a:r>
                        <a:rPr lang="en-AU" sz="1600" b="1" dirty="0">
                          <a:solidFill>
                            <a:schemeClr val="accent1"/>
                          </a:solidFill>
                          <a:effectLst/>
                          <a:latin typeface="Times New Roman" panose="02020603050405020304" pitchFamily="18" charset="0"/>
                          <a:cs typeface="Times New Roman" panose="02020603050405020304" pitchFamily="18" charset="0"/>
                        </a:rPr>
                        <a:t>ţ</a:t>
                      </a:r>
                      <a:r>
                        <a:rPr lang="fr-FR" sz="1600" b="1" dirty="0" err="1">
                          <a:solidFill>
                            <a:schemeClr val="accent1"/>
                          </a:solidFill>
                          <a:effectLst/>
                          <a:latin typeface="Times New Roman" panose="02020603050405020304" pitchFamily="18" charset="0"/>
                          <a:cs typeface="Times New Roman" panose="02020603050405020304" pitchFamily="18" charset="0"/>
                        </a:rPr>
                        <a:t>ie</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sportivă</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internă</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sau</a:t>
                      </a:r>
                      <a:r>
                        <a:rPr lang="fr-FR" sz="1600" b="1" dirty="0">
                          <a:solidFill>
                            <a:schemeClr val="accent1"/>
                          </a:solidFill>
                          <a:effectLst/>
                          <a:latin typeface="Times New Roman" panose="02020603050405020304" pitchFamily="18" charset="0"/>
                          <a:cs typeface="Times New Roman" panose="02020603050405020304" pitchFamily="18" charset="0"/>
                        </a:rPr>
                        <a:t> interna</a:t>
                      </a:r>
                      <a:r>
                        <a:rPr lang="en-AU" sz="1600" b="1" dirty="0">
                          <a:solidFill>
                            <a:schemeClr val="accent1"/>
                          </a:solidFill>
                          <a:effectLst/>
                          <a:latin typeface="Times New Roman" panose="02020603050405020304" pitchFamily="18" charset="0"/>
                          <a:cs typeface="Times New Roman" panose="02020603050405020304" pitchFamily="18" charset="0"/>
                        </a:rPr>
                        <a:t>ţ</a:t>
                      </a:r>
                      <a:r>
                        <a:rPr lang="fr-FR" sz="1600" b="1" dirty="0" err="1">
                          <a:solidFill>
                            <a:schemeClr val="accent1"/>
                          </a:solidFill>
                          <a:effectLst/>
                          <a:latin typeface="Times New Roman" panose="02020603050405020304" pitchFamily="18" charset="0"/>
                          <a:cs typeface="Times New Roman" panose="02020603050405020304" pitchFamily="18" charset="0"/>
                        </a:rPr>
                        <a:t>ională</a:t>
                      </a:r>
                      <a:r>
                        <a:rPr lang="fr-FR" sz="1600" b="1" dirty="0">
                          <a:solidFill>
                            <a:schemeClr val="accent1"/>
                          </a:solidFill>
                          <a:effectLst/>
                          <a:latin typeface="Times New Roman" panose="02020603050405020304" pitchFamily="18" charset="0"/>
                          <a:cs typeface="Times New Roman" panose="02020603050405020304" pitchFamily="18" charset="0"/>
                        </a:rPr>
                        <a:t> ;</a:t>
                      </a:r>
                      <a:endParaRPr lang="en-US" sz="16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marL="0" marR="0" algn="ctr">
                        <a:spcBef>
                          <a:spcPts val="0"/>
                        </a:spcBef>
                        <a:spcAft>
                          <a:spcPts val="0"/>
                        </a:spcAft>
                      </a:pPr>
                      <a:r>
                        <a:rPr lang="fr-FR" sz="1600" b="1" dirty="0">
                          <a:solidFill>
                            <a:schemeClr val="accent1"/>
                          </a:solidFill>
                          <a:effectLst/>
                          <a:latin typeface="Times New Roman" panose="02020603050405020304" pitchFamily="18" charset="0"/>
                          <a:cs typeface="Times New Roman" panose="02020603050405020304" pitchFamily="18" charset="0"/>
                        </a:rPr>
                        <a:t>2%</a:t>
                      </a:r>
                      <a:endParaRPr lang="en-US" sz="16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extLst>
                  <a:ext uri="{0D108BD9-81ED-4DB2-BD59-A6C34878D82A}">
                    <a16:rowId xmlns:a16="http://schemas.microsoft.com/office/drawing/2014/main" val="275155330"/>
                  </a:ext>
                </a:extLst>
              </a:tr>
              <a:tr h="593762">
                <a:tc>
                  <a:txBody>
                    <a:bodyPr/>
                    <a:lstStyle/>
                    <a:p>
                      <a:pPr marL="0" marR="0">
                        <a:spcBef>
                          <a:spcPts val="0"/>
                        </a:spcBef>
                        <a:spcAft>
                          <a:spcPts val="0"/>
                        </a:spcAft>
                      </a:pP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Pentru</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oricare</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altă</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manifestare</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artistică</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sau</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distractivă</a:t>
                      </a:r>
                      <a:r>
                        <a:rPr lang="fr-FR" sz="1600" b="1" dirty="0">
                          <a:solidFill>
                            <a:schemeClr val="accent1"/>
                          </a:solidFill>
                          <a:effectLst/>
                          <a:latin typeface="Times New Roman" panose="02020603050405020304" pitchFamily="18" charset="0"/>
                          <a:cs typeface="Times New Roman" panose="02020603050405020304" pitchFamily="18" charset="0"/>
                        </a:rPr>
                        <a:t> fa</a:t>
                      </a:r>
                      <a:r>
                        <a:rPr lang="en-AU" sz="1600" b="1" dirty="0">
                          <a:solidFill>
                            <a:schemeClr val="accent1"/>
                          </a:solidFill>
                          <a:effectLst/>
                          <a:latin typeface="Times New Roman" panose="02020603050405020304" pitchFamily="18" charset="0"/>
                          <a:cs typeface="Times New Roman" panose="02020603050405020304" pitchFamily="18" charset="0"/>
                        </a:rPr>
                        <a:t>ţ</a:t>
                      </a:r>
                      <a:r>
                        <a:rPr lang="fr-FR" sz="1600" b="1" dirty="0">
                          <a:solidFill>
                            <a:schemeClr val="accent1"/>
                          </a:solidFill>
                          <a:effectLst/>
                          <a:latin typeface="Times New Roman" panose="02020603050405020304" pitchFamily="18" charset="0"/>
                          <a:cs typeface="Times New Roman" panose="02020603050405020304" pitchFamily="18" charset="0"/>
                        </a:rPr>
                        <a:t>ă de </a:t>
                      </a:r>
                      <a:r>
                        <a:rPr lang="fr-FR" sz="1600" b="1" dirty="0" err="1">
                          <a:solidFill>
                            <a:schemeClr val="accent1"/>
                          </a:solidFill>
                          <a:effectLst/>
                          <a:latin typeface="Times New Roman" panose="02020603050405020304" pitchFamily="18" charset="0"/>
                          <a:cs typeface="Times New Roman" panose="02020603050405020304" pitchFamily="18" charset="0"/>
                        </a:rPr>
                        <a:t>cele</a:t>
                      </a:r>
                      <a:r>
                        <a:rPr lang="fr-FR" sz="1600" b="1" dirty="0">
                          <a:solidFill>
                            <a:schemeClr val="accent1"/>
                          </a:solidFill>
                          <a:effectLst/>
                          <a:latin typeface="Times New Roman" panose="02020603050405020304" pitchFamily="18" charset="0"/>
                          <a:cs typeface="Times New Roman" panose="02020603050405020304" pitchFamily="18" charset="0"/>
                        </a:rPr>
                        <a:t> </a:t>
                      </a:r>
                      <a:r>
                        <a:rPr lang="fr-FR" sz="1600" b="1" dirty="0" err="1">
                          <a:solidFill>
                            <a:schemeClr val="accent1"/>
                          </a:solidFill>
                          <a:effectLst/>
                          <a:latin typeface="Times New Roman" panose="02020603050405020304" pitchFamily="18" charset="0"/>
                          <a:cs typeface="Times New Roman" panose="02020603050405020304" pitchFamily="18" charset="0"/>
                        </a:rPr>
                        <a:t>enumerate</a:t>
                      </a:r>
                      <a:r>
                        <a:rPr lang="fr-FR" sz="1600" b="1" dirty="0">
                          <a:solidFill>
                            <a:schemeClr val="accent1"/>
                          </a:solidFill>
                          <a:effectLst/>
                          <a:latin typeface="Times New Roman" panose="02020603050405020304" pitchFamily="18" charset="0"/>
                          <a:cs typeface="Times New Roman" panose="02020603050405020304" pitchFamily="18" charset="0"/>
                        </a:rPr>
                        <a:t> la </a:t>
                      </a:r>
                      <a:r>
                        <a:rPr lang="fr-FR" sz="1600" b="1" dirty="0" err="1">
                          <a:solidFill>
                            <a:schemeClr val="accent1"/>
                          </a:solidFill>
                          <a:effectLst/>
                          <a:latin typeface="Times New Roman" panose="02020603050405020304" pitchFamily="18" charset="0"/>
                          <a:cs typeface="Times New Roman" panose="02020603050405020304" pitchFamily="18" charset="0"/>
                        </a:rPr>
                        <a:t>punctul</a:t>
                      </a:r>
                      <a:r>
                        <a:rPr lang="fr-FR" sz="1600" b="1" dirty="0">
                          <a:solidFill>
                            <a:schemeClr val="accent1"/>
                          </a:solidFill>
                          <a:effectLst/>
                          <a:latin typeface="Times New Roman" panose="02020603050405020304" pitchFamily="18" charset="0"/>
                          <a:cs typeface="Times New Roman" panose="02020603050405020304" pitchFamily="18" charset="0"/>
                        </a:rPr>
                        <a:t> 1</a:t>
                      </a:r>
                      <a:endParaRPr lang="en-US" sz="16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marL="0" marR="0" algn="ctr">
                        <a:spcBef>
                          <a:spcPts val="0"/>
                        </a:spcBef>
                        <a:spcAft>
                          <a:spcPts val="0"/>
                        </a:spcAft>
                      </a:pPr>
                      <a:r>
                        <a:rPr lang="fr-FR" sz="1600" b="1" dirty="0">
                          <a:solidFill>
                            <a:schemeClr val="accent1"/>
                          </a:solidFill>
                          <a:effectLst/>
                          <a:latin typeface="Times New Roman" panose="02020603050405020304" pitchFamily="18" charset="0"/>
                          <a:cs typeface="Times New Roman" panose="02020603050405020304" pitchFamily="18" charset="0"/>
                        </a:rPr>
                        <a:t>5%</a:t>
                      </a:r>
                      <a:endParaRPr lang="en-US" sz="16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extLst>
                  <a:ext uri="{0D108BD9-81ED-4DB2-BD59-A6C34878D82A}">
                    <a16:rowId xmlns:a16="http://schemas.microsoft.com/office/drawing/2014/main" val="1238587219"/>
                  </a:ext>
                </a:extLst>
              </a:tr>
            </a:tbl>
          </a:graphicData>
        </a:graphic>
      </p:graphicFrame>
    </p:spTree>
    <p:extLst>
      <p:ext uri="{BB962C8B-B14F-4D97-AF65-F5344CB8AC3E}">
        <p14:creationId xmlns:p14="http://schemas.microsoft.com/office/powerpoint/2010/main" val="5923509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400" b="1" dirty="0">
                <a:latin typeface="Times New Roman" panose="02020603050405020304" pitchFamily="18" charset="0"/>
                <a:cs typeface="Times New Roman" panose="02020603050405020304" pitchFamily="18" charset="0"/>
              </a:rPr>
              <a:t>F. Facilități fiscale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8372" y="1902372"/>
            <a:ext cx="11393214" cy="4782207"/>
          </a:xfrm>
        </p:spPr>
        <p:txBody>
          <a:bodyPr anchor="t">
            <a:normAutofit fontScale="77500" lnSpcReduction="20000"/>
          </a:bodyPr>
          <a:lstStyle/>
          <a:p>
            <a:pPr algn="just">
              <a:lnSpc>
                <a:spcPct val="110000"/>
              </a:lnSpc>
              <a:spcBef>
                <a:spcPts val="0"/>
              </a:spcBef>
              <a:spcAft>
                <a:spcPts val="0"/>
              </a:spcAft>
            </a:pPr>
            <a:r>
              <a:rPr lang="ro-RO" sz="2000" b="1" dirty="0">
                <a:solidFill>
                  <a:schemeClr val="accent1"/>
                </a:solidFill>
                <a:latin typeface="Times New Roman" panose="02020603050405020304" pitchFamily="18" charset="0"/>
                <a:cs typeface="Times New Roman" panose="02020603050405020304" pitchFamily="18" charset="0"/>
              </a:rPr>
              <a:t>Facilitățile fiscale se acordă fie prin efectul legii, pentru categorii stabilite prin Codul fiscal, fie prin hotărâri ale Consiliului local, de asemenea pentru categori</a:t>
            </a:r>
            <a:r>
              <a:rPr lang="en-US" sz="2000" b="1" dirty="0" err="1">
                <a:solidFill>
                  <a:schemeClr val="accent1"/>
                </a:solidFill>
                <a:latin typeface="Times New Roman" panose="02020603050405020304" pitchFamily="18" charset="0"/>
                <a:cs typeface="Times New Roman" panose="02020603050405020304" pitchFamily="18" charset="0"/>
              </a:rPr>
              <a:t>i</a:t>
            </a:r>
            <a:r>
              <a:rPr lang="ro-RO" sz="2000" b="1" dirty="0">
                <a:solidFill>
                  <a:schemeClr val="accent1"/>
                </a:solidFill>
                <a:latin typeface="Times New Roman" panose="02020603050405020304" pitchFamily="18" charset="0"/>
                <a:cs typeface="Times New Roman" panose="02020603050405020304" pitchFamily="18" charset="0"/>
              </a:rPr>
              <a:t>le prevăzute prin Codul fiscal. </a:t>
            </a:r>
          </a:p>
          <a:p>
            <a:pPr marL="0" indent="0" algn="just">
              <a:lnSpc>
                <a:spcPct val="110000"/>
              </a:lnSpc>
              <a:spcBef>
                <a:spcPts val="0"/>
              </a:spcBef>
              <a:spcAft>
                <a:spcPts val="0"/>
              </a:spcAft>
              <a:buNone/>
            </a:pPr>
            <a:endParaRPr lang="ro-RO" sz="2100" b="1" dirty="0">
              <a:solidFill>
                <a:schemeClr val="accent1"/>
              </a:solidFill>
              <a:latin typeface="Times New Roman" panose="02020603050405020304" pitchFamily="18" charset="0"/>
              <a:cs typeface="Times New Roman" panose="02020603050405020304" pitchFamily="18" charset="0"/>
            </a:endParaRPr>
          </a:p>
          <a:p>
            <a:pPr marL="0" indent="0" algn="just">
              <a:lnSpc>
                <a:spcPct val="110000"/>
              </a:lnSpc>
              <a:spcBef>
                <a:spcPts val="0"/>
              </a:spcBef>
              <a:spcAft>
                <a:spcPts val="0"/>
              </a:spcAft>
              <a:buNone/>
            </a:pPr>
            <a:r>
              <a:rPr lang="ro-RO" sz="2100" b="1" dirty="0">
                <a:solidFill>
                  <a:schemeClr val="accent1"/>
                </a:solidFill>
                <a:latin typeface="Times New Roman" panose="02020603050405020304" pitchFamily="18" charset="0"/>
                <a:cs typeface="Times New Roman" panose="02020603050405020304" pitchFamily="18" charset="0"/>
              </a:rPr>
              <a:t>I. În anul 202</a:t>
            </a:r>
            <a:r>
              <a:rPr lang="en-US" sz="2100" b="1" dirty="0">
                <a:solidFill>
                  <a:schemeClr val="accent1"/>
                </a:solidFill>
                <a:latin typeface="Times New Roman" panose="02020603050405020304" pitchFamily="18" charset="0"/>
                <a:cs typeface="Times New Roman" panose="02020603050405020304" pitchFamily="18" charset="0"/>
              </a:rPr>
              <a:t>2</a:t>
            </a:r>
            <a:r>
              <a:rPr lang="ro-RO" sz="2100" b="1" dirty="0">
                <a:solidFill>
                  <a:schemeClr val="accent1"/>
                </a:solidFill>
                <a:latin typeface="Times New Roman" panose="02020603050405020304" pitchFamily="18" charset="0"/>
                <a:cs typeface="Times New Roman" panose="02020603050405020304" pitchFamily="18" charset="0"/>
              </a:rPr>
              <a:t>, pentru persoane fizice au fost acordate, prin efectul legii, următoarele facilități fiscale:</a:t>
            </a:r>
          </a:p>
          <a:p>
            <a:pPr marL="0" indent="0" algn="just">
              <a:lnSpc>
                <a:spcPct val="110000"/>
              </a:lnSpc>
              <a:spcBef>
                <a:spcPts val="0"/>
              </a:spcBef>
              <a:spcAft>
                <a:spcPts val="0"/>
              </a:spcAft>
              <a:buNone/>
            </a:pPr>
            <a:r>
              <a:rPr lang="ro-RO" sz="2100" dirty="0">
                <a:solidFill>
                  <a:schemeClr val="accent1"/>
                </a:solidFill>
                <a:latin typeface="Times New Roman" panose="02020603050405020304" pitchFamily="18" charset="0"/>
                <a:cs typeface="Times New Roman" panose="02020603050405020304" pitchFamily="18" charset="0"/>
              </a:rPr>
              <a:t>a)- scutire pentru clădirile, terenurile și un mijloc de transport, la alegerea contribuabilului, deținute în comun de veteranii de război și văduvele de război împreună cu soții/soțiile lor</a:t>
            </a:r>
            <a:endParaRPr lang="en-US" sz="2100" dirty="0">
              <a:solidFill>
                <a:schemeClr val="accent1"/>
              </a:solidFill>
              <a:latin typeface="Times New Roman" panose="02020603050405020304" pitchFamily="18" charset="0"/>
              <a:cs typeface="Times New Roman" panose="02020603050405020304" pitchFamily="18" charset="0"/>
            </a:endParaRPr>
          </a:p>
          <a:p>
            <a:pPr marL="0" indent="0" algn="just">
              <a:lnSpc>
                <a:spcPct val="110000"/>
              </a:lnSpc>
              <a:spcBef>
                <a:spcPts val="0"/>
              </a:spcBef>
              <a:spcAft>
                <a:spcPts val="0"/>
              </a:spcAft>
              <a:buNone/>
            </a:pPr>
            <a:r>
              <a:rPr lang="ro-RO" sz="2100" b="1" dirty="0">
                <a:solidFill>
                  <a:schemeClr val="accent1"/>
                </a:solidFill>
                <a:latin typeface="Times New Roman" panose="02020603050405020304" pitchFamily="18" charset="0"/>
                <a:cs typeface="Times New Roman" panose="02020603050405020304" pitchFamily="18" charset="0"/>
              </a:rPr>
              <a:t>S-au acordat  scutiri de la plata impozitului pe clădiri , teren și a impozitului auto pentru un număr de  2</a:t>
            </a:r>
            <a:r>
              <a:rPr lang="en-US" sz="2100" b="1" dirty="0">
                <a:solidFill>
                  <a:schemeClr val="accent1"/>
                </a:solidFill>
                <a:latin typeface="Times New Roman" panose="02020603050405020304" pitchFamily="18" charset="0"/>
                <a:cs typeface="Times New Roman" panose="02020603050405020304" pitchFamily="18" charset="0"/>
              </a:rPr>
              <a:t>05</a:t>
            </a:r>
            <a:r>
              <a:rPr lang="ro-RO" sz="2100" b="1" dirty="0">
                <a:solidFill>
                  <a:schemeClr val="accent1"/>
                </a:solidFill>
                <a:latin typeface="Times New Roman" panose="02020603050405020304" pitchFamily="18" charset="0"/>
                <a:cs typeface="Times New Roman" panose="02020603050405020304" pitchFamily="18" charset="0"/>
              </a:rPr>
              <a:t> contribuabili, în sumă totală de </a:t>
            </a:r>
            <a:r>
              <a:rPr lang="en-US" sz="2100" b="1" dirty="0">
                <a:solidFill>
                  <a:schemeClr val="accent1"/>
                </a:solidFill>
                <a:latin typeface="Times New Roman" panose="02020603050405020304" pitchFamily="18" charset="0"/>
                <a:cs typeface="Times New Roman" panose="02020603050405020304" pitchFamily="18" charset="0"/>
              </a:rPr>
              <a:t>36.347</a:t>
            </a:r>
            <a:r>
              <a:rPr lang="ro-RO" sz="2100" b="1" dirty="0">
                <a:solidFill>
                  <a:schemeClr val="accent1"/>
                </a:solidFill>
                <a:latin typeface="Times New Roman" panose="02020603050405020304" pitchFamily="18" charset="0"/>
                <a:cs typeface="Times New Roman" panose="02020603050405020304" pitchFamily="18" charset="0"/>
              </a:rPr>
              <a:t> lei</a:t>
            </a:r>
            <a:r>
              <a:rPr lang="ro-RO" sz="2100" dirty="0">
                <a:solidFill>
                  <a:schemeClr val="accent1"/>
                </a:solidFill>
                <a:latin typeface="Times New Roman" panose="02020603050405020304" pitchFamily="18" charset="0"/>
                <a:cs typeface="Times New Roman" panose="02020603050405020304" pitchFamily="18" charset="0"/>
              </a:rPr>
              <a:t>, din care: </a:t>
            </a:r>
          </a:p>
          <a:p>
            <a:pPr marL="0" indent="0" algn="just">
              <a:lnSpc>
                <a:spcPct val="110000"/>
              </a:lnSpc>
              <a:spcBef>
                <a:spcPts val="0"/>
              </a:spcBef>
              <a:spcAft>
                <a:spcPts val="0"/>
              </a:spcAft>
              <a:buNone/>
            </a:pPr>
            <a:r>
              <a:rPr lang="ro-RO" sz="2100" dirty="0">
                <a:solidFill>
                  <a:schemeClr val="accent1"/>
                </a:solidFill>
                <a:latin typeface="Times New Roman" panose="02020603050405020304" pitchFamily="18" charset="0"/>
                <a:cs typeface="Times New Roman" panose="02020603050405020304" pitchFamily="18" charset="0"/>
              </a:rPr>
              <a:t>- impozit pe clădire -  în sumă de </a:t>
            </a:r>
            <a:r>
              <a:rPr lang="en-US" sz="2100" dirty="0">
                <a:solidFill>
                  <a:schemeClr val="accent1"/>
                </a:solidFill>
                <a:latin typeface="Times New Roman" panose="02020603050405020304" pitchFamily="18" charset="0"/>
                <a:cs typeface="Times New Roman" panose="02020603050405020304" pitchFamily="18" charset="0"/>
              </a:rPr>
              <a:t>21.017</a:t>
            </a:r>
            <a:r>
              <a:rPr lang="ro-RO" sz="2100" dirty="0">
                <a:solidFill>
                  <a:schemeClr val="accent1"/>
                </a:solidFill>
                <a:latin typeface="Times New Roman" panose="02020603050405020304" pitchFamily="18" charset="0"/>
                <a:cs typeface="Times New Roman" panose="02020603050405020304" pitchFamily="18" charset="0"/>
              </a:rPr>
              <a:t> lei;</a:t>
            </a:r>
          </a:p>
          <a:p>
            <a:pPr marL="0" indent="0" algn="just">
              <a:lnSpc>
                <a:spcPct val="110000"/>
              </a:lnSpc>
              <a:spcBef>
                <a:spcPts val="0"/>
              </a:spcBef>
              <a:spcAft>
                <a:spcPts val="0"/>
              </a:spcAft>
              <a:buNone/>
            </a:pPr>
            <a:r>
              <a:rPr lang="ro-RO" sz="2100" dirty="0">
                <a:solidFill>
                  <a:schemeClr val="accent1"/>
                </a:solidFill>
                <a:latin typeface="Times New Roman" panose="02020603050405020304" pitchFamily="18" charset="0"/>
                <a:cs typeface="Times New Roman" panose="02020603050405020304" pitchFamily="18" charset="0"/>
              </a:rPr>
              <a:t>- impozit pe teren -  în sumă de 1</a:t>
            </a:r>
            <a:r>
              <a:rPr lang="en-US" sz="2100" dirty="0">
                <a:solidFill>
                  <a:schemeClr val="accent1"/>
                </a:solidFill>
                <a:latin typeface="Times New Roman" panose="02020603050405020304" pitchFamily="18" charset="0"/>
                <a:cs typeface="Times New Roman" panose="02020603050405020304" pitchFamily="18" charset="0"/>
              </a:rPr>
              <a:t>4.395 </a:t>
            </a:r>
            <a:r>
              <a:rPr lang="ro-RO" sz="2100" dirty="0">
                <a:solidFill>
                  <a:schemeClr val="accent1"/>
                </a:solidFill>
                <a:latin typeface="Times New Roman" panose="02020603050405020304" pitchFamily="18" charset="0"/>
                <a:cs typeface="Times New Roman" panose="02020603050405020304" pitchFamily="18" charset="0"/>
              </a:rPr>
              <a:t>lei;</a:t>
            </a:r>
          </a:p>
          <a:p>
            <a:pPr algn="just">
              <a:lnSpc>
                <a:spcPct val="110000"/>
              </a:lnSpc>
              <a:spcBef>
                <a:spcPts val="0"/>
              </a:spcBef>
              <a:spcAft>
                <a:spcPts val="0"/>
              </a:spcAft>
              <a:buFontTx/>
              <a:buChar char="-"/>
            </a:pPr>
            <a:r>
              <a:rPr lang="ro-RO" sz="2100" dirty="0">
                <a:solidFill>
                  <a:schemeClr val="accent1"/>
                </a:solidFill>
                <a:latin typeface="Times New Roman" panose="02020603050405020304" pitchFamily="18" charset="0"/>
                <a:cs typeface="Times New Roman" panose="02020603050405020304" pitchFamily="18" charset="0"/>
              </a:rPr>
              <a:t>impozit auto – în sumă</a:t>
            </a:r>
            <a:r>
              <a:rPr lang="en-US" sz="2100" dirty="0">
                <a:solidFill>
                  <a:schemeClr val="accent1"/>
                </a:solidFill>
                <a:latin typeface="Times New Roman" panose="02020603050405020304" pitchFamily="18" charset="0"/>
                <a:cs typeface="Times New Roman" panose="02020603050405020304" pitchFamily="18" charset="0"/>
              </a:rPr>
              <a:t> de 935</a:t>
            </a:r>
            <a:r>
              <a:rPr lang="ro-RO" sz="2100" dirty="0">
                <a:solidFill>
                  <a:schemeClr val="accent1"/>
                </a:solidFill>
                <a:latin typeface="Times New Roman" panose="02020603050405020304" pitchFamily="18" charset="0"/>
                <a:cs typeface="Times New Roman" panose="02020603050405020304" pitchFamily="18" charset="0"/>
              </a:rPr>
              <a:t> lei.</a:t>
            </a:r>
          </a:p>
          <a:p>
            <a:pPr algn="just">
              <a:lnSpc>
                <a:spcPct val="110000"/>
              </a:lnSpc>
              <a:spcBef>
                <a:spcPts val="0"/>
              </a:spcBef>
              <a:spcAft>
                <a:spcPts val="0"/>
              </a:spcAft>
              <a:buFontTx/>
              <a:buChar char="-"/>
            </a:pPr>
            <a:endParaRPr lang="ro-RO" sz="2100" dirty="0">
              <a:solidFill>
                <a:schemeClr val="accent1"/>
              </a:solidFill>
              <a:latin typeface="Times New Roman" panose="02020603050405020304" pitchFamily="18" charset="0"/>
              <a:cs typeface="Times New Roman" panose="02020603050405020304" pitchFamily="18" charset="0"/>
            </a:endParaRPr>
          </a:p>
          <a:p>
            <a:pPr marL="0" indent="0" algn="just">
              <a:buNone/>
            </a:pPr>
            <a:r>
              <a:rPr lang="ro-RO" sz="2100" b="1" dirty="0">
                <a:solidFill>
                  <a:schemeClr val="accent1"/>
                </a:solidFill>
                <a:latin typeface="Times New Roman" panose="02020603050405020304" pitchFamily="18" charset="0"/>
                <a:cs typeface="Times New Roman" panose="02020603050405020304" pitchFamily="18" charset="0"/>
              </a:rPr>
              <a:t>b) </a:t>
            </a:r>
            <a:r>
              <a:rPr lang="ro-RO" sz="2100" dirty="0">
                <a:solidFill>
                  <a:schemeClr val="accent1"/>
                </a:solidFill>
                <a:latin typeface="Times New Roman" panose="02020603050405020304" pitchFamily="18" charset="0"/>
                <a:cs typeface="Times New Roman" panose="02020603050405020304" pitchFamily="18" charset="0"/>
              </a:rPr>
              <a:t>scutire  pentru clădirea de domiciliu, terenul aferent clădirii de domiciliu și pentru un mijloc de transport, la alegerea contribuabilului, pentru bunurile deținute în comun cu soțul/soția de către persoanele fizice prevăzute la art. 1 al Decretului-lege nr. 118/1990 .</a:t>
            </a:r>
            <a:endParaRPr lang="en-US" sz="2100" b="1" dirty="0">
              <a:solidFill>
                <a:schemeClr val="accent1"/>
              </a:solidFill>
              <a:latin typeface="Times New Roman" panose="02020603050405020304" pitchFamily="18" charset="0"/>
              <a:cs typeface="Times New Roman" panose="02020603050405020304" pitchFamily="18" charset="0"/>
            </a:endParaRPr>
          </a:p>
          <a:p>
            <a:pPr marL="0" indent="0" algn="just">
              <a:lnSpc>
                <a:spcPct val="110000"/>
              </a:lnSpc>
              <a:spcBef>
                <a:spcPts val="0"/>
              </a:spcBef>
              <a:spcAft>
                <a:spcPts val="0"/>
              </a:spcAft>
              <a:buNone/>
            </a:pPr>
            <a:r>
              <a:rPr lang="ro-RO" sz="2100" b="1" dirty="0">
                <a:solidFill>
                  <a:schemeClr val="accent1"/>
                </a:solidFill>
                <a:latin typeface="Times New Roman" panose="02020603050405020304" pitchFamily="18" charset="0"/>
                <a:cs typeface="Times New Roman" panose="02020603050405020304" pitchFamily="18" charset="0"/>
              </a:rPr>
              <a:t>S-au acordat  scutiri de la plata impozitului pe clădiri, pe teren și a impozitului auto pentru un număr de  </a:t>
            </a:r>
            <a:r>
              <a:rPr lang="en-US" sz="2100" b="1" dirty="0">
                <a:solidFill>
                  <a:schemeClr val="accent1"/>
                </a:solidFill>
                <a:latin typeface="Times New Roman" panose="02020603050405020304" pitchFamily="18" charset="0"/>
                <a:cs typeface="Times New Roman" panose="02020603050405020304" pitchFamily="18" charset="0"/>
              </a:rPr>
              <a:t>563</a:t>
            </a:r>
            <a:r>
              <a:rPr lang="ro-RO" sz="2100" b="1" dirty="0">
                <a:solidFill>
                  <a:schemeClr val="accent1"/>
                </a:solidFill>
                <a:latin typeface="Times New Roman" panose="02020603050405020304" pitchFamily="18" charset="0"/>
                <a:cs typeface="Times New Roman" panose="02020603050405020304" pitchFamily="18" charset="0"/>
              </a:rPr>
              <a:t> contribuabili, în sumă totală de </a:t>
            </a:r>
            <a:r>
              <a:rPr lang="en-US" sz="2100" b="1" dirty="0">
                <a:solidFill>
                  <a:schemeClr val="accent1"/>
                </a:solidFill>
                <a:latin typeface="Times New Roman" panose="02020603050405020304" pitchFamily="18" charset="0"/>
                <a:cs typeface="Times New Roman" panose="02020603050405020304" pitchFamily="18" charset="0"/>
              </a:rPr>
              <a:t>1</a:t>
            </a:r>
            <a:r>
              <a:rPr lang="ro-RO" sz="2100" b="1" dirty="0">
                <a:solidFill>
                  <a:schemeClr val="accent1"/>
                </a:solidFill>
                <a:latin typeface="Times New Roman" panose="02020603050405020304" pitchFamily="18" charset="0"/>
                <a:cs typeface="Times New Roman" panose="02020603050405020304" pitchFamily="18" charset="0"/>
              </a:rPr>
              <a:t>02</a:t>
            </a:r>
            <a:r>
              <a:rPr lang="en-US" sz="2100" b="1" dirty="0">
                <a:solidFill>
                  <a:schemeClr val="accent1"/>
                </a:solidFill>
                <a:latin typeface="Times New Roman" panose="02020603050405020304" pitchFamily="18" charset="0"/>
                <a:cs typeface="Times New Roman" panose="02020603050405020304" pitchFamily="18" charset="0"/>
              </a:rPr>
              <a:t>.</a:t>
            </a:r>
            <a:r>
              <a:rPr lang="ro-RO" sz="2100" b="1" dirty="0">
                <a:solidFill>
                  <a:schemeClr val="accent1"/>
                </a:solidFill>
                <a:latin typeface="Times New Roman" panose="02020603050405020304" pitchFamily="18" charset="0"/>
                <a:cs typeface="Times New Roman" panose="02020603050405020304" pitchFamily="18" charset="0"/>
              </a:rPr>
              <a:t>045</a:t>
            </a:r>
            <a:r>
              <a:rPr lang="en-US" sz="2100" b="1" dirty="0">
                <a:solidFill>
                  <a:schemeClr val="accent1"/>
                </a:solidFill>
                <a:latin typeface="Times New Roman" panose="02020603050405020304" pitchFamily="18" charset="0"/>
                <a:cs typeface="Times New Roman" panose="02020603050405020304" pitchFamily="18" charset="0"/>
              </a:rPr>
              <a:t> </a:t>
            </a:r>
            <a:r>
              <a:rPr lang="ro-RO" sz="2100" b="1" dirty="0">
                <a:solidFill>
                  <a:schemeClr val="accent1"/>
                </a:solidFill>
                <a:latin typeface="Times New Roman" panose="02020603050405020304" pitchFamily="18" charset="0"/>
                <a:cs typeface="Times New Roman" panose="02020603050405020304" pitchFamily="18" charset="0"/>
              </a:rPr>
              <a:t>lei</a:t>
            </a:r>
            <a:r>
              <a:rPr lang="ro-RO" sz="2100" dirty="0">
                <a:solidFill>
                  <a:schemeClr val="accent1"/>
                </a:solidFill>
                <a:latin typeface="Times New Roman" panose="02020603050405020304" pitchFamily="18" charset="0"/>
                <a:cs typeface="Times New Roman" panose="02020603050405020304" pitchFamily="18" charset="0"/>
              </a:rPr>
              <a:t>, din care: </a:t>
            </a:r>
          </a:p>
          <a:p>
            <a:pPr marL="0" indent="0" algn="just">
              <a:lnSpc>
                <a:spcPct val="110000"/>
              </a:lnSpc>
              <a:spcBef>
                <a:spcPts val="0"/>
              </a:spcBef>
              <a:spcAft>
                <a:spcPts val="0"/>
              </a:spcAft>
              <a:buNone/>
            </a:pPr>
            <a:r>
              <a:rPr lang="ro-RO" sz="2100" dirty="0">
                <a:solidFill>
                  <a:schemeClr val="accent1"/>
                </a:solidFill>
                <a:latin typeface="Times New Roman" panose="02020603050405020304" pitchFamily="18" charset="0"/>
                <a:cs typeface="Times New Roman" panose="02020603050405020304" pitchFamily="18" charset="0"/>
              </a:rPr>
              <a:t>- impozit pe clădire -  în sumă d</a:t>
            </a:r>
            <a:r>
              <a:rPr lang="en-US" sz="2100" dirty="0">
                <a:solidFill>
                  <a:schemeClr val="accent1"/>
                </a:solidFill>
                <a:latin typeface="Times New Roman" panose="02020603050405020304" pitchFamily="18" charset="0"/>
                <a:cs typeface="Times New Roman" panose="02020603050405020304" pitchFamily="18" charset="0"/>
              </a:rPr>
              <a:t>e  60.240</a:t>
            </a:r>
            <a:r>
              <a:rPr lang="ro-RO" sz="2100" dirty="0">
                <a:solidFill>
                  <a:schemeClr val="accent1"/>
                </a:solidFill>
                <a:latin typeface="Times New Roman" panose="02020603050405020304" pitchFamily="18" charset="0"/>
                <a:cs typeface="Times New Roman" panose="02020603050405020304" pitchFamily="18" charset="0"/>
              </a:rPr>
              <a:t> lei;</a:t>
            </a:r>
          </a:p>
          <a:p>
            <a:pPr marL="0" indent="0" algn="just">
              <a:lnSpc>
                <a:spcPct val="110000"/>
              </a:lnSpc>
              <a:spcBef>
                <a:spcPts val="0"/>
              </a:spcBef>
              <a:spcAft>
                <a:spcPts val="0"/>
              </a:spcAft>
              <a:buNone/>
            </a:pPr>
            <a:r>
              <a:rPr lang="ro-RO" sz="2100" dirty="0">
                <a:solidFill>
                  <a:schemeClr val="accent1"/>
                </a:solidFill>
                <a:latin typeface="Times New Roman" panose="02020603050405020304" pitchFamily="18" charset="0"/>
                <a:cs typeface="Times New Roman" panose="02020603050405020304" pitchFamily="18" charset="0"/>
              </a:rPr>
              <a:t>- impozit pe teren -  în sumă de </a:t>
            </a:r>
            <a:r>
              <a:rPr lang="en-US" sz="2100" dirty="0">
                <a:solidFill>
                  <a:schemeClr val="accent1"/>
                </a:solidFill>
                <a:latin typeface="Times New Roman" panose="02020603050405020304" pitchFamily="18" charset="0"/>
                <a:cs typeface="Times New Roman" panose="02020603050405020304" pitchFamily="18" charset="0"/>
              </a:rPr>
              <a:t>20.288 </a:t>
            </a:r>
            <a:r>
              <a:rPr lang="ro-RO" sz="2100" dirty="0">
                <a:solidFill>
                  <a:schemeClr val="accent1"/>
                </a:solidFill>
                <a:latin typeface="Times New Roman" panose="02020603050405020304" pitchFamily="18" charset="0"/>
                <a:cs typeface="Times New Roman" panose="02020603050405020304" pitchFamily="18" charset="0"/>
              </a:rPr>
              <a:t>lei;</a:t>
            </a:r>
          </a:p>
          <a:p>
            <a:pPr marL="0" indent="0" algn="just">
              <a:lnSpc>
                <a:spcPct val="110000"/>
              </a:lnSpc>
              <a:spcBef>
                <a:spcPts val="0"/>
              </a:spcBef>
              <a:spcAft>
                <a:spcPts val="0"/>
              </a:spcAft>
              <a:buNone/>
            </a:pPr>
            <a:r>
              <a:rPr lang="ro-RO" sz="2100" dirty="0">
                <a:solidFill>
                  <a:schemeClr val="accent1"/>
                </a:solidFill>
                <a:latin typeface="Times New Roman" panose="02020603050405020304" pitchFamily="18" charset="0"/>
                <a:cs typeface="Times New Roman" panose="02020603050405020304" pitchFamily="18" charset="0"/>
              </a:rPr>
              <a:t>- impozit auto – în sumă de </a:t>
            </a:r>
            <a:r>
              <a:rPr lang="en-US" sz="2100" dirty="0">
                <a:solidFill>
                  <a:schemeClr val="accent1"/>
                </a:solidFill>
                <a:latin typeface="Times New Roman" panose="02020603050405020304" pitchFamily="18" charset="0"/>
                <a:cs typeface="Times New Roman" panose="02020603050405020304" pitchFamily="18" charset="0"/>
              </a:rPr>
              <a:t>39.353</a:t>
            </a:r>
            <a:r>
              <a:rPr lang="ro-RO" sz="2100" dirty="0">
                <a:solidFill>
                  <a:schemeClr val="accent1"/>
                </a:solidFill>
                <a:latin typeface="Times New Roman" panose="02020603050405020304" pitchFamily="18" charset="0"/>
                <a:cs typeface="Times New Roman" panose="02020603050405020304" pitchFamily="18" charset="0"/>
              </a:rPr>
              <a:t> lei.</a:t>
            </a:r>
          </a:p>
          <a:p>
            <a:endParaRPr lang="en-US" sz="1400" b="1" dirty="0">
              <a:latin typeface="Times New Roman" panose="02020603050405020304" pitchFamily="18" charset="0"/>
              <a:cs typeface="Times New Roman" panose="02020603050405020304" pitchFamily="18" charset="0"/>
            </a:endParaRPr>
          </a:p>
          <a:p>
            <a:endParaRPr lang="en-US" dirty="0"/>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056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74780" cy="716741"/>
          </a:xfrm>
        </p:spPr>
        <p:txBody>
          <a:bodyPr anchor="t">
            <a:normAutofit/>
          </a:bodyPr>
          <a:lstStyle/>
          <a:p>
            <a:pPr algn="ctr"/>
            <a:r>
              <a:rPr lang="ro-RO" sz="2400" b="1" dirty="0">
                <a:latin typeface="Times New Roman" panose="02020603050405020304" pitchFamily="18" charset="0"/>
                <a:cs typeface="Times New Roman" panose="02020603050405020304" pitchFamily="18" charset="0"/>
              </a:rPr>
              <a:t>Gestionarea impozitelor și taxelor locale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5252" y="1765739"/>
            <a:ext cx="11848071" cy="5013434"/>
          </a:xfrm>
        </p:spPr>
        <p:txBody>
          <a:bodyPr anchor="t">
            <a:noAutofit/>
          </a:bodyPr>
          <a:lstStyle/>
          <a:p>
            <a:pPr marL="0" indent="0" algn="just">
              <a:buNone/>
            </a:pPr>
            <a:r>
              <a:rPr lang="ro-RO" b="1" dirty="0">
                <a:solidFill>
                  <a:schemeClr val="accent1">
                    <a:lumMod val="75000"/>
                  </a:schemeClr>
                </a:solidFill>
                <a:latin typeface="Times New Roman" panose="02020603050405020304" pitchFamily="18" charset="0"/>
                <a:cs typeface="Times New Roman" panose="02020603050405020304" pitchFamily="18" charset="0"/>
              </a:rPr>
              <a:t>	A. </a:t>
            </a:r>
            <a:r>
              <a:rPr lang="ro-RO" b="1" u="sng" dirty="0">
                <a:solidFill>
                  <a:schemeClr val="accent1">
                    <a:lumMod val="75000"/>
                  </a:schemeClr>
                </a:solidFill>
                <a:latin typeface="Times New Roman" panose="02020603050405020304" pitchFamily="18" charset="0"/>
                <a:cs typeface="Times New Roman" panose="02020603050405020304" pitchFamily="18" charset="0"/>
              </a:rPr>
              <a:t>Serviciul Public Finanțe Locale Ploiești </a:t>
            </a:r>
          </a:p>
          <a:p>
            <a:pPr marL="0" indent="0" algn="just">
              <a:buNone/>
            </a:pPr>
            <a:r>
              <a:rPr lang="ro-RO" b="1" dirty="0">
                <a:solidFill>
                  <a:schemeClr val="accent1">
                    <a:lumMod val="75000"/>
                  </a:schemeClr>
                </a:solidFill>
                <a:latin typeface="Times New Roman" panose="02020603050405020304" pitchFamily="18" charset="0"/>
                <a:cs typeface="Times New Roman" panose="02020603050405020304" pitchFamily="18" charset="0"/>
              </a:rPr>
              <a:t>	Serviciul Public Finanțe Locale Ploiești are ca </a:t>
            </a:r>
            <a:r>
              <a:rPr lang="ro-RO" sz="2000" dirty="0">
                <a:solidFill>
                  <a:schemeClr val="accent1">
                    <a:lumMod val="75000"/>
                  </a:schemeClr>
                </a:solidFill>
                <a:latin typeface="Times New Roman" panose="02020603050405020304" pitchFamily="18" charset="0"/>
                <a:cs typeface="Times New Roman" panose="02020603050405020304" pitchFamily="18" charset="0"/>
              </a:rPr>
              <a:t>obiect de activitate stabilirea, constatarea, controlul si colectarea impozitelor, taxelor si altor venituri ale bugetului local. </a:t>
            </a:r>
          </a:p>
          <a:p>
            <a:pPr marL="0" indent="0" algn="just">
              <a:buNone/>
            </a:pPr>
            <a:r>
              <a:rPr lang="ro-RO" sz="2000" dirty="0">
                <a:solidFill>
                  <a:schemeClr val="accent1">
                    <a:lumMod val="75000"/>
                  </a:schemeClr>
                </a:solidFill>
                <a:latin typeface="Times New Roman" panose="02020603050405020304" pitchFamily="18" charset="0"/>
                <a:cs typeface="Times New Roman" panose="02020603050405020304" pitchFamily="18" charset="0"/>
              </a:rPr>
              <a:t>	Impozitele și taxele locale instituite prin proiectul de Hotărâre privind impozitele și taxele locale pentru anul 202</a:t>
            </a:r>
            <a:r>
              <a:rPr lang="en-US" sz="2000" dirty="0">
                <a:solidFill>
                  <a:schemeClr val="accent1">
                    <a:lumMod val="75000"/>
                  </a:schemeClr>
                </a:solidFill>
                <a:latin typeface="Times New Roman" panose="02020603050405020304" pitchFamily="18" charset="0"/>
                <a:cs typeface="Times New Roman" panose="02020603050405020304" pitchFamily="18" charset="0"/>
              </a:rPr>
              <a:t>3</a:t>
            </a:r>
            <a:r>
              <a:rPr lang="ro-RO" sz="2000" dirty="0">
                <a:solidFill>
                  <a:schemeClr val="accent1">
                    <a:lumMod val="75000"/>
                  </a:schemeClr>
                </a:solidFill>
                <a:latin typeface="Times New Roman" panose="02020603050405020304" pitchFamily="18" charset="0"/>
                <a:cs typeface="Times New Roman" panose="02020603050405020304" pitchFamily="18" charset="0"/>
              </a:rPr>
              <a:t>, gestionate de SPFL sunt:</a:t>
            </a:r>
          </a:p>
          <a:p>
            <a:pPr algn="just"/>
            <a:r>
              <a:rPr lang="ro-RO" sz="2000" dirty="0">
                <a:solidFill>
                  <a:schemeClr val="accent1">
                    <a:lumMod val="75000"/>
                  </a:schemeClr>
                </a:solidFill>
                <a:latin typeface="Times New Roman" panose="02020603050405020304" pitchFamily="18" charset="0"/>
                <a:cs typeface="Times New Roman" panose="02020603050405020304" pitchFamily="18" charset="0"/>
              </a:rPr>
              <a:t>Impozitul și taxa pe clădiri;</a:t>
            </a:r>
          </a:p>
          <a:p>
            <a:pPr algn="just"/>
            <a:r>
              <a:rPr lang="ro-RO" sz="2000" dirty="0">
                <a:solidFill>
                  <a:schemeClr val="accent1">
                    <a:lumMod val="75000"/>
                  </a:schemeClr>
                </a:solidFill>
                <a:latin typeface="Times New Roman" panose="02020603050405020304" pitchFamily="18" charset="0"/>
                <a:cs typeface="Times New Roman" panose="02020603050405020304" pitchFamily="18" charset="0"/>
              </a:rPr>
              <a:t>Impozitul și taxa pe teren;</a:t>
            </a:r>
          </a:p>
          <a:p>
            <a:pPr algn="just"/>
            <a:r>
              <a:rPr lang="ro-RO" sz="2000" dirty="0">
                <a:solidFill>
                  <a:schemeClr val="accent1">
                    <a:lumMod val="75000"/>
                  </a:schemeClr>
                </a:solidFill>
                <a:latin typeface="Times New Roman" panose="02020603050405020304" pitchFamily="18" charset="0"/>
                <a:cs typeface="Times New Roman" panose="02020603050405020304" pitchFamily="18" charset="0"/>
              </a:rPr>
              <a:t>Impozitul asupra mijloacelor de transport;</a:t>
            </a:r>
          </a:p>
          <a:p>
            <a:pPr algn="just"/>
            <a:r>
              <a:rPr lang="ro-RO" sz="2000" dirty="0">
                <a:solidFill>
                  <a:schemeClr val="accent1">
                    <a:lumMod val="75000"/>
                  </a:schemeClr>
                </a:solidFill>
                <a:latin typeface="Times New Roman" panose="02020603050405020304" pitchFamily="18" charset="0"/>
                <a:cs typeface="Times New Roman" panose="02020603050405020304" pitchFamily="18" charset="0"/>
              </a:rPr>
              <a:t>Impozitul pe spectacole;</a:t>
            </a:r>
          </a:p>
          <a:p>
            <a:pPr algn="just"/>
            <a:r>
              <a:rPr lang="ro-RO" sz="2000" dirty="0">
                <a:solidFill>
                  <a:schemeClr val="accent1">
                    <a:lumMod val="75000"/>
                  </a:schemeClr>
                </a:solidFill>
                <a:latin typeface="Times New Roman" panose="02020603050405020304" pitchFamily="18" charset="0"/>
                <a:cs typeface="Times New Roman" panose="02020603050405020304" pitchFamily="18" charset="0"/>
              </a:rPr>
              <a:t>Impozitul pentru folosirea mijloacelor de reclamă și publicitate.</a:t>
            </a:r>
          </a:p>
          <a:p>
            <a:pPr algn="just"/>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buNone/>
            </a:pPr>
            <a:r>
              <a:rPr lang="ro-RO" dirty="0">
                <a:solidFill>
                  <a:schemeClr val="accent1">
                    <a:lumMod val="75000"/>
                  </a:schemeClr>
                </a:solidFill>
                <a:latin typeface="Times New Roman" panose="02020603050405020304" pitchFamily="18" charset="0"/>
                <a:cs typeface="Times New Roman" panose="02020603050405020304" pitchFamily="18" charset="0"/>
              </a:rPr>
              <a:t>	</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44619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400" b="1" dirty="0">
                <a:latin typeface="Times New Roman" panose="02020603050405020304" pitchFamily="18" charset="0"/>
                <a:cs typeface="Times New Roman" panose="02020603050405020304" pitchFamily="18" charset="0"/>
              </a:rPr>
              <a:t>F. Facilități fiscale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8372" y="1902372"/>
            <a:ext cx="11393214" cy="4782207"/>
          </a:xfrm>
        </p:spPr>
        <p:txBody>
          <a:bodyPr anchor="t">
            <a:normAutofit lnSpcReduction="10000"/>
          </a:bodyPr>
          <a:lstStyle/>
          <a:p>
            <a:pPr marL="0" indent="0" algn="just">
              <a:lnSpc>
                <a:spcPct val="110000"/>
              </a:lnSpc>
              <a:spcBef>
                <a:spcPts val="0"/>
              </a:spcBef>
              <a:spcAft>
                <a:spcPts val="0"/>
              </a:spcAft>
              <a:buNone/>
            </a:pPr>
            <a:r>
              <a:rPr lang="ro-RO" sz="2100" dirty="0">
                <a:solidFill>
                  <a:schemeClr val="accent1"/>
                </a:solidFill>
                <a:latin typeface="Times New Roman" panose="02020603050405020304" pitchFamily="18" charset="0"/>
                <a:cs typeface="Times New Roman" panose="02020603050405020304" pitchFamily="18" charset="0"/>
              </a:rPr>
              <a:t>c)- </a:t>
            </a:r>
            <a:r>
              <a:rPr lang="ro-RO" sz="2000" dirty="0">
                <a:solidFill>
                  <a:schemeClr val="accent1"/>
                </a:solidFill>
                <a:latin typeface="Times New Roman" panose="02020603050405020304" pitchFamily="18" charset="0"/>
                <a:cs typeface="Times New Roman" panose="02020603050405020304" pitchFamily="18" charset="0"/>
              </a:rPr>
              <a:t>scutire pentru clădirile, terenurile și un mijloc de transport, la alegerea contribuabilului, aflate </a:t>
            </a:r>
            <a:r>
              <a:rPr lang="en-US" sz="2000" dirty="0" err="1">
                <a:solidFill>
                  <a:schemeClr val="accent1"/>
                </a:solidFill>
                <a:latin typeface="Times New Roman" panose="02020603050405020304" pitchFamily="18" charset="0"/>
                <a:cs typeface="Times New Roman" panose="02020603050405020304" pitchFamily="18" charset="0"/>
              </a:rPr>
              <a:t>în</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proprietatea</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sau</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coproprietatea</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persoanelor</a:t>
            </a:r>
            <a:r>
              <a:rPr lang="en-US" sz="2000" dirty="0">
                <a:solidFill>
                  <a:schemeClr val="accent1"/>
                </a:solidFill>
                <a:latin typeface="Times New Roman" panose="02020603050405020304" pitchFamily="18" charset="0"/>
                <a:cs typeface="Times New Roman" panose="02020603050405020304" pitchFamily="18" charset="0"/>
              </a:rPr>
              <a:t> cu handicap </a:t>
            </a:r>
            <a:r>
              <a:rPr lang="en-US" sz="2000" dirty="0" err="1">
                <a:solidFill>
                  <a:schemeClr val="accent1"/>
                </a:solidFill>
                <a:latin typeface="Times New Roman" panose="02020603050405020304" pitchFamily="18" charset="0"/>
                <a:cs typeface="Times New Roman" panose="02020603050405020304" pitchFamily="18" charset="0"/>
              </a:rPr>
              <a:t>grav</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sau</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accentuat</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şi</a:t>
            </a:r>
            <a:r>
              <a:rPr lang="en-US" sz="2000" dirty="0">
                <a:solidFill>
                  <a:schemeClr val="accent1"/>
                </a:solidFill>
                <a:latin typeface="Times New Roman" panose="02020603050405020304" pitchFamily="18" charset="0"/>
                <a:cs typeface="Times New Roman" panose="02020603050405020304" pitchFamily="18" charset="0"/>
              </a:rPr>
              <a:t> a </a:t>
            </a:r>
            <a:r>
              <a:rPr lang="en-US" sz="2000" dirty="0" err="1">
                <a:solidFill>
                  <a:schemeClr val="accent1"/>
                </a:solidFill>
                <a:latin typeface="Times New Roman" panose="02020603050405020304" pitchFamily="18" charset="0"/>
                <a:cs typeface="Times New Roman" panose="02020603050405020304" pitchFamily="18" charset="0"/>
              </a:rPr>
              <a:t>persoanelor</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încadrate</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în</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gradul</a:t>
            </a:r>
            <a:r>
              <a:rPr lang="en-US" sz="2000" dirty="0">
                <a:solidFill>
                  <a:schemeClr val="accent1"/>
                </a:solidFill>
                <a:latin typeface="Times New Roman" panose="02020603050405020304" pitchFamily="18" charset="0"/>
                <a:cs typeface="Times New Roman" panose="02020603050405020304" pitchFamily="18" charset="0"/>
              </a:rPr>
              <a:t> I de </a:t>
            </a:r>
            <a:r>
              <a:rPr lang="en-US" sz="2000" dirty="0" err="1">
                <a:solidFill>
                  <a:schemeClr val="accent1"/>
                </a:solidFill>
                <a:latin typeface="Times New Roman" panose="02020603050405020304" pitchFamily="18" charset="0"/>
                <a:cs typeface="Times New Roman" panose="02020603050405020304" pitchFamily="18" charset="0"/>
              </a:rPr>
              <a:t>invaliditate</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respectiv</a:t>
            </a:r>
            <a:r>
              <a:rPr lang="en-US" sz="2000" dirty="0">
                <a:solidFill>
                  <a:schemeClr val="accent1"/>
                </a:solidFill>
                <a:latin typeface="Times New Roman" panose="02020603050405020304" pitchFamily="18" charset="0"/>
                <a:cs typeface="Times New Roman" panose="02020603050405020304" pitchFamily="18" charset="0"/>
              </a:rPr>
              <a:t> a </a:t>
            </a:r>
            <a:r>
              <a:rPr lang="en-US" sz="2000" dirty="0" err="1">
                <a:solidFill>
                  <a:schemeClr val="accent1"/>
                </a:solidFill>
                <a:latin typeface="Times New Roman" panose="02020603050405020304" pitchFamily="18" charset="0"/>
                <a:cs typeface="Times New Roman" panose="02020603050405020304" pitchFamily="18" charset="0"/>
              </a:rPr>
              <a:t>reprezentanţilor</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legali</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ai</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minorilor</a:t>
            </a:r>
            <a:r>
              <a:rPr lang="en-US" sz="2000" dirty="0">
                <a:solidFill>
                  <a:schemeClr val="accent1"/>
                </a:solidFill>
                <a:latin typeface="Times New Roman" panose="02020603050405020304" pitchFamily="18" charset="0"/>
                <a:cs typeface="Times New Roman" panose="02020603050405020304" pitchFamily="18" charset="0"/>
              </a:rPr>
              <a:t> cu handicap </a:t>
            </a:r>
            <a:r>
              <a:rPr lang="en-US" sz="2000" dirty="0" err="1">
                <a:solidFill>
                  <a:schemeClr val="accent1"/>
                </a:solidFill>
                <a:latin typeface="Times New Roman" panose="02020603050405020304" pitchFamily="18" charset="0"/>
                <a:cs typeface="Times New Roman" panose="02020603050405020304" pitchFamily="18" charset="0"/>
              </a:rPr>
              <a:t>grav</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sau</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accentuat</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şi</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ai</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minorilor</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încadraţi</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în</a:t>
            </a:r>
            <a:r>
              <a:rPr lang="en-US" sz="2000" dirty="0">
                <a:solidFill>
                  <a:schemeClr val="accent1"/>
                </a:solidFill>
                <a:latin typeface="Times New Roman" panose="02020603050405020304" pitchFamily="18" charset="0"/>
                <a:cs typeface="Times New Roman" panose="02020603050405020304" pitchFamily="18" charset="0"/>
              </a:rPr>
              <a:t> </a:t>
            </a:r>
            <a:r>
              <a:rPr lang="en-US" sz="2000" dirty="0" err="1">
                <a:solidFill>
                  <a:schemeClr val="accent1"/>
                </a:solidFill>
                <a:latin typeface="Times New Roman" panose="02020603050405020304" pitchFamily="18" charset="0"/>
                <a:cs typeface="Times New Roman" panose="02020603050405020304" pitchFamily="18" charset="0"/>
              </a:rPr>
              <a:t>gradul</a:t>
            </a:r>
            <a:r>
              <a:rPr lang="en-US" sz="2000" dirty="0">
                <a:solidFill>
                  <a:schemeClr val="accent1"/>
                </a:solidFill>
                <a:latin typeface="Times New Roman" panose="02020603050405020304" pitchFamily="18" charset="0"/>
                <a:cs typeface="Times New Roman" panose="02020603050405020304" pitchFamily="18" charset="0"/>
              </a:rPr>
              <a:t> I de </a:t>
            </a:r>
            <a:r>
              <a:rPr lang="en-US" sz="2000" dirty="0" err="1">
                <a:solidFill>
                  <a:schemeClr val="accent1"/>
                </a:solidFill>
                <a:latin typeface="Times New Roman" panose="02020603050405020304" pitchFamily="18" charset="0"/>
                <a:cs typeface="Times New Roman" panose="02020603050405020304" pitchFamily="18" charset="0"/>
              </a:rPr>
              <a:t>invaliditate</a:t>
            </a:r>
            <a:r>
              <a:rPr lang="ro-RO" sz="2000" dirty="0">
                <a:solidFill>
                  <a:schemeClr val="accent1"/>
                </a:solidFill>
                <a:latin typeface="Times New Roman" panose="02020603050405020304" pitchFamily="18" charset="0"/>
                <a:cs typeface="Times New Roman" panose="02020603050405020304" pitchFamily="18" charset="0"/>
              </a:rPr>
              <a:t>.</a:t>
            </a:r>
          </a:p>
          <a:p>
            <a:pPr marL="0" indent="0" algn="just">
              <a:lnSpc>
                <a:spcPct val="110000"/>
              </a:lnSpc>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S-au acordat  scutiri de la plata impozitului pe clădiri , teren și a impozitului auto pentru </a:t>
            </a:r>
            <a:r>
              <a:rPr lang="ro-RO" sz="2000" b="1" u="sng" dirty="0">
                <a:solidFill>
                  <a:schemeClr val="accent1"/>
                </a:solidFill>
                <a:latin typeface="Times New Roman" panose="02020603050405020304" pitchFamily="18" charset="0"/>
                <a:cs typeface="Times New Roman" panose="02020603050405020304" pitchFamily="18" charset="0"/>
              </a:rPr>
              <a:t>un număr de  </a:t>
            </a:r>
            <a:r>
              <a:rPr lang="en-US" sz="2000" b="1" u="sng" dirty="0">
                <a:solidFill>
                  <a:schemeClr val="accent1"/>
                </a:solidFill>
                <a:latin typeface="Times New Roman" panose="02020603050405020304" pitchFamily="18" charset="0"/>
                <a:cs typeface="Times New Roman" panose="02020603050405020304" pitchFamily="18" charset="0"/>
              </a:rPr>
              <a:t>6.088 </a:t>
            </a:r>
            <a:r>
              <a:rPr lang="ro-RO" sz="2000" b="1" u="sng" dirty="0">
                <a:solidFill>
                  <a:schemeClr val="accent1"/>
                </a:solidFill>
                <a:latin typeface="Times New Roman" panose="02020603050405020304" pitchFamily="18" charset="0"/>
                <a:cs typeface="Times New Roman" panose="02020603050405020304" pitchFamily="18" charset="0"/>
              </a:rPr>
              <a:t>contribuabili</a:t>
            </a:r>
            <a:r>
              <a:rPr lang="ro-RO" sz="2000" b="1" dirty="0">
                <a:solidFill>
                  <a:schemeClr val="accent1"/>
                </a:solidFill>
                <a:latin typeface="Times New Roman" panose="02020603050405020304" pitchFamily="18" charset="0"/>
                <a:cs typeface="Times New Roman" panose="02020603050405020304" pitchFamily="18" charset="0"/>
              </a:rPr>
              <a:t>, în sumă totală de </a:t>
            </a:r>
            <a:r>
              <a:rPr lang="en-US" sz="2000" b="1" dirty="0">
                <a:solidFill>
                  <a:schemeClr val="accent1"/>
                </a:solidFill>
                <a:latin typeface="Times New Roman" panose="02020603050405020304" pitchFamily="18" charset="0"/>
                <a:cs typeface="Times New Roman" panose="02020603050405020304" pitchFamily="18" charset="0"/>
              </a:rPr>
              <a:t>1.645.210 l</a:t>
            </a:r>
            <a:r>
              <a:rPr lang="ro-RO" sz="2000" b="1" dirty="0">
                <a:solidFill>
                  <a:schemeClr val="accent1"/>
                </a:solidFill>
                <a:latin typeface="Times New Roman" panose="02020603050405020304" pitchFamily="18" charset="0"/>
                <a:cs typeface="Times New Roman" panose="02020603050405020304" pitchFamily="18" charset="0"/>
              </a:rPr>
              <a:t>ei</a:t>
            </a:r>
            <a:r>
              <a:rPr lang="ro-RO" sz="2000" dirty="0">
                <a:solidFill>
                  <a:schemeClr val="accent1"/>
                </a:solidFill>
                <a:latin typeface="Times New Roman" panose="02020603050405020304" pitchFamily="18" charset="0"/>
                <a:cs typeface="Times New Roman" panose="02020603050405020304" pitchFamily="18" charset="0"/>
              </a:rPr>
              <a:t>, din care: </a:t>
            </a:r>
          </a:p>
          <a:p>
            <a:pPr marL="0" indent="0" algn="just">
              <a:lnSpc>
                <a:spcPct val="110000"/>
              </a:lnSpc>
              <a:spcBef>
                <a:spcPts val="0"/>
              </a:spcBef>
              <a:spcAft>
                <a:spcPts val="0"/>
              </a:spcAft>
              <a:buNone/>
            </a:pPr>
            <a:r>
              <a:rPr lang="ro-RO" sz="2000" dirty="0">
                <a:solidFill>
                  <a:schemeClr val="accent1"/>
                </a:solidFill>
                <a:latin typeface="Times New Roman" panose="02020603050405020304" pitchFamily="18" charset="0"/>
                <a:cs typeface="Times New Roman" panose="02020603050405020304" pitchFamily="18" charset="0"/>
              </a:rPr>
              <a:t>- impozit pe clădire -  în sumă de</a:t>
            </a:r>
            <a:r>
              <a:rPr lang="en-US" sz="2000" dirty="0">
                <a:solidFill>
                  <a:schemeClr val="accent1"/>
                </a:solidFill>
                <a:latin typeface="Times New Roman" panose="02020603050405020304" pitchFamily="18" charset="0"/>
                <a:cs typeface="Times New Roman" panose="02020603050405020304" pitchFamily="18" charset="0"/>
              </a:rPr>
              <a:t> 692.0</a:t>
            </a:r>
            <a:r>
              <a:rPr lang="ro-RO" sz="2000" dirty="0">
                <a:solidFill>
                  <a:schemeClr val="accent1"/>
                </a:solidFill>
                <a:latin typeface="Times New Roman" panose="02020603050405020304" pitchFamily="18" charset="0"/>
                <a:cs typeface="Times New Roman" panose="02020603050405020304" pitchFamily="18" charset="0"/>
              </a:rPr>
              <a:t>66 lei;</a:t>
            </a:r>
          </a:p>
          <a:p>
            <a:pPr marL="0" indent="0" algn="just">
              <a:lnSpc>
                <a:spcPct val="110000"/>
              </a:lnSpc>
              <a:spcBef>
                <a:spcPts val="0"/>
              </a:spcBef>
              <a:spcAft>
                <a:spcPts val="0"/>
              </a:spcAft>
              <a:buNone/>
            </a:pPr>
            <a:r>
              <a:rPr lang="ro-RO" sz="2000" dirty="0">
                <a:solidFill>
                  <a:schemeClr val="accent1"/>
                </a:solidFill>
                <a:latin typeface="Times New Roman" panose="02020603050405020304" pitchFamily="18" charset="0"/>
                <a:cs typeface="Times New Roman" panose="02020603050405020304" pitchFamily="18" charset="0"/>
              </a:rPr>
              <a:t>- impozit pe teren -  în sumă de </a:t>
            </a:r>
            <a:r>
              <a:rPr lang="en-US" sz="2000" dirty="0">
                <a:solidFill>
                  <a:schemeClr val="accent1"/>
                </a:solidFill>
                <a:latin typeface="Times New Roman" panose="02020603050405020304" pitchFamily="18" charset="0"/>
                <a:cs typeface="Times New Roman" panose="02020603050405020304" pitchFamily="18" charset="0"/>
              </a:rPr>
              <a:t>190.979</a:t>
            </a:r>
            <a:r>
              <a:rPr lang="ro-RO" sz="2000" dirty="0">
                <a:solidFill>
                  <a:schemeClr val="accent1"/>
                </a:solidFill>
                <a:latin typeface="Times New Roman" panose="02020603050405020304" pitchFamily="18" charset="0"/>
                <a:cs typeface="Times New Roman" panose="02020603050405020304" pitchFamily="18" charset="0"/>
              </a:rPr>
              <a:t> lei;</a:t>
            </a:r>
          </a:p>
          <a:p>
            <a:pPr marL="0" indent="0" algn="just">
              <a:lnSpc>
                <a:spcPct val="110000"/>
              </a:lnSpc>
              <a:spcBef>
                <a:spcPts val="0"/>
              </a:spcBef>
              <a:spcAft>
                <a:spcPts val="0"/>
              </a:spcAft>
              <a:buNone/>
            </a:pPr>
            <a:r>
              <a:rPr lang="ro-RO" sz="2000" dirty="0">
                <a:solidFill>
                  <a:schemeClr val="accent1"/>
                </a:solidFill>
                <a:latin typeface="Times New Roman" panose="02020603050405020304" pitchFamily="18" charset="0"/>
                <a:cs typeface="Times New Roman" panose="02020603050405020304" pitchFamily="18" charset="0"/>
              </a:rPr>
              <a:t>- impozit auto – în sumă de </a:t>
            </a:r>
            <a:r>
              <a:rPr lang="en-US" sz="2000" dirty="0">
                <a:solidFill>
                  <a:schemeClr val="accent1"/>
                </a:solidFill>
                <a:latin typeface="Times New Roman" panose="02020603050405020304" pitchFamily="18" charset="0"/>
                <a:cs typeface="Times New Roman" panose="02020603050405020304" pitchFamily="18" charset="0"/>
              </a:rPr>
              <a:t>762.165 </a:t>
            </a:r>
            <a:r>
              <a:rPr lang="ro-RO" sz="2000" dirty="0">
                <a:solidFill>
                  <a:schemeClr val="accent1"/>
                </a:solidFill>
                <a:latin typeface="Times New Roman" panose="02020603050405020304" pitchFamily="18" charset="0"/>
                <a:cs typeface="Times New Roman" panose="02020603050405020304" pitchFamily="18" charset="0"/>
              </a:rPr>
              <a:t>lei.</a:t>
            </a:r>
          </a:p>
          <a:p>
            <a:pPr marL="0" indent="0" algn="just">
              <a:lnSpc>
                <a:spcPct val="110000"/>
              </a:lnSpc>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d)</a:t>
            </a:r>
            <a:r>
              <a:rPr lang="ro-RO" dirty="0">
                <a:solidFill>
                  <a:schemeClr val="accent1"/>
                </a:solidFill>
                <a:latin typeface="Times New Roman" panose="02020603050405020304" pitchFamily="18" charset="0"/>
                <a:cs typeface="Times New Roman" panose="02020603050405020304" pitchFamily="18" charset="0"/>
              </a:rPr>
              <a:t> scutire de la plata impozitului pe clădiri și pe teren </a:t>
            </a:r>
            <a:r>
              <a:rPr lang="en-US" dirty="0" err="1">
                <a:solidFill>
                  <a:schemeClr val="accent1"/>
                </a:solidFill>
                <a:latin typeface="Times New Roman" panose="02020603050405020304" pitchFamily="18" charset="0"/>
                <a:cs typeface="Times New Roman" panose="02020603050405020304" pitchFamily="18" charset="0"/>
              </a:rPr>
              <a:t>aflate</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în</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proprietatea</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sau</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coproprietatea</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persoanelor</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prevăzute</a:t>
            </a:r>
            <a:r>
              <a:rPr lang="en-US" dirty="0">
                <a:solidFill>
                  <a:schemeClr val="accent1"/>
                </a:solidFill>
                <a:latin typeface="Times New Roman" panose="02020603050405020304" pitchFamily="18" charset="0"/>
                <a:cs typeface="Times New Roman" panose="02020603050405020304" pitchFamily="18" charset="0"/>
              </a:rPr>
              <a:t> la art. 2 lit. a), c) - e) din </a:t>
            </a:r>
            <a:r>
              <a:rPr lang="en-US" dirty="0" err="1">
                <a:solidFill>
                  <a:schemeClr val="accent1"/>
                </a:solidFill>
                <a:latin typeface="Times New Roman" panose="02020603050405020304" pitchFamily="18" charset="0"/>
                <a:cs typeface="Times New Roman" panose="02020603050405020304" pitchFamily="18" charset="0"/>
              </a:rPr>
              <a:t>Ordonanța</a:t>
            </a:r>
            <a:r>
              <a:rPr lang="en-US" dirty="0">
                <a:solidFill>
                  <a:schemeClr val="accent1"/>
                </a:solidFill>
                <a:latin typeface="Times New Roman" panose="02020603050405020304" pitchFamily="18" charset="0"/>
                <a:cs typeface="Times New Roman" panose="02020603050405020304" pitchFamily="18" charset="0"/>
              </a:rPr>
              <a:t> de </a:t>
            </a:r>
            <a:r>
              <a:rPr lang="en-US" dirty="0" err="1">
                <a:solidFill>
                  <a:schemeClr val="accent1"/>
                </a:solidFill>
                <a:latin typeface="Times New Roman" panose="02020603050405020304" pitchFamily="18" charset="0"/>
                <a:cs typeface="Times New Roman" panose="02020603050405020304" pitchFamily="18" charset="0"/>
              </a:rPr>
              <a:t>urgență</a:t>
            </a:r>
            <a:r>
              <a:rPr lang="en-US" dirty="0">
                <a:solidFill>
                  <a:schemeClr val="accent1"/>
                </a:solidFill>
                <a:latin typeface="Times New Roman" panose="02020603050405020304" pitchFamily="18" charset="0"/>
                <a:cs typeface="Times New Roman" panose="02020603050405020304" pitchFamily="18" charset="0"/>
              </a:rPr>
              <a:t> a </a:t>
            </a:r>
            <a:r>
              <a:rPr lang="en-US" dirty="0" err="1">
                <a:solidFill>
                  <a:schemeClr val="accent1"/>
                </a:solidFill>
                <a:latin typeface="Times New Roman" panose="02020603050405020304" pitchFamily="18" charset="0"/>
                <a:cs typeface="Times New Roman" panose="02020603050405020304" pitchFamily="18" charset="0"/>
              </a:rPr>
              <a:t>Guvernului</a:t>
            </a:r>
            <a:r>
              <a:rPr lang="en-US" dirty="0">
                <a:solidFill>
                  <a:schemeClr val="accent1"/>
                </a:solidFill>
                <a:latin typeface="Times New Roman" panose="02020603050405020304" pitchFamily="18" charset="0"/>
                <a:cs typeface="Times New Roman" panose="02020603050405020304" pitchFamily="18" charset="0"/>
              </a:rPr>
              <a:t> </a:t>
            </a:r>
            <a:r>
              <a:rPr lang="en-US" dirty="0" err="1">
                <a:solidFill>
                  <a:schemeClr val="accent1"/>
                </a:solidFill>
                <a:latin typeface="Times New Roman" panose="02020603050405020304" pitchFamily="18" charset="0"/>
                <a:cs typeface="Times New Roman" panose="02020603050405020304" pitchFamily="18" charset="0"/>
              </a:rPr>
              <a:t>nr</a:t>
            </a:r>
            <a:r>
              <a:rPr lang="en-US" dirty="0">
                <a:solidFill>
                  <a:schemeClr val="accent1"/>
                </a:solidFill>
                <a:latin typeface="Times New Roman" panose="02020603050405020304" pitchFamily="18" charset="0"/>
                <a:cs typeface="Times New Roman" panose="02020603050405020304" pitchFamily="18" charset="0"/>
              </a:rPr>
              <a:t>. 82/2006</a:t>
            </a:r>
            <a:r>
              <a:rPr lang="ro-RO" dirty="0">
                <a:solidFill>
                  <a:schemeClr val="accent1"/>
                </a:solidFill>
                <a:latin typeface="Times New Roman" panose="02020603050405020304" pitchFamily="18" charset="0"/>
                <a:cs typeface="Times New Roman" panose="02020603050405020304" pitchFamily="18" charset="0"/>
              </a:rPr>
              <a:t>.</a:t>
            </a:r>
          </a:p>
          <a:p>
            <a:pPr marL="0" indent="0" algn="just">
              <a:lnSpc>
                <a:spcPct val="110000"/>
              </a:lnSpc>
              <a:spcBef>
                <a:spcPts val="0"/>
              </a:spcBef>
              <a:spcAft>
                <a:spcPts val="0"/>
              </a:spcAft>
              <a:buNone/>
            </a:pPr>
            <a:r>
              <a:rPr lang="en-US" dirty="0">
                <a:solidFill>
                  <a:schemeClr val="accent1"/>
                </a:solidFill>
                <a:latin typeface="Times New Roman" panose="02020603050405020304" pitchFamily="18" charset="0"/>
                <a:cs typeface="Times New Roman" panose="02020603050405020304" pitchFamily="18" charset="0"/>
              </a:rPr>
              <a:t> </a:t>
            </a:r>
            <a:r>
              <a:rPr lang="ro-RO" b="1" dirty="0">
                <a:solidFill>
                  <a:schemeClr val="accent1"/>
                </a:solidFill>
                <a:latin typeface="Times New Roman" panose="02020603050405020304" pitchFamily="18" charset="0"/>
                <a:cs typeface="Times New Roman" panose="02020603050405020304" pitchFamily="18" charset="0"/>
              </a:rPr>
              <a:t>S-au acordat  scutiri de la plata impozitului pe clădiri și a impozitului pe teren pentru </a:t>
            </a:r>
            <a:r>
              <a:rPr lang="ro-RO" b="1" u="sng" dirty="0">
                <a:solidFill>
                  <a:schemeClr val="accent1"/>
                </a:solidFill>
                <a:latin typeface="Times New Roman" panose="02020603050405020304" pitchFamily="18" charset="0"/>
                <a:cs typeface="Times New Roman" panose="02020603050405020304" pitchFamily="18" charset="0"/>
              </a:rPr>
              <a:t>un număr de </a:t>
            </a:r>
            <a:r>
              <a:rPr lang="en-US" b="1" u="sng" dirty="0">
                <a:solidFill>
                  <a:schemeClr val="accent1"/>
                </a:solidFill>
                <a:latin typeface="Times New Roman" panose="02020603050405020304" pitchFamily="18" charset="0"/>
                <a:cs typeface="Times New Roman" panose="02020603050405020304" pitchFamily="18" charset="0"/>
              </a:rPr>
              <a:t>122</a:t>
            </a:r>
            <a:r>
              <a:rPr lang="ro-RO" b="1" dirty="0">
                <a:solidFill>
                  <a:schemeClr val="accent1"/>
                </a:solidFill>
                <a:latin typeface="Times New Roman" panose="02020603050405020304" pitchFamily="18" charset="0"/>
                <a:cs typeface="Times New Roman" panose="02020603050405020304" pitchFamily="18" charset="0"/>
              </a:rPr>
              <a:t>, în sumă totală de </a:t>
            </a:r>
            <a:r>
              <a:rPr lang="en-US" b="1" dirty="0">
                <a:solidFill>
                  <a:schemeClr val="accent1"/>
                </a:solidFill>
                <a:latin typeface="Times New Roman" panose="02020603050405020304" pitchFamily="18" charset="0"/>
                <a:cs typeface="Times New Roman" panose="02020603050405020304" pitchFamily="18" charset="0"/>
              </a:rPr>
              <a:t>15.424</a:t>
            </a:r>
            <a:r>
              <a:rPr lang="ro-RO" b="1" dirty="0">
                <a:solidFill>
                  <a:schemeClr val="accent1"/>
                </a:solidFill>
                <a:latin typeface="Times New Roman" panose="02020603050405020304" pitchFamily="18" charset="0"/>
                <a:cs typeface="Times New Roman" panose="02020603050405020304" pitchFamily="18" charset="0"/>
              </a:rPr>
              <a:t> lei</a:t>
            </a:r>
            <a:r>
              <a:rPr lang="ro-RO" dirty="0">
                <a:solidFill>
                  <a:schemeClr val="accent1"/>
                </a:solidFill>
                <a:latin typeface="Times New Roman" panose="02020603050405020304" pitchFamily="18" charset="0"/>
                <a:cs typeface="Times New Roman" panose="02020603050405020304" pitchFamily="18" charset="0"/>
              </a:rPr>
              <a:t>, din care: </a:t>
            </a:r>
          </a:p>
          <a:p>
            <a:pPr marL="0" indent="0" algn="just">
              <a:lnSpc>
                <a:spcPct val="110000"/>
              </a:lnSpc>
              <a:spcBef>
                <a:spcPts val="0"/>
              </a:spcBef>
              <a:spcAft>
                <a:spcPts val="0"/>
              </a:spcAft>
              <a:buNone/>
            </a:pPr>
            <a:r>
              <a:rPr lang="ro-RO" dirty="0">
                <a:solidFill>
                  <a:schemeClr val="accent1"/>
                </a:solidFill>
                <a:latin typeface="Times New Roman" panose="02020603050405020304" pitchFamily="18" charset="0"/>
                <a:cs typeface="Times New Roman" panose="02020603050405020304" pitchFamily="18" charset="0"/>
              </a:rPr>
              <a:t>- impozit pe clădire -  în sumă de </a:t>
            </a:r>
            <a:r>
              <a:rPr lang="en-US" dirty="0">
                <a:solidFill>
                  <a:schemeClr val="accent1"/>
                </a:solidFill>
                <a:latin typeface="Times New Roman" panose="02020603050405020304" pitchFamily="18" charset="0"/>
                <a:cs typeface="Times New Roman" panose="02020603050405020304" pitchFamily="18" charset="0"/>
              </a:rPr>
              <a:t>12.930</a:t>
            </a:r>
            <a:r>
              <a:rPr lang="ro-RO" dirty="0">
                <a:solidFill>
                  <a:schemeClr val="accent1"/>
                </a:solidFill>
                <a:latin typeface="Times New Roman" panose="02020603050405020304" pitchFamily="18" charset="0"/>
                <a:cs typeface="Times New Roman" panose="02020603050405020304" pitchFamily="18" charset="0"/>
              </a:rPr>
              <a:t> lei;</a:t>
            </a:r>
          </a:p>
          <a:p>
            <a:pPr marL="0" indent="0" algn="just">
              <a:lnSpc>
                <a:spcPct val="110000"/>
              </a:lnSpc>
              <a:spcBef>
                <a:spcPts val="0"/>
              </a:spcBef>
              <a:spcAft>
                <a:spcPts val="0"/>
              </a:spcAft>
              <a:buNone/>
            </a:pPr>
            <a:r>
              <a:rPr lang="ro-RO" dirty="0">
                <a:solidFill>
                  <a:schemeClr val="accent1"/>
                </a:solidFill>
                <a:latin typeface="Times New Roman" panose="02020603050405020304" pitchFamily="18" charset="0"/>
                <a:cs typeface="Times New Roman" panose="02020603050405020304" pitchFamily="18" charset="0"/>
              </a:rPr>
              <a:t>- impozit pe teren -  în sumă de </a:t>
            </a:r>
            <a:r>
              <a:rPr lang="en-US" dirty="0">
                <a:solidFill>
                  <a:schemeClr val="accent1"/>
                </a:solidFill>
                <a:latin typeface="Times New Roman" panose="02020603050405020304" pitchFamily="18" charset="0"/>
                <a:cs typeface="Times New Roman" panose="02020603050405020304" pitchFamily="18" charset="0"/>
              </a:rPr>
              <a:t>2.494</a:t>
            </a:r>
            <a:r>
              <a:rPr lang="ro-RO" dirty="0">
                <a:solidFill>
                  <a:schemeClr val="accent1"/>
                </a:solidFill>
                <a:latin typeface="Times New Roman" panose="02020603050405020304" pitchFamily="18" charset="0"/>
                <a:cs typeface="Times New Roman" panose="02020603050405020304" pitchFamily="18" charset="0"/>
              </a:rPr>
              <a:t> lei.</a:t>
            </a:r>
          </a:p>
          <a:p>
            <a:pPr marL="0" indent="0" algn="just">
              <a:buNone/>
            </a:pPr>
            <a:endParaRPr lang="en-US" dirty="0"/>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18068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444" y="806957"/>
            <a:ext cx="11029616" cy="1013800"/>
          </a:xfrm>
        </p:spPr>
        <p:txBody>
          <a:bodyPr anchor="t">
            <a:normAutofit/>
          </a:bodyPr>
          <a:lstStyle/>
          <a:p>
            <a:pPr algn="ctr"/>
            <a:r>
              <a:rPr lang="ro-RO" sz="2400" b="1" dirty="0">
                <a:latin typeface="Times New Roman" panose="02020603050405020304" pitchFamily="18" charset="0"/>
                <a:cs typeface="Times New Roman" panose="02020603050405020304" pitchFamily="18" charset="0"/>
              </a:rPr>
              <a:t>F. Facilități fiscale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8372" y="1902372"/>
            <a:ext cx="11393214" cy="4782207"/>
          </a:xfrm>
        </p:spPr>
        <p:txBody>
          <a:bodyPr anchor="t">
            <a:normAutofit/>
          </a:bodyPr>
          <a:lstStyle/>
          <a:p>
            <a:pPr marL="0" indent="0" algn="just">
              <a:lnSpc>
                <a:spcPct val="110000"/>
              </a:lnSpc>
              <a:spcBef>
                <a:spcPts val="0"/>
              </a:spcBef>
              <a:spcAft>
                <a:spcPts val="0"/>
              </a:spcAft>
              <a:buNone/>
            </a:pPr>
            <a:r>
              <a:rPr lang="ro-RO" sz="2400" dirty="0">
                <a:solidFill>
                  <a:schemeClr val="accent1"/>
                </a:solidFill>
                <a:latin typeface="Times New Roman" panose="02020603050405020304" pitchFamily="18" charset="0"/>
                <a:cs typeface="Times New Roman" panose="02020603050405020304" pitchFamily="18" charset="0"/>
              </a:rPr>
              <a:t>e)-</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scutire</a:t>
            </a:r>
            <a:r>
              <a:rPr lang="en-US" sz="2400" dirty="0">
                <a:solidFill>
                  <a:schemeClr val="accent1"/>
                </a:solidFill>
                <a:latin typeface="Times New Roman" panose="02020603050405020304" pitchFamily="18" charset="0"/>
                <a:cs typeface="Times New Roman" panose="02020603050405020304" pitchFamily="18" charset="0"/>
              </a:rPr>
              <a:t> de 95% la </a:t>
            </a:r>
            <a:r>
              <a:rPr lang="en-US" sz="2400" dirty="0" err="1">
                <a:solidFill>
                  <a:schemeClr val="accent1"/>
                </a:solidFill>
                <a:latin typeface="Times New Roman" panose="02020603050405020304" pitchFamily="18" charset="0"/>
                <a:cs typeface="Times New Roman" panose="02020603050405020304" pitchFamily="18" charset="0"/>
              </a:rPr>
              <a:t>plata</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impozitului</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cazul</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mijloacelor</a:t>
            </a:r>
            <a:r>
              <a:rPr lang="en-US" sz="2400" dirty="0">
                <a:solidFill>
                  <a:schemeClr val="accent1"/>
                </a:solidFill>
                <a:latin typeface="Times New Roman" panose="02020603050405020304" pitchFamily="18" charset="0"/>
                <a:cs typeface="Times New Roman" panose="02020603050405020304" pitchFamily="18" charset="0"/>
              </a:rPr>
              <a:t> de transport </a:t>
            </a:r>
            <a:r>
              <a:rPr lang="en-US" sz="2400" dirty="0" err="1">
                <a:solidFill>
                  <a:schemeClr val="accent1"/>
                </a:solidFill>
                <a:latin typeface="Times New Roman" panose="02020603050405020304" pitchFamily="18" charset="0"/>
                <a:cs typeface="Times New Roman" panose="02020603050405020304" pitchFamily="18" charset="0"/>
              </a:rPr>
              <a:t>hibride</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scutire</a:t>
            </a:r>
            <a:r>
              <a:rPr lang="en-US" sz="2400" dirty="0">
                <a:solidFill>
                  <a:schemeClr val="accent1"/>
                </a:solidFill>
                <a:latin typeface="Times New Roman" panose="02020603050405020304" pitchFamily="18" charset="0"/>
                <a:cs typeface="Times New Roman" panose="02020603050405020304" pitchFamily="18" charset="0"/>
              </a:rPr>
              <a:t> de 100% de la </a:t>
            </a:r>
            <a:r>
              <a:rPr lang="en-US" sz="2400" dirty="0" err="1">
                <a:solidFill>
                  <a:schemeClr val="accent1"/>
                </a:solidFill>
                <a:latin typeface="Times New Roman" panose="02020603050405020304" pitchFamily="18" charset="0"/>
                <a:cs typeface="Times New Roman" panose="02020603050405020304" pitchFamily="18" charset="0"/>
              </a:rPr>
              <a:t>plata</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impozitului</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pentru</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autovehiculele</a:t>
            </a:r>
            <a:r>
              <a:rPr lang="en-US" sz="2400" dirty="0">
                <a:solidFill>
                  <a:schemeClr val="accent1"/>
                </a:solidFill>
                <a:latin typeface="Times New Roman" panose="02020603050405020304" pitchFamily="18" charset="0"/>
                <a:cs typeface="Times New Roman" panose="02020603050405020304" pitchFamily="18" charset="0"/>
              </a:rPr>
              <a:t> </a:t>
            </a:r>
            <a:r>
              <a:rPr lang="en-US" sz="2400" dirty="0" err="1">
                <a:solidFill>
                  <a:schemeClr val="accent1"/>
                </a:solidFill>
                <a:latin typeface="Times New Roman" panose="02020603050405020304" pitchFamily="18" charset="0"/>
                <a:cs typeface="Times New Roman" panose="02020603050405020304" pitchFamily="18" charset="0"/>
              </a:rPr>
              <a:t>acționate</a:t>
            </a:r>
            <a:r>
              <a:rPr lang="en-US" sz="2400" dirty="0">
                <a:solidFill>
                  <a:schemeClr val="accent1"/>
                </a:solidFill>
                <a:latin typeface="Times New Roman" panose="02020603050405020304" pitchFamily="18" charset="0"/>
                <a:cs typeface="Times New Roman" panose="02020603050405020304" pitchFamily="18" charset="0"/>
              </a:rPr>
              <a:t> electric, de </a:t>
            </a:r>
            <a:r>
              <a:rPr lang="en-US" sz="2400" dirty="0" err="1">
                <a:solidFill>
                  <a:schemeClr val="accent1"/>
                </a:solidFill>
                <a:latin typeface="Times New Roman" panose="02020603050405020304" pitchFamily="18" charset="0"/>
                <a:cs typeface="Times New Roman" panose="02020603050405020304" pitchFamily="18" charset="0"/>
              </a:rPr>
              <a:t>epoca</a:t>
            </a:r>
            <a:r>
              <a:rPr lang="en-US" sz="2400" dirty="0">
                <a:solidFill>
                  <a:schemeClr val="accent1"/>
                </a:solidFill>
                <a:latin typeface="Times New Roman" panose="02020603050405020304" pitchFamily="18" charset="0"/>
                <a:cs typeface="Times New Roman" panose="02020603050405020304" pitchFamily="18" charset="0"/>
              </a:rPr>
              <a:t>.</a:t>
            </a:r>
          </a:p>
          <a:p>
            <a:pPr marL="0" indent="0">
              <a:buNone/>
            </a:pPr>
            <a:r>
              <a:rPr lang="ro-RO" sz="2400" b="1" dirty="0">
                <a:solidFill>
                  <a:schemeClr val="accent1"/>
                </a:solidFill>
                <a:latin typeface="Times New Roman" panose="02020603050405020304" pitchFamily="18" charset="0"/>
                <a:cs typeface="Times New Roman" panose="02020603050405020304" pitchFamily="18" charset="0"/>
              </a:rPr>
              <a:t>In anul 202</a:t>
            </a:r>
            <a:r>
              <a:rPr lang="en-US" sz="2400" b="1" dirty="0">
                <a:solidFill>
                  <a:schemeClr val="accent1"/>
                </a:solidFill>
                <a:latin typeface="Times New Roman" panose="02020603050405020304" pitchFamily="18" charset="0"/>
                <a:cs typeface="Times New Roman" panose="02020603050405020304" pitchFamily="18" charset="0"/>
              </a:rPr>
              <a:t>2</a:t>
            </a:r>
            <a:r>
              <a:rPr lang="ro-RO" sz="2400" b="1" dirty="0">
                <a:solidFill>
                  <a:schemeClr val="accent1"/>
                </a:solidFill>
                <a:latin typeface="Times New Roman" panose="02020603050405020304" pitchFamily="18" charset="0"/>
                <a:cs typeface="Times New Roman" panose="02020603050405020304" pitchFamily="18" charset="0"/>
              </a:rPr>
              <a:t> au beneficiat de această facilitate, </a:t>
            </a:r>
            <a:r>
              <a:rPr lang="ro-RO" sz="2400" b="1" u="sng" dirty="0">
                <a:solidFill>
                  <a:schemeClr val="accent1"/>
                </a:solidFill>
                <a:latin typeface="Times New Roman" panose="02020603050405020304" pitchFamily="18" charset="0"/>
                <a:cs typeface="Times New Roman" panose="02020603050405020304" pitchFamily="18" charset="0"/>
              </a:rPr>
              <a:t>un număr de  </a:t>
            </a:r>
            <a:r>
              <a:rPr lang="en-US" sz="2400" b="1" u="sng" dirty="0">
                <a:solidFill>
                  <a:schemeClr val="accent1"/>
                </a:solidFill>
                <a:latin typeface="Times New Roman" panose="02020603050405020304" pitchFamily="18" charset="0"/>
                <a:cs typeface="Times New Roman" panose="02020603050405020304" pitchFamily="18" charset="0"/>
              </a:rPr>
              <a:t>1866</a:t>
            </a:r>
            <a:r>
              <a:rPr lang="ro-RO" sz="2400" b="1" u="sng" dirty="0">
                <a:solidFill>
                  <a:schemeClr val="accent1"/>
                </a:solidFill>
                <a:latin typeface="Times New Roman" panose="02020603050405020304" pitchFamily="18" charset="0"/>
                <a:cs typeface="Times New Roman" panose="02020603050405020304" pitchFamily="18" charset="0"/>
              </a:rPr>
              <a:t> contribuabili</a:t>
            </a:r>
            <a:r>
              <a:rPr lang="ro-RO" sz="2400" b="1" dirty="0">
                <a:solidFill>
                  <a:schemeClr val="accent1"/>
                </a:solidFill>
                <a:latin typeface="Times New Roman" panose="02020603050405020304" pitchFamily="18" charset="0"/>
                <a:cs typeface="Times New Roman" panose="02020603050405020304" pitchFamily="18" charset="0"/>
              </a:rPr>
              <a:t>, în sumă totală de </a:t>
            </a:r>
            <a:r>
              <a:rPr lang="en-US" sz="2400" b="1" dirty="0">
                <a:solidFill>
                  <a:schemeClr val="accent1"/>
                </a:solidFill>
                <a:latin typeface="Times New Roman" panose="02020603050405020304" pitchFamily="18" charset="0"/>
                <a:cs typeface="Times New Roman" panose="02020603050405020304" pitchFamily="18" charset="0"/>
              </a:rPr>
              <a:t>6.756.056 </a:t>
            </a:r>
            <a:r>
              <a:rPr lang="ro-RO" sz="2400" b="1" dirty="0">
                <a:solidFill>
                  <a:schemeClr val="accent1"/>
                </a:solidFill>
                <a:latin typeface="Times New Roman" panose="02020603050405020304" pitchFamily="18" charset="0"/>
                <a:cs typeface="Times New Roman" panose="02020603050405020304" pitchFamily="18" charset="0"/>
              </a:rPr>
              <a:t>lei.</a:t>
            </a:r>
            <a:endParaRPr lang="en-US" sz="2400" b="1" dirty="0">
              <a:solidFill>
                <a:schemeClr val="accent1"/>
              </a:solidFill>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67472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444" y="806957"/>
            <a:ext cx="11029616" cy="1013800"/>
          </a:xfrm>
        </p:spPr>
        <p:txBody>
          <a:bodyPr anchor="t">
            <a:normAutofit/>
          </a:bodyPr>
          <a:lstStyle/>
          <a:p>
            <a:pPr algn="ctr"/>
            <a:r>
              <a:rPr lang="ro-RO" sz="2400" b="1" dirty="0">
                <a:latin typeface="Times New Roman" panose="02020603050405020304" pitchFamily="18" charset="0"/>
                <a:cs typeface="Times New Roman" panose="02020603050405020304" pitchFamily="18" charset="0"/>
              </a:rPr>
              <a:t>F. Facilități fiscale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8372" y="1902372"/>
            <a:ext cx="11393214" cy="5383331"/>
          </a:xfrm>
        </p:spPr>
        <p:txBody>
          <a:bodyPr anchor="t">
            <a:normAutofit/>
          </a:bodyPr>
          <a:lstStyle/>
          <a:p>
            <a:pPr marL="0" indent="0">
              <a:buNone/>
            </a:pPr>
            <a:r>
              <a:rPr lang="ro-RO" b="1" u="sng" dirty="0">
                <a:latin typeface="Times New Roman" panose="02020603050405020304" pitchFamily="18" charset="0"/>
                <a:cs typeface="Times New Roman" panose="02020603050405020304" pitchFamily="18" charset="0"/>
              </a:rPr>
              <a:t> </a:t>
            </a:r>
            <a:r>
              <a:rPr lang="ro-RO" b="1" u="sng" dirty="0">
                <a:solidFill>
                  <a:schemeClr val="accent1"/>
                </a:solidFill>
                <a:latin typeface="Times New Roman" panose="02020603050405020304" pitchFamily="18" charset="0"/>
                <a:cs typeface="Times New Roman" panose="02020603050405020304" pitchFamily="18" charset="0"/>
              </a:rPr>
              <a:t>Facilități fiscale acordate în anul 202</a:t>
            </a:r>
            <a:r>
              <a:rPr lang="en-US" b="1" u="sng" dirty="0">
                <a:solidFill>
                  <a:schemeClr val="accent1"/>
                </a:solidFill>
                <a:latin typeface="Times New Roman" panose="02020603050405020304" pitchFamily="18" charset="0"/>
                <a:cs typeface="Times New Roman" panose="02020603050405020304" pitchFamily="18" charset="0"/>
              </a:rPr>
              <a:t>2</a:t>
            </a:r>
            <a:r>
              <a:rPr lang="ro-RO" b="1" u="sng" dirty="0">
                <a:solidFill>
                  <a:schemeClr val="accent1"/>
                </a:solidFill>
                <a:latin typeface="Times New Roman" panose="02020603050405020304" pitchFamily="18" charset="0"/>
                <a:cs typeface="Times New Roman" panose="02020603050405020304" pitchFamily="18" charset="0"/>
              </a:rPr>
              <a:t>, </a:t>
            </a:r>
            <a:r>
              <a:rPr lang="es-ES" b="1" u="sng" dirty="0" err="1">
                <a:solidFill>
                  <a:schemeClr val="accent1"/>
                </a:solidFill>
                <a:latin typeface="Times New Roman" panose="02020603050405020304" pitchFamily="18" charset="0"/>
                <a:cs typeface="Times New Roman" panose="02020603050405020304" pitchFamily="18" charset="0"/>
              </a:rPr>
              <a:t>persoanelor</a:t>
            </a:r>
            <a:r>
              <a:rPr lang="es-ES" b="1" u="sng" dirty="0">
                <a:solidFill>
                  <a:schemeClr val="accent1"/>
                </a:solidFill>
                <a:latin typeface="Times New Roman" panose="02020603050405020304" pitchFamily="18" charset="0"/>
                <a:cs typeface="Times New Roman" panose="02020603050405020304" pitchFamily="18" charset="0"/>
              </a:rPr>
              <a:t>  </a:t>
            </a:r>
            <a:r>
              <a:rPr lang="ro-RO" b="1" u="sng" dirty="0">
                <a:solidFill>
                  <a:schemeClr val="accent1"/>
                </a:solidFill>
                <a:latin typeface="Times New Roman" panose="02020603050405020304" pitchFamily="18" charset="0"/>
                <a:cs typeface="Times New Roman" panose="02020603050405020304" pitchFamily="18" charset="0"/>
              </a:rPr>
              <a:t>juridice</a:t>
            </a:r>
            <a:r>
              <a:rPr lang="es-ES" b="1" u="sng" dirty="0">
                <a:solidFill>
                  <a:schemeClr val="accent1"/>
                </a:solidFill>
                <a:latin typeface="Times New Roman" panose="02020603050405020304" pitchFamily="18" charset="0"/>
                <a:cs typeface="Times New Roman" panose="02020603050405020304" pitchFamily="18" charset="0"/>
              </a:rPr>
              <a:t>:</a:t>
            </a:r>
            <a:endParaRPr lang="ro-RO" b="1" u="sng" dirty="0">
              <a:solidFill>
                <a:schemeClr val="accent1"/>
              </a:solidFill>
              <a:latin typeface="Times New Roman" panose="02020603050405020304" pitchFamily="18" charset="0"/>
              <a:cs typeface="Times New Roman" panose="02020603050405020304" pitchFamily="18" charset="0"/>
            </a:endParaRPr>
          </a:p>
          <a:p>
            <a:pPr marL="0" indent="0" algn="just">
              <a:lnSpc>
                <a:spcPct val="110000"/>
              </a:lnSpc>
              <a:spcBef>
                <a:spcPts val="0"/>
              </a:spcBef>
              <a:spcAft>
                <a:spcPts val="0"/>
              </a:spcAft>
              <a:buNone/>
            </a:pPr>
            <a:r>
              <a:rPr lang="ro-RO" sz="1400" b="1" dirty="0">
                <a:solidFill>
                  <a:schemeClr val="accent1"/>
                </a:solidFill>
                <a:latin typeface="Times New Roman" panose="02020603050405020304" pitchFamily="18" charset="0"/>
                <a:cs typeface="Times New Roman" panose="02020603050405020304" pitchFamily="18" charset="0"/>
              </a:rPr>
              <a:t>S-au acordat  scutiri de la plata impozitului pe clădiri, teren și a impozitului auto pentru un număr de  </a:t>
            </a:r>
            <a:r>
              <a:rPr lang="en-US" sz="1400" b="1" dirty="0">
                <a:solidFill>
                  <a:schemeClr val="accent1"/>
                </a:solidFill>
                <a:latin typeface="Times New Roman" panose="02020603050405020304" pitchFamily="18" charset="0"/>
                <a:cs typeface="Times New Roman" panose="02020603050405020304" pitchFamily="18" charset="0"/>
              </a:rPr>
              <a:t>767</a:t>
            </a:r>
            <a:r>
              <a:rPr lang="ro-RO" sz="1400" b="1" dirty="0">
                <a:solidFill>
                  <a:srgbClr val="C00000"/>
                </a:solidFill>
                <a:latin typeface="Times New Roman" panose="02020603050405020304" pitchFamily="18" charset="0"/>
                <a:cs typeface="Times New Roman" panose="02020603050405020304" pitchFamily="18" charset="0"/>
              </a:rPr>
              <a:t> </a:t>
            </a:r>
            <a:r>
              <a:rPr lang="ro-RO" sz="1400" b="1" dirty="0">
                <a:solidFill>
                  <a:schemeClr val="accent1"/>
                </a:solidFill>
                <a:latin typeface="Times New Roman" panose="02020603050405020304" pitchFamily="18" charset="0"/>
                <a:cs typeface="Times New Roman" panose="02020603050405020304" pitchFamily="18" charset="0"/>
              </a:rPr>
              <a:t>contribuabili, în sumă totală de 1</a:t>
            </a:r>
            <a:r>
              <a:rPr lang="en-US" sz="1400" b="1" dirty="0">
                <a:solidFill>
                  <a:schemeClr val="accent1"/>
                </a:solidFill>
                <a:latin typeface="Times New Roman" panose="02020603050405020304" pitchFamily="18" charset="0"/>
                <a:cs typeface="Times New Roman" panose="02020603050405020304" pitchFamily="18" charset="0"/>
              </a:rPr>
              <a:t>76</a:t>
            </a:r>
            <a:r>
              <a:rPr lang="ro-RO" sz="1400" b="1" dirty="0">
                <a:solidFill>
                  <a:schemeClr val="accent1"/>
                </a:solidFill>
                <a:latin typeface="Times New Roman" panose="02020603050405020304" pitchFamily="18" charset="0"/>
                <a:cs typeface="Times New Roman" panose="02020603050405020304" pitchFamily="18" charset="0"/>
              </a:rPr>
              <a:t>.</a:t>
            </a:r>
            <a:r>
              <a:rPr lang="en-US" sz="1400" b="1" dirty="0">
                <a:solidFill>
                  <a:schemeClr val="accent1"/>
                </a:solidFill>
                <a:latin typeface="Times New Roman" panose="02020603050405020304" pitchFamily="18" charset="0"/>
                <a:cs typeface="Times New Roman" panose="02020603050405020304" pitchFamily="18" charset="0"/>
              </a:rPr>
              <a:t>756</a:t>
            </a:r>
            <a:r>
              <a:rPr lang="ro-RO" sz="1400" b="1" dirty="0">
                <a:solidFill>
                  <a:schemeClr val="accent1"/>
                </a:solidFill>
                <a:latin typeface="Times New Roman" panose="02020603050405020304" pitchFamily="18" charset="0"/>
                <a:cs typeface="Times New Roman" panose="02020603050405020304" pitchFamily="18" charset="0"/>
              </a:rPr>
              <a:t>.</a:t>
            </a:r>
            <a:r>
              <a:rPr lang="en-US" sz="1400" b="1" dirty="0">
                <a:solidFill>
                  <a:schemeClr val="accent1"/>
                </a:solidFill>
                <a:latin typeface="Times New Roman" panose="02020603050405020304" pitchFamily="18" charset="0"/>
                <a:cs typeface="Times New Roman" panose="02020603050405020304" pitchFamily="18" charset="0"/>
              </a:rPr>
              <a:t>622</a:t>
            </a:r>
            <a:r>
              <a:rPr lang="ro-RO" sz="1400" b="1" dirty="0">
                <a:solidFill>
                  <a:schemeClr val="accent1"/>
                </a:solidFill>
                <a:latin typeface="Times New Roman" panose="02020603050405020304" pitchFamily="18" charset="0"/>
                <a:cs typeface="Times New Roman" panose="02020603050405020304" pitchFamily="18" charset="0"/>
              </a:rPr>
              <a:t> le</a:t>
            </a:r>
            <a:r>
              <a:rPr lang="ro-RO" sz="1200" b="1" dirty="0">
                <a:solidFill>
                  <a:schemeClr val="accent1"/>
                </a:solidFill>
                <a:latin typeface="Times New Roman" panose="02020603050405020304" pitchFamily="18" charset="0"/>
                <a:cs typeface="Times New Roman" panose="02020603050405020304" pitchFamily="18" charset="0"/>
              </a:rPr>
              <a:t>i</a:t>
            </a:r>
            <a:r>
              <a:rPr lang="ro-RO" sz="1200" dirty="0">
                <a:solidFill>
                  <a:schemeClr val="accent1"/>
                </a:solidFill>
                <a:latin typeface="Times New Roman" panose="02020603050405020304" pitchFamily="18" charset="0"/>
                <a:cs typeface="Times New Roman" panose="02020603050405020304" pitchFamily="18" charset="0"/>
              </a:rPr>
              <a:t>, din care: </a:t>
            </a:r>
          </a:p>
          <a:p>
            <a:pPr marL="0" indent="0">
              <a:buNone/>
            </a:pPr>
            <a:endParaRPr lang="ro-RO" b="1" u="sng" dirty="0">
              <a:latin typeface="Times New Roman" panose="02020603050405020304" pitchFamily="18" charset="0"/>
              <a:cs typeface="Times New Roman" panose="02020603050405020304" pitchFamily="18" charset="0"/>
            </a:endParaRPr>
          </a:p>
          <a:p>
            <a:pPr marL="0" indent="0">
              <a:buNone/>
            </a:pPr>
            <a:endParaRPr lang="ro-RO" b="1" u="sng"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569257421"/>
              </p:ext>
            </p:extLst>
          </p:nvPr>
        </p:nvGraphicFramePr>
        <p:xfrm>
          <a:off x="652444" y="2802193"/>
          <a:ext cx="10509663" cy="3880273"/>
        </p:xfrm>
        <a:graphic>
          <a:graphicData uri="http://schemas.openxmlformats.org/drawingml/2006/table">
            <a:tbl>
              <a:tblPr>
                <a:tableStyleId>{5C22544A-7EE6-4342-B048-85BDC9FD1C3A}</a:tableStyleId>
              </a:tblPr>
              <a:tblGrid>
                <a:gridCol w="599858">
                  <a:extLst>
                    <a:ext uri="{9D8B030D-6E8A-4147-A177-3AD203B41FA5}">
                      <a16:colId xmlns:a16="http://schemas.microsoft.com/office/drawing/2014/main" val="20000"/>
                    </a:ext>
                  </a:extLst>
                </a:gridCol>
                <a:gridCol w="3614882">
                  <a:extLst>
                    <a:ext uri="{9D8B030D-6E8A-4147-A177-3AD203B41FA5}">
                      <a16:colId xmlns:a16="http://schemas.microsoft.com/office/drawing/2014/main" val="20001"/>
                    </a:ext>
                  </a:extLst>
                </a:gridCol>
                <a:gridCol w="1553378">
                  <a:extLst>
                    <a:ext uri="{9D8B030D-6E8A-4147-A177-3AD203B41FA5}">
                      <a16:colId xmlns:a16="http://schemas.microsoft.com/office/drawing/2014/main" val="20002"/>
                    </a:ext>
                  </a:extLst>
                </a:gridCol>
                <a:gridCol w="1641514">
                  <a:extLst>
                    <a:ext uri="{9D8B030D-6E8A-4147-A177-3AD203B41FA5}">
                      <a16:colId xmlns:a16="http://schemas.microsoft.com/office/drawing/2014/main" val="20003"/>
                    </a:ext>
                  </a:extLst>
                </a:gridCol>
                <a:gridCol w="1363278">
                  <a:extLst>
                    <a:ext uri="{9D8B030D-6E8A-4147-A177-3AD203B41FA5}">
                      <a16:colId xmlns:a16="http://schemas.microsoft.com/office/drawing/2014/main" val="20004"/>
                    </a:ext>
                  </a:extLst>
                </a:gridCol>
                <a:gridCol w="1736753">
                  <a:extLst>
                    <a:ext uri="{9D8B030D-6E8A-4147-A177-3AD203B41FA5}">
                      <a16:colId xmlns:a16="http://schemas.microsoft.com/office/drawing/2014/main" val="20005"/>
                    </a:ext>
                  </a:extLst>
                </a:gridCol>
              </a:tblGrid>
              <a:tr h="694888">
                <a:tc>
                  <a:txBody>
                    <a:bodyPr/>
                    <a:lstStyle/>
                    <a:p>
                      <a:pPr algn="l"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Nr.crt.</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dirty="0" err="1">
                          <a:solidFill>
                            <a:schemeClr val="accent1"/>
                          </a:solidFill>
                          <a:effectLst/>
                          <a:latin typeface="Times New Roman" panose="02020603050405020304" pitchFamily="18" charset="0"/>
                          <a:cs typeface="Times New Roman" panose="02020603050405020304" pitchFamily="18" charset="0"/>
                        </a:rPr>
                        <a:t>Semnificatie</a:t>
                      </a:r>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dirty="0" err="1">
                          <a:solidFill>
                            <a:schemeClr val="accent1"/>
                          </a:solidFill>
                          <a:effectLst/>
                          <a:latin typeface="Times New Roman" panose="02020603050405020304" pitchFamily="18" charset="0"/>
                          <a:cs typeface="Times New Roman" panose="02020603050405020304" pitchFamily="18" charset="0"/>
                        </a:rPr>
                        <a:t>Nr.persoane</a:t>
                      </a:r>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br>
                        <a:rPr lang="en-US" sz="1400" u="none" strike="noStrike" dirty="0">
                          <a:solidFill>
                            <a:schemeClr val="accent1"/>
                          </a:solidFill>
                          <a:effectLst/>
                          <a:latin typeface="Times New Roman" panose="02020603050405020304" pitchFamily="18" charset="0"/>
                          <a:cs typeface="Times New Roman" panose="02020603050405020304" pitchFamily="18" charset="0"/>
                        </a:rPr>
                      </a:br>
                      <a:r>
                        <a:rPr lang="en-US" sz="1400" u="none" strike="noStrike" dirty="0" err="1">
                          <a:solidFill>
                            <a:schemeClr val="accent1"/>
                          </a:solidFill>
                          <a:effectLst/>
                          <a:latin typeface="Times New Roman" panose="02020603050405020304" pitchFamily="18" charset="0"/>
                          <a:cs typeface="Times New Roman" panose="02020603050405020304" pitchFamily="18" charset="0"/>
                        </a:rPr>
                        <a:t>beneficiare</a:t>
                      </a:r>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a:solidFill>
                            <a:schemeClr val="accent1"/>
                          </a:solidFill>
                          <a:effectLst/>
                          <a:latin typeface="Times New Roman" panose="02020603050405020304" pitchFamily="18" charset="0"/>
                          <a:cs typeface="Times New Roman" panose="02020603050405020304" pitchFamily="18" charset="0"/>
                        </a:rPr>
                        <a:t>Suma aferenta </a:t>
                      </a:r>
                      <a:br>
                        <a:rPr lang="en-US" sz="1400" u="none" strike="noStrike">
                          <a:solidFill>
                            <a:schemeClr val="accent1"/>
                          </a:solidFill>
                          <a:effectLst/>
                          <a:latin typeface="Times New Roman" panose="02020603050405020304" pitchFamily="18" charset="0"/>
                          <a:cs typeface="Times New Roman" panose="02020603050405020304" pitchFamily="18" charset="0"/>
                        </a:rPr>
                      </a:br>
                      <a:r>
                        <a:rPr lang="en-US" sz="1400" u="none" strike="noStrike">
                          <a:solidFill>
                            <a:schemeClr val="accent1"/>
                          </a:solidFill>
                          <a:effectLst/>
                          <a:latin typeface="Times New Roman" panose="02020603050405020304" pitchFamily="18" charset="0"/>
                          <a:cs typeface="Times New Roman" panose="02020603050405020304" pitchFamily="18" charset="0"/>
                        </a:rPr>
                        <a:t>impozit cladire </a:t>
                      </a:r>
                      <a:endParaRPr lang="en-US" sz="1400" b="0" i="0" u="none" strike="noStrike">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a:solidFill>
                            <a:schemeClr val="accent1"/>
                          </a:solidFill>
                          <a:effectLst/>
                          <a:latin typeface="Times New Roman" panose="02020603050405020304" pitchFamily="18" charset="0"/>
                          <a:cs typeface="Times New Roman" panose="02020603050405020304" pitchFamily="18" charset="0"/>
                        </a:rPr>
                        <a:t>Suma aferenta </a:t>
                      </a:r>
                      <a:br>
                        <a:rPr lang="en-US" sz="1400" u="none" strike="noStrike">
                          <a:solidFill>
                            <a:schemeClr val="accent1"/>
                          </a:solidFill>
                          <a:effectLst/>
                          <a:latin typeface="Times New Roman" panose="02020603050405020304" pitchFamily="18" charset="0"/>
                          <a:cs typeface="Times New Roman" panose="02020603050405020304" pitchFamily="18" charset="0"/>
                        </a:rPr>
                      </a:br>
                      <a:r>
                        <a:rPr lang="en-US" sz="1400" u="none" strike="noStrike">
                          <a:solidFill>
                            <a:schemeClr val="accent1"/>
                          </a:solidFill>
                          <a:effectLst/>
                          <a:latin typeface="Times New Roman" panose="02020603050405020304" pitchFamily="18" charset="0"/>
                          <a:cs typeface="Times New Roman" panose="02020603050405020304" pitchFamily="18" charset="0"/>
                        </a:rPr>
                        <a:t>impozit teren</a:t>
                      </a:r>
                      <a:endParaRPr lang="en-US" sz="1400" b="0" i="0" u="none" strike="noStrike">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a:solidFill>
                            <a:schemeClr val="accent1"/>
                          </a:solidFill>
                          <a:effectLst/>
                          <a:latin typeface="Times New Roman" panose="02020603050405020304" pitchFamily="18" charset="0"/>
                          <a:cs typeface="Times New Roman" panose="02020603050405020304" pitchFamily="18" charset="0"/>
                        </a:rPr>
                        <a:t>Suma aferenta </a:t>
                      </a:r>
                      <a:br>
                        <a:rPr lang="en-US" sz="1400" u="none" strike="noStrike">
                          <a:solidFill>
                            <a:schemeClr val="accent1"/>
                          </a:solidFill>
                          <a:effectLst/>
                          <a:latin typeface="Times New Roman" panose="02020603050405020304" pitchFamily="18" charset="0"/>
                          <a:cs typeface="Times New Roman" panose="02020603050405020304" pitchFamily="18" charset="0"/>
                        </a:rPr>
                      </a:br>
                      <a:r>
                        <a:rPr lang="en-US" sz="1400" u="none" strike="noStrike">
                          <a:solidFill>
                            <a:schemeClr val="accent1"/>
                          </a:solidFill>
                          <a:effectLst/>
                          <a:latin typeface="Times New Roman" panose="02020603050405020304" pitchFamily="18" charset="0"/>
                          <a:cs typeface="Times New Roman" panose="02020603050405020304" pitchFamily="18" charset="0"/>
                        </a:rPr>
                        <a:t>mijloace auto </a:t>
                      </a:r>
                      <a:endParaRPr lang="en-US" sz="1400" b="0" i="0" u="none" strike="noStrike">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0"/>
                  </a:ext>
                </a:extLst>
              </a:tr>
              <a:tr h="274914">
                <a:tc>
                  <a:txBody>
                    <a:bodyPr/>
                    <a:lstStyle/>
                    <a:p>
                      <a:pPr algn="l"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ro-RO" sz="1400" u="none" strike="noStrike" dirty="0">
                          <a:solidFill>
                            <a:schemeClr val="accent1"/>
                          </a:solidFill>
                          <a:effectLst/>
                          <a:latin typeface="Times New Roman" panose="02020603050405020304" pitchFamily="18" charset="0"/>
                          <a:cs typeface="Times New Roman" panose="02020603050405020304" pitchFamily="18" charset="0"/>
                        </a:rPr>
                        <a:t>1</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dirty="0" err="1">
                          <a:solidFill>
                            <a:schemeClr val="accent1"/>
                          </a:solidFill>
                          <a:effectLst/>
                          <a:latin typeface="Times New Roman" panose="02020603050405020304" pitchFamily="18" charset="0"/>
                          <a:cs typeface="Times New Roman" panose="02020603050405020304" pitchFamily="18" charset="0"/>
                        </a:rPr>
                        <a:t>Clădiri</a:t>
                      </a:r>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en-US" sz="1400" u="none" strike="noStrike" dirty="0" err="1">
                          <a:solidFill>
                            <a:schemeClr val="accent1"/>
                          </a:solidFill>
                          <a:effectLst/>
                          <a:latin typeface="Times New Roman" panose="02020603050405020304" pitchFamily="18" charset="0"/>
                          <a:cs typeface="Times New Roman" panose="02020603050405020304" pitchFamily="18" charset="0"/>
                        </a:rPr>
                        <a:t>proprietate</a:t>
                      </a:r>
                      <a:r>
                        <a:rPr lang="en-US" sz="1400" u="none" strike="noStrike" dirty="0">
                          <a:solidFill>
                            <a:schemeClr val="accent1"/>
                          </a:solidFill>
                          <a:effectLst/>
                          <a:latin typeface="Times New Roman" panose="02020603050405020304" pitchFamily="18" charset="0"/>
                          <a:cs typeface="Times New Roman" panose="02020603050405020304" pitchFamily="18" charset="0"/>
                        </a:rPr>
                        <a:t> de stat</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133</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129.417.695</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31.768</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1"/>
                  </a:ext>
                </a:extLst>
              </a:tr>
              <a:tr h="274914">
                <a:tc>
                  <a:txBody>
                    <a:bodyPr/>
                    <a:lstStyle/>
                    <a:p>
                      <a:pPr algn="l"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ro-RO" sz="1400" u="none" strike="noStrike" dirty="0">
                          <a:solidFill>
                            <a:schemeClr val="accent1"/>
                          </a:solidFill>
                          <a:effectLst/>
                          <a:latin typeface="Times New Roman" panose="02020603050405020304" pitchFamily="18" charset="0"/>
                          <a:cs typeface="Times New Roman" panose="02020603050405020304" pitchFamily="18" charset="0"/>
                        </a:rPr>
                        <a:t>2</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a:solidFill>
                            <a:schemeClr val="accent1"/>
                          </a:solidFill>
                          <a:effectLst/>
                          <a:latin typeface="Times New Roman" panose="02020603050405020304" pitchFamily="18" charset="0"/>
                          <a:cs typeface="Times New Roman" panose="02020603050405020304" pitchFamily="18" charset="0"/>
                        </a:rPr>
                        <a:t>Clădiri sector apărare</a:t>
                      </a:r>
                      <a:endParaRPr lang="en-US" sz="1400" b="0" i="0" u="none" strike="noStrike">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1</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695.252</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a:solidFill>
                            <a:schemeClr val="accent1"/>
                          </a:solidFill>
                          <a:effectLst/>
                          <a:latin typeface="Times New Roman" panose="02020603050405020304" pitchFamily="18" charset="0"/>
                          <a:cs typeface="Times New Roman" panose="02020603050405020304" pitchFamily="18" charset="0"/>
                        </a:rPr>
                        <a:t> </a:t>
                      </a:r>
                      <a:endParaRPr lang="en-US" sz="1400" b="0" i="0" u="none" strike="noStrike">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2"/>
                  </a:ext>
                </a:extLst>
              </a:tr>
              <a:tr h="274914">
                <a:tc>
                  <a:txBody>
                    <a:bodyPr/>
                    <a:lstStyle/>
                    <a:p>
                      <a:pPr algn="l"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ro-RO" sz="1400" u="none" strike="noStrike" dirty="0">
                          <a:solidFill>
                            <a:schemeClr val="accent1"/>
                          </a:solidFill>
                          <a:effectLst/>
                          <a:latin typeface="Times New Roman" panose="02020603050405020304" pitchFamily="18" charset="0"/>
                          <a:cs typeface="Times New Roman" panose="02020603050405020304" pitchFamily="18" charset="0"/>
                        </a:rPr>
                        <a:t>3</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a:solidFill>
                            <a:schemeClr val="accent1"/>
                          </a:solidFill>
                          <a:effectLst/>
                          <a:latin typeface="Times New Roman" panose="02020603050405020304" pitchFamily="18" charset="0"/>
                          <a:cs typeface="Times New Roman" panose="02020603050405020304" pitchFamily="18" charset="0"/>
                        </a:rPr>
                        <a:t>Auto hibride+100% scutire</a:t>
                      </a:r>
                      <a:endParaRPr lang="en-US" sz="1400" b="0" i="0" u="none" strike="noStrike">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463</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1,227,082</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3"/>
                  </a:ext>
                </a:extLst>
              </a:tr>
              <a:tr h="274914">
                <a:tc>
                  <a:txBody>
                    <a:bodyPr/>
                    <a:lstStyle/>
                    <a:p>
                      <a:pPr algn="l"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ro-RO" sz="1400" u="none" strike="noStrike" dirty="0">
                          <a:solidFill>
                            <a:schemeClr val="accent1"/>
                          </a:solidFill>
                          <a:effectLst/>
                          <a:latin typeface="Times New Roman" panose="02020603050405020304" pitchFamily="18" charset="0"/>
                          <a:cs typeface="Times New Roman" panose="02020603050405020304" pitchFamily="18" charset="0"/>
                        </a:rPr>
                        <a:t>4</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a:solidFill>
                            <a:schemeClr val="accent1"/>
                          </a:solidFill>
                          <a:effectLst/>
                          <a:latin typeface="Times New Roman" panose="02020603050405020304" pitchFamily="18" charset="0"/>
                          <a:cs typeface="Times New Roman" panose="02020603050405020304" pitchFamily="18" charset="0"/>
                        </a:rPr>
                        <a:t>Scutire culte religioase</a:t>
                      </a:r>
                      <a:endParaRPr lang="en-US" sz="1400" b="0" i="0" u="none" strike="noStrike">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66</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2.463.920</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134.617</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a:solidFill>
                            <a:schemeClr val="accent1"/>
                          </a:solidFill>
                          <a:effectLst/>
                          <a:latin typeface="Times New Roman" panose="02020603050405020304" pitchFamily="18" charset="0"/>
                          <a:cs typeface="Times New Roman" panose="02020603050405020304" pitchFamily="18" charset="0"/>
                        </a:rPr>
                        <a:t> </a:t>
                      </a:r>
                      <a:endParaRPr lang="en-US" sz="1400" b="0" i="0" u="none" strike="noStrike">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4"/>
                  </a:ext>
                </a:extLst>
              </a:tr>
              <a:tr h="434795">
                <a:tc>
                  <a:txBody>
                    <a:bodyPr/>
                    <a:lstStyle/>
                    <a:p>
                      <a:pPr algn="l"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ro-RO" sz="1400" u="none" strike="noStrike" dirty="0">
                          <a:solidFill>
                            <a:schemeClr val="accent1"/>
                          </a:solidFill>
                          <a:effectLst/>
                          <a:latin typeface="Times New Roman" panose="02020603050405020304" pitchFamily="18" charset="0"/>
                          <a:cs typeface="Times New Roman" panose="02020603050405020304" pitchFamily="18" charset="0"/>
                        </a:rPr>
                        <a:t>5</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dirty="0" err="1">
                          <a:solidFill>
                            <a:schemeClr val="accent1"/>
                          </a:solidFill>
                          <a:effectLst/>
                          <a:latin typeface="Times New Roman" panose="02020603050405020304" pitchFamily="18" charset="0"/>
                          <a:cs typeface="Times New Roman" panose="02020603050405020304" pitchFamily="18" charset="0"/>
                        </a:rPr>
                        <a:t>Scutire</a:t>
                      </a:r>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ro-RO" sz="1400" u="none" strike="noStrike" dirty="0">
                          <a:solidFill>
                            <a:schemeClr val="accent1"/>
                          </a:solidFill>
                          <a:effectLst/>
                          <a:latin typeface="Times New Roman" panose="02020603050405020304" pitchFamily="18" charset="0"/>
                          <a:cs typeface="Times New Roman" panose="02020603050405020304" pitchFamily="18" charset="0"/>
                        </a:rPr>
                        <a:t>prin </a:t>
                      </a:r>
                      <a:r>
                        <a:rPr lang="en-US" sz="1400" u="none" strike="noStrike" dirty="0">
                          <a:solidFill>
                            <a:schemeClr val="accent1"/>
                          </a:solidFill>
                          <a:effectLst/>
                          <a:latin typeface="Times New Roman" panose="02020603050405020304" pitchFamily="18" charset="0"/>
                          <a:cs typeface="Times New Roman" panose="02020603050405020304" pitchFamily="18" charset="0"/>
                        </a:rPr>
                        <a:t>HCL</a:t>
                      </a:r>
                      <a:r>
                        <a:rPr lang="ro-RO" sz="1400" u="none" strike="noStrike" dirty="0">
                          <a:solidFill>
                            <a:schemeClr val="accent1"/>
                          </a:solidFill>
                          <a:effectLst/>
                          <a:latin typeface="Times New Roman" panose="02020603050405020304" pitchFamily="18" charset="0"/>
                          <a:cs typeface="Times New Roman" panose="02020603050405020304" pitchFamily="18" charset="0"/>
                        </a:rPr>
                        <a:t>(Parcul Industrial, organizațiile/asociatiile nonprofit)</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b="0" i="0" u="none" strike="noStrike" dirty="0">
                          <a:solidFill>
                            <a:schemeClr val="accent1"/>
                          </a:solidFill>
                          <a:effectLst/>
                          <a:latin typeface="Times New Roman" panose="02020603050405020304" pitchFamily="18" charset="0"/>
                          <a:cs typeface="Times New Roman" panose="02020603050405020304" pitchFamily="18" charset="0"/>
                        </a:rPr>
                        <a:t>15</a:t>
                      </a: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877.425</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62,397</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16.792</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5"/>
                  </a:ext>
                </a:extLst>
              </a:tr>
              <a:tr h="274914">
                <a:tc>
                  <a:txBody>
                    <a:bodyPr/>
                    <a:lstStyle/>
                    <a:p>
                      <a:pPr algn="l"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ro-RO" sz="1400" u="none" strike="noStrike" dirty="0">
                          <a:solidFill>
                            <a:schemeClr val="accent1"/>
                          </a:solidFill>
                          <a:effectLst/>
                          <a:latin typeface="Times New Roman" panose="02020603050405020304" pitchFamily="18" charset="0"/>
                          <a:cs typeface="Times New Roman" panose="02020603050405020304" pitchFamily="18" charset="0"/>
                        </a:rPr>
                        <a:t>6</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a:solidFill>
                            <a:schemeClr val="accent1"/>
                          </a:solidFill>
                          <a:effectLst/>
                          <a:latin typeface="Times New Roman" panose="02020603050405020304" pitchFamily="18" charset="0"/>
                          <a:cs typeface="Times New Roman" panose="02020603050405020304" pitchFamily="18" charset="0"/>
                        </a:rPr>
                        <a:t>Scutire UAT</a:t>
                      </a:r>
                      <a:endParaRPr lang="en-US" sz="1400" b="0" i="0" u="none" strike="noStrike">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6</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33.945.922</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1.397.551</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19.026</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6"/>
                  </a:ext>
                </a:extLst>
              </a:tr>
              <a:tr h="274914">
                <a:tc>
                  <a:txBody>
                    <a:bodyPr/>
                    <a:lstStyle/>
                    <a:p>
                      <a:pPr algn="l"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ro-RO" sz="1400" u="none" strike="noStrike" dirty="0">
                          <a:solidFill>
                            <a:schemeClr val="accent1"/>
                          </a:solidFill>
                          <a:effectLst/>
                          <a:latin typeface="Times New Roman" panose="02020603050405020304" pitchFamily="18" charset="0"/>
                          <a:cs typeface="Times New Roman" panose="02020603050405020304" pitchFamily="18" charset="0"/>
                        </a:rPr>
                        <a:t>7</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a:solidFill>
                            <a:schemeClr val="accent1"/>
                          </a:solidFill>
                          <a:effectLst/>
                          <a:latin typeface="Times New Roman" panose="02020603050405020304" pitchFamily="18" charset="0"/>
                          <a:cs typeface="Times New Roman" panose="02020603050405020304" pitchFamily="18" charset="0"/>
                        </a:rPr>
                        <a:t>Scutire unități de învățământ</a:t>
                      </a:r>
                      <a:endParaRPr lang="en-US" sz="1400" b="0" i="0" u="none" strike="noStrike">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11</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465.410</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74.108</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effectLst/>
                          <a:latin typeface="Times New Roman" panose="02020603050405020304" pitchFamily="18" charset="0"/>
                          <a:cs typeface="Times New Roman" panose="02020603050405020304" pitchFamily="18" charset="0"/>
                        </a:rPr>
                        <a:t> </a:t>
                      </a:r>
                      <a:endParaRPr lang="en-US"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7"/>
                  </a:ext>
                </a:extLst>
              </a:tr>
              <a:tr h="274914">
                <a:tc>
                  <a:txBody>
                    <a:bodyPr/>
                    <a:lstStyle/>
                    <a:p>
                      <a:pPr algn="l"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ro-RO" sz="1400" u="none" strike="noStrike" dirty="0">
                          <a:solidFill>
                            <a:schemeClr val="accent1"/>
                          </a:solidFill>
                          <a:effectLst/>
                          <a:latin typeface="Times New Roman" panose="02020603050405020304" pitchFamily="18" charset="0"/>
                          <a:cs typeface="Times New Roman" panose="02020603050405020304" pitchFamily="18" charset="0"/>
                        </a:rPr>
                        <a:t>8</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dirty="0" err="1">
                          <a:solidFill>
                            <a:schemeClr val="accent1"/>
                          </a:solidFill>
                          <a:effectLst/>
                          <a:latin typeface="Times New Roman" panose="02020603050405020304" pitchFamily="18" charset="0"/>
                          <a:cs typeface="Times New Roman" panose="02020603050405020304" pitchFamily="18" charset="0"/>
                        </a:rPr>
                        <a:t>Teren</a:t>
                      </a:r>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en-US" sz="1400" u="none" strike="noStrike" dirty="0" err="1">
                          <a:solidFill>
                            <a:schemeClr val="accent1"/>
                          </a:solidFill>
                          <a:effectLst/>
                          <a:latin typeface="Times New Roman" panose="02020603050405020304" pitchFamily="18" charset="0"/>
                          <a:cs typeface="Times New Roman" panose="02020603050405020304" pitchFamily="18" charset="0"/>
                        </a:rPr>
                        <a:t>proprietate</a:t>
                      </a:r>
                      <a:r>
                        <a:rPr lang="en-US" sz="1400" u="none" strike="noStrike" dirty="0">
                          <a:solidFill>
                            <a:schemeClr val="accent1"/>
                          </a:solidFill>
                          <a:effectLst/>
                          <a:latin typeface="Times New Roman" panose="02020603050405020304" pitchFamily="18" charset="0"/>
                          <a:cs typeface="Times New Roman" panose="02020603050405020304" pitchFamily="18" charset="0"/>
                        </a:rPr>
                        <a:t> de stat</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67</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b="0" i="0" u="none" strike="noStrike" dirty="0">
                          <a:solidFill>
                            <a:schemeClr val="accent1"/>
                          </a:solidFill>
                          <a:effectLst/>
                          <a:latin typeface="Times New Roman" panose="02020603050405020304" pitchFamily="18" charset="0"/>
                          <a:cs typeface="Times New Roman" panose="02020603050405020304" pitchFamily="18" charset="0"/>
                        </a:rPr>
                        <a:t>-</a:t>
                      </a: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5.739.468</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effectLst/>
                          <a:latin typeface="Times New Roman" panose="02020603050405020304" pitchFamily="18" charset="0"/>
                          <a:cs typeface="Times New Roman" panose="02020603050405020304" pitchFamily="18" charset="0"/>
                        </a:rPr>
                        <a:t> </a:t>
                      </a:r>
                      <a:endParaRPr lang="en-US"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8"/>
                  </a:ext>
                </a:extLst>
              </a:tr>
              <a:tr h="274914">
                <a:tc>
                  <a:txBody>
                    <a:bodyPr/>
                    <a:lstStyle/>
                    <a:p>
                      <a:pPr algn="l"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ro-RO" sz="1400" u="none" strike="noStrike" dirty="0">
                          <a:solidFill>
                            <a:schemeClr val="accent1"/>
                          </a:solidFill>
                          <a:effectLst/>
                          <a:latin typeface="Times New Roman" panose="02020603050405020304" pitchFamily="18" charset="0"/>
                          <a:cs typeface="Times New Roman" panose="02020603050405020304" pitchFamily="18" charset="0"/>
                        </a:rPr>
                        <a:t>9</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a:solidFill>
                            <a:schemeClr val="accent1"/>
                          </a:solidFill>
                          <a:effectLst/>
                          <a:latin typeface="Times New Roman" panose="02020603050405020304" pitchFamily="18" charset="0"/>
                          <a:cs typeface="Times New Roman" panose="02020603050405020304" pitchFamily="18" charset="0"/>
                        </a:rPr>
                        <a:t>Teren sector apărare</a:t>
                      </a:r>
                      <a:endParaRPr lang="en-US" sz="1400" b="0" i="0" u="none" strike="noStrike">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1</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13.031</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effectLst/>
                          <a:latin typeface="Times New Roman" panose="02020603050405020304" pitchFamily="18" charset="0"/>
                          <a:cs typeface="Times New Roman" panose="02020603050405020304" pitchFamily="18" charset="0"/>
                        </a:rPr>
                        <a:t> </a:t>
                      </a:r>
                      <a:endParaRPr lang="en-US"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9"/>
                  </a:ext>
                </a:extLst>
              </a:tr>
              <a:tr h="274914">
                <a:tc>
                  <a:txBody>
                    <a:bodyPr/>
                    <a:lstStyle/>
                    <a:p>
                      <a:pPr algn="l"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ro-RO" sz="1400" u="none" strike="noStrike" dirty="0">
                          <a:solidFill>
                            <a:schemeClr val="accent1"/>
                          </a:solidFill>
                          <a:effectLst/>
                          <a:latin typeface="Times New Roman" panose="02020603050405020304" pitchFamily="18" charset="0"/>
                          <a:cs typeface="Times New Roman" panose="02020603050405020304" pitchFamily="18" charset="0"/>
                        </a:rPr>
                        <a:t>10</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en-US" sz="1400" u="none" strike="noStrike" dirty="0" err="1">
                          <a:solidFill>
                            <a:schemeClr val="accent1"/>
                          </a:solidFill>
                          <a:effectLst/>
                          <a:latin typeface="Times New Roman" panose="02020603050405020304" pitchFamily="18" charset="0"/>
                          <a:cs typeface="Times New Roman" panose="02020603050405020304" pitchFamily="18" charset="0"/>
                        </a:rPr>
                        <a:t>Teren</a:t>
                      </a:r>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r>
                        <a:rPr lang="en-US" sz="1400" u="none" strike="noStrike" dirty="0" err="1">
                          <a:solidFill>
                            <a:schemeClr val="accent1"/>
                          </a:solidFill>
                          <a:effectLst/>
                          <a:latin typeface="Times New Roman" panose="02020603050405020304" pitchFamily="18" charset="0"/>
                          <a:cs typeface="Times New Roman" panose="02020603050405020304" pitchFamily="18" charset="0"/>
                        </a:rPr>
                        <a:t>zonă</a:t>
                      </a:r>
                      <a:r>
                        <a:rPr lang="en-US" sz="1400" u="none" strike="noStrike" dirty="0">
                          <a:solidFill>
                            <a:schemeClr val="accent1"/>
                          </a:solidFill>
                          <a:effectLst/>
                          <a:latin typeface="Times New Roman" panose="02020603050405020304" pitchFamily="18" charset="0"/>
                          <a:cs typeface="Times New Roman" panose="02020603050405020304" pitchFamily="18" charset="0"/>
                        </a:rPr>
                        <a:t> de </a:t>
                      </a:r>
                      <a:r>
                        <a:rPr lang="en-US" sz="1400" u="none" strike="noStrike" dirty="0" err="1">
                          <a:solidFill>
                            <a:schemeClr val="accent1"/>
                          </a:solidFill>
                          <a:effectLst/>
                          <a:latin typeface="Times New Roman" panose="02020603050405020304" pitchFamily="18" charset="0"/>
                          <a:cs typeface="Times New Roman" panose="02020603050405020304" pitchFamily="18" charset="0"/>
                        </a:rPr>
                        <a:t>protecție</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3</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 </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solidFill>
                            <a:schemeClr val="accent1"/>
                          </a:solidFill>
                          <a:effectLst/>
                          <a:latin typeface="Times New Roman" panose="02020603050405020304" pitchFamily="18" charset="0"/>
                          <a:cs typeface="Times New Roman" panose="02020603050405020304" pitchFamily="18" charset="0"/>
                        </a:rPr>
                        <a:t>51.984</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u="none" strike="noStrike" dirty="0">
                          <a:effectLst/>
                          <a:latin typeface="Times New Roman" panose="02020603050405020304" pitchFamily="18" charset="0"/>
                          <a:cs typeface="Times New Roman" panose="02020603050405020304" pitchFamily="18" charset="0"/>
                        </a:rPr>
                        <a:t> </a:t>
                      </a:r>
                      <a:endParaRPr lang="en-US"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10"/>
                  </a:ext>
                </a:extLst>
              </a:tr>
              <a:tr h="274914">
                <a:tc>
                  <a:txBody>
                    <a:bodyPr/>
                    <a:lstStyle/>
                    <a:p>
                      <a:pPr algn="l" fontAlgn="b"/>
                      <a:r>
                        <a:rPr lang="en-US" sz="1400" b="0" i="0" u="none" strike="noStrike" dirty="0">
                          <a:solidFill>
                            <a:schemeClr val="accent1"/>
                          </a:solidFill>
                          <a:effectLst/>
                          <a:latin typeface="Times New Roman" panose="02020603050405020304" pitchFamily="18" charset="0"/>
                          <a:cs typeface="Times New Roman" panose="02020603050405020304" pitchFamily="18" charset="0"/>
                        </a:rPr>
                        <a:t>11. </a:t>
                      </a:r>
                    </a:p>
                  </a:txBody>
                  <a:tcPr marL="9525" marR="9525" marT="9525" marB="0" anchor="b"/>
                </a:tc>
                <a:tc>
                  <a:txBody>
                    <a:bodyPr/>
                    <a:lstStyle/>
                    <a:p>
                      <a:pPr algn="l" fontAlgn="b"/>
                      <a:r>
                        <a:rPr lang="en-US" sz="1400" b="0" i="0" u="none" strike="noStrike" dirty="0" err="1">
                          <a:solidFill>
                            <a:schemeClr val="accent1"/>
                          </a:solidFill>
                          <a:effectLst/>
                          <a:latin typeface="Times New Roman" panose="02020603050405020304" pitchFamily="18" charset="0"/>
                          <a:cs typeface="Times New Roman" panose="02020603050405020304" pitchFamily="18" charset="0"/>
                        </a:rPr>
                        <a:t>Cladiri</a:t>
                      </a:r>
                      <a:r>
                        <a:rPr lang="en-US" sz="1400" b="0" i="0" u="none" strike="noStrike" dirty="0">
                          <a:solidFill>
                            <a:schemeClr val="accent1"/>
                          </a:solidFill>
                          <a:effectLst/>
                          <a:latin typeface="Times New Roman" panose="02020603050405020304" pitchFamily="18" charset="0"/>
                          <a:cs typeface="Times New Roman" panose="02020603050405020304" pitchFamily="18" charset="0"/>
                        </a:rPr>
                        <a:t> </a:t>
                      </a:r>
                      <a:r>
                        <a:rPr lang="en-US" sz="1400" b="0" i="0" u="none" strike="noStrike" dirty="0" err="1">
                          <a:solidFill>
                            <a:schemeClr val="accent1"/>
                          </a:solidFill>
                          <a:effectLst/>
                          <a:latin typeface="Times New Roman" panose="02020603050405020304" pitchFamily="18" charset="0"/>
                          <a:cs typeface="Times New Roman" panose="02020603050405020304" pitchFamily="18" charset="0"/>
                        </a:rPr>
                        <a:t>aferente</a:t>
                      </a:r>
                      <a:r>
                        <a:rPr lang="en-US" sz="1400" b="0" i="0" u="none" strike="noStrike" dirty="0">
                          <a:solidFill>
                            <a:schemeClr val="accent1"/>
                          </a:solidFill>
                          <a:effectLst/>
                          <a:latin typeface="Times New Roman" panose="02020603050405020304" pitchFamily="18" charset="0"/>
                          <a:cs typeface="Times New Roman" panose="02020603050405020304" pitchFamily="18" charset="0"/>
                        </a:rPr>
                        <a:t> </a:t>
                      </a:r>
                      <a:r>
                        <a:rPr lang="en-US" sz="1400" b="0" i="0" u="none" strike="noStrike" dirty="0" err="1">
                          <a:solidFill>
                            <a:schemeClr val="accent1"/>
                          </a:solidFill>
                          <a:effectLst/>
                          <a:latin typeface="Times New Roman" panose="02020603050405020304" pitchFamily="18" charset="0"/>
                          <a:cs typeface="Times New Roman" panose="02020603050405020304" pitchFamily="18" charset="0"/>
                        </a:rPr>
                        <a:t>infrastructurii</a:t>
                      </a:r>
                      <a:r>
                        <a:rPr lang="en-US" sz="1400" b="0" i="0" u="none" strike="noStrike" baseline="0" dirty="0">
                          <a:solidFill>
                            <a:schemeClr val="accent1"/>
                          </a:solidFill>
                          <a:effectLst/>
                          <a:latin typeface="Times New Roman" panose="02020603050405020304" pitchFamily="18" charset="0"/>
                          <a:cs typeface="Times New Roman" panose="02020603050405020304" pitchFamily="18" charset="0"/>
                        </a:rPr>
                        <a:t> </a:t>
                      </a:r>
                      <a:r>
                        <a:rPr lang="en-US" sz="1400" b="0" i="0" u="none" strike="noStrike" baseline="0" dirty="0" err="1">
                          <a:solidFill>
                            <a:schemeClr val="accent1"/>
                          </a:solidFill>
                          <a:effectLst/>
                          <a:latin typeface="Times New Roman" panose="02020603050405020304" pitchFamily="18" charset="0"/>
                          <a:cs typeface="Times New Roman" panose="02020603050405020304" pitchFamily="18" charset="0"/>
                        </a:rPr>
                        <a:t>feroviare</a:t>
                      </a:r>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en-US" sz="1400" b="0" i="0" u="none" strike="noStrike" dirty="0">
                          <a:solidFill>
                            <a:schemeClr val="accent1"/>
                          </a:solidFill>
                          <a:effectLst/>
                          <a:latin typeface="Times New Roman" panose="02020603050405020304" pitchFamily="18" charset="0"/>
                          <a:cs typeface="Times New Roman" panose="02020603050405020304" pitchFamily="18" charset="0"/>
                        </a:rPr>
                        <a:t>1</a:t>
                      </a:r>
                    </a:p>
                  </a:txBody>
                  <a:tcPr marL="9525" marR="9525" marT="9525" marB="0" anchor="b"/>
                </a:tc>
                <a:tc>
                  <a:txBody>
                    <a:bodyPr/>
                    <a:lstStyle/>
                    <a:p>
                      <a:pPr algn="ctr" fontAlgn="b"/>
                      <a:r>
                        <a:rPr lang="en-US" sz="1400" b="0" i="0" u="none" strike="noStrike" dirty="0">
                          <a:solidFill>
                            <a:schemeClr val="accent1"/>
                          </a:solidFill>
                          <a:effectLst/>
                          <a:latin typeface="Times New Roman" panose="02020603050405020304" pitchFamily="18" charset="0"/>
                          <a:cs typeface="Times New Roman" panose="02020603050405020304" pitchFamily="18" charset="0"/>
                        </a:rPr>
                        <a:t>87.744</a:t>
                      </a:r>
                    </a:p>
                  </a:txBody>
                  <a:tcPr marL="9525" marR="9525" marT="9525" marB="0" anchor="b"/>
                </a:tc>
                <a:tc>
                  <a:txBody>
                    <a:bodyPr/>
                    <a:lstStyle/>
                    <a:p>
                      <a:pPr algn="ctr" fontAlgn="b"/>
                      <a:endParaRPr lang="en-US" sz="1400" b="0" i="0" u="none" strike="noStrike" dirty="0">
                        <a:solidFill>
                          <a:schemeClr val="accent1"/>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endParaRPr lang="en-US" sz="1400" b="0" i="0" u="none" strike="noStrike" dirty="0">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855619368"/>
                  </a:ext>
                </a:extLst>
              </a:tr>
            </a:tbl>
          </a:graphicData>
        </a:graphic>
      </p:graphicFrame>
    </p:spTree>
    <p:extLst>
      <p:ext uri="{BB962C8B-B14F-4D97-AF65-F5344CB8AC3E}">
        <p14:creationId xmlns:p14="http://schemas.microsoft.com/office/powerpoint/2010/main" val="19114344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400" b="1" dirty="0">
                <a:latin typeface="Times New Roman" panose="02020603050405020304" pitchFamily="18" charset="0"/>
                <a:cs typeface="Times New Roman" panose="02020603050405020304" pitchFamily="18" charset="0"/>
              </a:rPr>
              <a:t>F. Facilități fiscale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8372" y="1902372"/>
            <a:ext cx="11393214" cy="4782207"/>
          </a:xfrm>
        </p:spPr>
        <p:txBody>
          <a:bodyPr anchor="t">
            <a:normAutofit/>
          </a:bodyPr>
          <a:lstStyle/>
          <a:p>
            <a:pPr algn="just">
              <a:lnSpc>
                <a:spcPct val="110000"/>
              </a:lnSpc>
              <a:spcBef>
                <a:spcPts val="0"/>
              </a:spcBef>
              <a:spcAft>
                <a:spcPts val="0"/>
              </a:spcAft>
            </a:pPr>
            <a:r>
              <a:rPr lang="ro-RO" sz="2000" b="1" dirty="0">
                <a:solidFill>
                  <a:schemeClr val="accent1"/>
                </a:solidFill>
                <a:latin typeface="Times New Roman" panose="02020603050405020304" pitchFamily="18" charset="0"/>
                <a:cs typeface="Times New Roman" panose="02020603050405020304" pitchFamily="18" charset="0"/>
              </a:rPr>
              <a:t>Facilitățile fiscale care se acordă prin hotărâre de consiliu local:</a:t>
            </a:r>
          </a:p>
          <a:p>
            <a:pPr marL="0" indent="0" algn="just">
              <a:lnSpc>
                <a:spcPct val="110000"/>
              </a:lnSpc>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I. </a:t>
            </a:r>
            <a:r>
              <a:rPr lang="ro-RO" sz="2000" b="1" u="sng" dirty="0">
                <a:solidFill>
                  <a:schemeClr val="accent1"/>
                </a:solidFill>
                <a:latin typeface="Times New Roman" panose="02020603050405020304" pitchFamily="18" charset="0"/>
                <a:cs typeface="Times New Roman" panose="02020603050405020304" pitchFamily="18" charset="0"/>
              </a:rPr>
              <a:t>Pentru </a:t>
            </a:r>
            <a:r>
              <a:rPr lang="es-ES" sz="2000" b="1" u="sng" dirty="0" err="1">
                <a:solidFill>
                  <a:schemeClr val="accent1"/>
                </a:solidFill>
                <a:latin typeface="Times New Roman" panose="02020603050405020304" pitchFamily="18" charset="0"/>
                <a:cs typeface="Times New Roman" panose="02020603050405020304" pitchFamily="18" charset="0"/>
              </a:rPr>
              <a:t>persoane</a:t>
            </a:r>
            <a:r>
              <a:rPr lang="es-ES" sz="2000" b="1" u="sng" dirty="0">
                <a:solidFill>
                  <a:schemeClr val="accent1"/>
                </a:solidFill>
                <a:latin typeface="Times New Roman" panose="02020603050405020304" pitchFamily="18" charset="0"/>
                <a:cs typeface="Times New Roman" panose="02020603050405020304" pitchFamily="18" charset="0"/>
              </a:rPr>
              <a:t> </a:t>
            </a:r>
            <a:r>
              <a:rPr lang="es-ES" sz="2000" b="1" u="sng" dirty="0" err="1">
                <a:solidFill>
                  <a:schemeClr val="accent1"/>
                </a:solidFill>
                <a:latin typeface="Times New Roman" panose="02020603050405020304" pitchFamily="18" charset="0"/>
                <a:cs typeface="Times New Roman" panose="02020603050405020304" pitchFamily="18" charset="0"/>
              </a:rPr>
              <a:t>fizice</a:t>
            </a:r>
            <a:r>
              <a:rPr lang="ro-RO" sz="2000" b="1" u="sng" dirty="0">
                <a:solidFill>
                  <a:schemeClr val="accent1"/>
                </a:solidFill>
                <a:latin typeface="Times New Roman" panose="02020603050405020304" pitchFamily="18" charset="0"/>
                <a:cs typeface="Times New Roman" panose="02020603050405020304" pitchFamily="18" charset="0"/>
              </a:rPr>
              <a:t> </a:t>
            </a:r>
            <a:r>
              <a:rPr lang="es-ES" sz="2000" b="1" u="sng" dirty="0">
                <a:solidFill>
                  <a:schemeClr val="accent1"/>
                </a:solidFill>
                <a:latin typeface="Times New Roman" panose="02020603050405020304" pitchFamily="18" charset="0"/>
                <a:cs typeface="Times New Roman" panose="02020603050405020304" pitchFamily="18" charset="0"/>
              </a:rPr>
              <a:t>:</a:t>
            </a:r>
            <a:endParaRPr lang="ro-RO" sz="2000" b="1" u="sng" dirty="0">
              <a:solidFill>
                <a:schemeClr val="accent1"/>
              </a:solidFill>
              <a:latin typeface="Times New Roman" panose="02020603050405020304" pitchFamily="18" charset="0"/>
              <a:cs typeface="Times New Roman" panose="02020603050405020304" pitchFamily="18" charset="0"/>
            </a:endParaRPr>
          </a:p>
          <a:p>
            <a:pPr marL="0" indent="0">
              <a:lnSpc>
                <a:spcPct val="110000"/>
              </a:lnSpc>
              <a:spcBef>
                <a:spcPts val="0"/>
              </a:spcBef>
              <a:spcAft>
                <a:spcPts val="0"/>
              </a:spcAft>
              <a:buNone/>
            </a:pPr>
            <a:r>
              <a:rPr lang="es-ES" sz="2000" b="1" dirty="0">
                <a:solidFill>
                  <a:schemeClr val="accent1"/>
                </a:solidFill>
                <a:latin typeface="Times New Roman" panose="02020603050405020304" pitchFamily="18" charset="0"/>
                <a:cs typeface="Times New Roman" panose="02020603050405020304" pitchFamily="18" charset="0"/>
              </a:rPr>
              <a:t>	a) </a:t>
            </a:r>
            <a:r>
              <a:rPr lang="fr-FR" sz="2000" b="1" dirty="0" err="1">
                <a:solidFill>
                  <a:schemeClr val="accent1"/>
                </a:solidFill>
                <a:latin typeface="Times New Roman" panose="02020603050405020304" pitchFamily="18" charset="0"/>
                <a:cs typeface="Times New Roman" panose="02020603050405020304" pitchFamily="18" charset="0"/>
              </a:rPr>
              <a:t>Scutire</a:t>
            </a:r>
            <a:r>
              <a:rPr lang="fr-FR" sz="2000" b="1" dirty="0">
                <a:solidFill>
                  <a:schemeClr val="accent1"/>
                </a:solidFill>
                <a:latin typeface="Times New Roman" panose="02020603050405020304" pitchFamily="18" charset="0"/>
                <a:cs typeface="Times New Roman" panose="02020603050405020304" pitchFamily="18" charset="0"/>
              </a:rPr>
              <a:t> de la </a:t>
            </a:r>
            <a:r>
              <a:rPr lang="fr-FR" sz="2000" b="1" dirty="0" err="1">
                <a:solidFill>
                  <a:schemeClr val="accent1"/>
                </a:solidFill>
                <a:latin typeface="Times New Roman" panose="02020603050405020304" pitchFamily="18" charset="0"/>
                <a:cs typeface="Times New Roman" panose="02020603050405020304" pitchFamily="18" charset="0"/>
              </a:rPr>
              <a:t>plata</a:t>
            </a:r>
            <a:r>
              <a:rPr lang="fr-FR" sz="2000" b="1" dirty="0">
                <a:solidFill>
                  <a:schemeClr val="accent1"/>
                </a:solidFill>
                <a:latin typeface="Times New Roman" panose="02020603050405020304" pitchFamily="18" charset="0"/>
                <a:cs typeface="Times New Roman" panose="02020603050405020304" pitchFamily="18" charset="0"/>
              </a:rPr>
              <a:t> </a:t>
            </a:r>
            <a:r>
              <a:rPr lang="fr-FR" sz="2000" b="1" dirty="0" err="1">
                <a:solidFill>
                  <a:schemeClr val="accent1"/>
                </a:solidFill>
                <a:latin typeface="Times New Roman" panose="02020603050405020304" pitchFamily="18" charset="0"/>
                <a:cs typeface="Times New Roman" panose="02020603050405020304" pitchFamily="18" charset="0"/>
              </a:rPr>
              <a:t>impozitului</a:t>
            </a:r>
            <a:r>
              <a:rPr lang="fr-FR" sz="2000" b="1" dirty="0">
                <a:solidFill>
                  <a:schemeClr val="accent1"/>
                </a:solidFill>
                <a:latin typeface="Times New Roman" panose="02020603050405020304" pitchFamily="18" charset="0"/>
                <a:cs typeface="Times New Roman" panose="02020603050405020304" pitchFamily="18" charset="0"/>
              </a:rPr>
              <a:t> </a:t>
            </a:r>
            <a:r>
              <a:rPr lang="fr-FR" sz="2000" b="1" dirty="0" err="1">
                <a:solidFill>
                  <a:schemeClr val="accent1"/>
                </a:solidFill>
                <a:latin typeface="Times New Roman" panose="02020603050405020304" pitchFamily="18" charset="0"/>
                <a:cs typeface="Times New Roman" panose="02020603050405020304" pitchFamily="18" charset="0"/>
              </a:rPr>
              <a:t>pe</a:t>
            </a:r>
            <a:r>
              <a:rPr lang="fr-FR" sz="2000" b="1" dirty="0">
                <a:solidFill>
                  <a:schemeClr val="accent1"/>
                </a:solidFill>
                <a:latin typeface="Times New Roman" panose="02020603050405020304" pitchFamily="18" charset="0"/>
                <a:cs typeface="Times New Roman" panose="02020603050405020304" pitchFamily="18" charset="0"/>
              </a:rPr>
              <a:t> </a:t>
            </a:r>
            <a:r>
              <a:rPr lang="fr-FR" sz="2000" b="1" dirty="0" err="1">
                <a:solidFill>
                  <a:schemeClr val="accent1"/>
                </a:solidFill>
                <a:latin typeface="Times New Roman" panose="02020603050405020304" pitchFamily="18" charset="0"/>
                <a:cs typeface="Times New Roman" panose="02020603050405020304" pitchFamily="18" charset="0"/>
              </a:rPr>
              <a:t>clădire</a:t>
            </a:r>
            <a:r>
              <a:rPr lang="fr-FR" sz="2000" b="1" dirty="0">
                <a:solidFill>
                  <a:schemeClr val="accent1"/>
                </a:solidFill>
                <a:latin typeface="Times New Roman" panose="02020603050405020304" pitchFamily="18" charset="0"/>
                <a:cs typeface="Times New Roman" panose="02020603050405020304" pitchFamily="18" charset="0"/>
              </a:rPr>
              <a:t> </a:t>
            </a:r>
            <a:r>
              <a:rPr lang="fr-FR" sz="2000" b="1" dirty="0" err="1">
                <a:solidFill>
                  <a:schemeClr val="accent1"/>
                </a:solidFill>
                <a:latin typeface="Times New Roman" panose="02020603050405020304" pitchFamily="18" charset="0"/>
                <a:cs typeface="Times New Roman" panose="02020603050405020304" pitchFamily="18" charset="0"/>
              </a:rPr>
              <a:t>şi</a:t>
            </a:r>
            <a:r>
              <a:rPr lang="fr-FR" sz="2000" b="1" dirty="0">
                <a:solidFill>
                  <a:schemeClr val="accent1"/>
                </a:solidFill>
                <a:latin typeface="Times New Roman" panose="02020603050405020304" pitchFamily="18" charset="0"/>
                <a:cs typeface="Times New Roman" panose="02020603050405020304" pitchFamily="18" charset="0"/>
              </a:rPr>
              <a:t> a </a:t>
            </a:r>
            <a:r>
              <a:rPr lang="fr-FR" sz="2000" b="1" dirty="0" err="1">
                <a:solidFill>
                  <a:schemeClr val="accent1"/>
                </a:solidFill>
                <a:latin typeface="Times New Roman" panose="02020603050405020304" pitchFamily="18" charset="0"/>
                <a:cs typeface="Times New Roman" panose="02020603050405020304" pitchFamily="18" charset="0"/>
              </a:rPr>
              <a:t>impozitului</a:t>
            </a:r>
            <a:r>
              <a:rPr lang="fr-FR" sz="2000" b="1" dirty="0">
                <a:solidFill>
                  <a:schemeClr val="accent1"/>
                </a:solidFill>
                <a:latin typeface="Times New Roman" panose="02020603050405020304" pitchFamily="18" charset="0"/>
                <a:cs typeface="Times New Roman" panose="02020603050405020304" pitchFamily="18" charset="0"/>
              </a:rPr>
              <a:t>/</a:t>
            </a:r>
            <a:r>
              <a:rPr lang="fr-FR" sz="2000" b="1" dirty="0" err="1">
                <a:solidFill>
                  <a:schemeClr val="accent1"/>
                </a:solidFill>
                <a:latin typeface="Times New Roman" panose="02020603050405020304" pitchFamily="18" charset="0"/>
                <a:cs typeface="Times New Roman" panose="02020603050405020304" pitchFamily="18" charset="0"/>
              </a:rPr>
              <a:t>taxei</a:t>
            </a:r>
            <a:r>
              <a:rPr lang="fr-FR" sz="2000" b="1" dirty="0">
                <a:solidFill>
                  <a:schemeClr val="accent1"/>
                </a:solidFill>
                <a:latin typeface="Times New Roman" panose="02020603050405020304" pitchFamily="18" charset="0"/>
                <a:cs typeface="Times New Roman" panose="02020603050405020304" pitchFamily="18" charset="0"/>
              </a:rPr>
              <a:t> </a:t>
            </a:r>
            <a:r>
              <a:rPr lang="fr-FR" sz="2000" b="1" dirty="0" err="1">
                <a:solidFill>
                  <a:schemeClr val="accent1"/>
                </a:solidFill>
                <a:latin typeface="Times New Roman" panose="02020603050405020304" pitchFamily="18" charset="0"/>
                <a:cs typeface="Times New Roman" panose="02020603050405020304" pitchFamily="18" charset="0"/>
              </a:rPr>
              <a:t>pe</a:t>
            </a:r>
            <a:r>
              <a:rPr lang="fr-FR" sz="2000" b="1" dirty="0">
                <a:solidFill>
                  <a:schemeClr val="accent1"/>
                </a:solidFill>
                <a:latin typeface="Times New Roman" panose="02020603050405020304" pitchFamily="18" charset="0"/>
                <a:cs typeface="Times New Roman" panose="02020603050405020304" pitchFamily="18" charset="0"/>
              </a:rPr>
              <a:t> </a:t>
            </a:r>
            <a:r>
              <a:rPr lang="fr-FR" sz="2000" b="1" dirty="0" err="1">
                <a:solidFill>
                  <a:schemeClr val="accent1"/>
                </a:solidFill>
                <a:latin typeface="Times New Roman" panose="02020603050405020304" pitchFamily="18" charset="0"/>
                <a:cs typeface="Times New Roman" panose="02020603050405020304" pitchFamily="18" charset="0"/>
              </a:rPr>
              <a:t>teren</a:t>
            </a:r>
            <a:r>
              <a:rPr lang="fr-FR" sz="2000" b="1" dirty="0">
                <a:solidFill>
                  <a:schemeClr val="accent1"/>
                </a:solidFill>
                <a:latin typeface="Times New Roman" panose="02020603050405020304" pitchFamily="18" charset="0"/>
                <a:cs typeface="Times New Roman" panose="02020603050405020304" pitchFamily="18" charset="0"/>
              </a:rPr>
              <a:t>,</a:t>
            </a:r>
            <a:r>
              <a:rPr lang="en-US" sz="2000" b="1" dirty="0">
                <a:solidFill>
                  <a:schemeClr val="accent1"/>
                </a:solidFill>
                <a:latin typeface="Times New Roman" panose="02020603050405020304" pitchFamily="18" charset="0"/>
                <a:cs typeface="Times New Roman" panose="02020603050405020304" pitchFamily="18" charset="0"/>
              </a:rPr>
              <a:t> </a:t>
            </a:r>
            <a:r>
              <a:rPr lang="en-US" sz="2000" b="1" dirty="0" err="1">
                <a:solidFill>
                  <a:schemeClr val="accent1"/>
                </a:solidFill>
                <a:latin typeface="Times New Roman" panose="02020603050405020304" pitchFamily="18" charset="0"/>
                <a:cs typeface="Times New Roman" panose="02020603050405020304" pitchFamily="18" charset="0"/>
              </a:rPr>
              <a:t>aflate</a:t>
            </a:r>
            <a:r>
              <a:rPr lang="en-US" sz="2000" b="1" dirty="0">
                <a:solidFill>
                  <a:schemeClr val="accent1"/>
                </a:solidFill>
                <a:latin typeface="Times New Roman" panose="02020603050405020304" pitchFamily="18" charset="0"/>
                <a:cs typeface="Times New Roman" panose="02020603050405020304" pitchFamily="18" charset="0"/>
              </a:rPr>
              <a:t> </a:t>
            </a:r>
            <a:r>
              <a:rPr lang="en-US" sz="2000" b="1" dirty="0" err="1">
                <a:solidFill>
                  <a:schemeClr val="accent1"/>
                </a:solidFill>
                <a:latin typeface="Times New Roman" panose="02020603050405020304" pitchFamily="18" charset="0"/>
                <a:cs typeface="Times New Roman" panose="02020603050405020304" pitchFamily="18" charset="0"/>
              </a:rPr>
              <a:t>în</a:t>
            </a:r>
            <a:r>
              <a:rPr lang="en-US" sz="2000" b="1" dirty="0">
                <a:solidFill>
                  <a:schemeClr val="accent1"/>
                </a:solidFill>
                <a:latin typeface="Times New Roman" panose="02020603050405020304" pitchFamily="18" charset="0"/>
                <a:cs typeface="Times New Roman" panose="02020603050405020304" pitchFamily="18" charset="0"/>
              </a:rPr>
              <a:t> </a:t>
            </a:r>
            <a:r>
              <a:rPr lang="en-US" sz="2000" b="1" dirty="0" err="1">
                <a:solidFill>
                  <a:schemeClr val="accent1"/>
                </a:solidFill>
                <a:latin typeface="Times New Roman" panose="02020603050405020304" pitchFamily="18" charset="0"/>
                <a:cs typeface="Times New Roman" panose="02020603050405020304" pitchFamily="18" charset="0"/>
              </a:rPr>
              <a:t>proprietatea</a:t>
            </a:r>
            <a:r>
              <a:rPr lang="en-US" sz="2000" b="1" dirty="0">
                <a:solidFill>
                  <a:schemeClr val="accent1"/>
                </a:solidFill>
                <a:latin typeface="Times New Roman" panose="02020603050405020304" pitchFamily="18" charset="0"/>
                <a:cs typeface="Times New Roman" panose="02020603050405020304" pitchFamily="18" charset="0"/>
              </a:rPr>
              <a:t> </a:t>
            </a:r>
            <a:r>
              <a:rPr lang="en-US" sz="2000" b="1" dirty="0" err="1">
                <a:solidFill>
                  <a:schemeClr val="accent1"/>
                </a:solidFill>
                <a:latin typeface="Times New Roman" panose="02020603050405020304" pitchFamily="18" charset="0"/>
                <a:cs typeface="Times New Roman" panose="02020603050405020304" pitchFamily="18" charset="0"/>
              </a:rPr>
              <a:t>sau</a:t>
            </a:r>
            <a:r>
              <a:rPr lang="en-US" sz="2000" b="1" dirty="0">
                <a:solidFill>
                  <a:schemeClr val="accent1"/>
                </a:solidFill>
                <a:latin typeface="Times New Roman" panose="02020603050405020304" pitchFamily="18" charset="0"/>
                <a:cs typeface="Times New Roman" panose="02020603050405020304" pitchFamily="18" charset="0"/>
              </a:rPr>
              <a:t> </a:t>
            </a:r>
            <a:r>
              <a:rPr lang="en-US" sz="2000" b="1" dirty="0" err="1">
                <a:solidFill>
                  <a:schemeClr val="accent1"/>
                </a:solidFill>
                <a:latin typeface="Times New Roman" panose="02020603050405020304" pitchFamily="18" charset="0"/>
                <a:cs typeface="Times New Roman" panose="02020603050405020304" pitchFamily="18" charset="0"/>
              </a:rPr>
              <a:t>coproprietatea</a:t>
            </a:r>
            <a:r>
              <a:rPr lang="en-US" sz="2000" b="1" dirty="0">
                <a:solidFill>
                  <a:schemeClr val="accent1"/>
                </a:solidFill>
                <a:latin typeface="Times New Roman" panose="02020603050405020304" pitchFamily="18" charset="0"/>
                <a:cs typeface="Times New Roman" panose="02020603050405020304" pitchFamily="18" charset="0"/>
              </a:rPr>
              <a:t> </a:t>
            </a:r>
            <a:r>
              <a:rPr lang="en-US" sz="2000" b="1" dirty="0" err="1">
                <a:solidFill>
                  <a:schemeClr val="accent1"/>
                </a:solidFill>
                <a:latin typeface="Times New Roman" panose="02020603050405020304" pitchFamily="18" charset="0"/>
                <a:cs typeface="Times New Roman" panose="02020603050405020304" pitchFamily="18" charset="0"/>
              </a:rPr>
              <a:t>persoanelor</a:t>
            </a:r>
            <a:r>
              <a:rPr lang="en-US" sz="2000" b="1" dirty="0">
                <a:solidFill>
                  <a:schemeClr val="accent1"/>
                </a:solidFill>
                <a:latin typeface="Times New Roman" panose="02020603050405020304" pitchFamily="18" charset="0"/>
                <a:cs typeface="Times New Roman" panose="02020603050405020304" pitchFamily="18" charset="0"/>
              </a:rPr>
              <a:t> ale </a:t>
            </a:r>
            <a:r>
              <a:rPr lang="en-US" sz="2000" b="1" dirty="0" err="1">
                <a:solidFill>
                  <a:schemeClr val="accent1"/>
                </a:solidFill>
                <a:latin typeface="Times New Roman" panose="02020603050405020304" pitchFamily="18" charset="0"/>
                <a:cs typeface="Times New Roman" panose="02020603050405020304" pitchFamily="18" charset="0"/>
              </a:rPr>
              <a:t>căror</a:t>
            </a:r>
            <a:r>
              <a:rPr lang="en-US" sz="2000" b="1" dirty="0">
                <a:solidFill>
                  <a:schemeClr val="accent1"/>
                </a:solidFill>
                <a:latin typeface="Times New Roman" panose="02020603050405020304" pitchFamily="18" charset="0"/>
                <a:cs typeface="Times New Roman" panose="02020603050405020304" pitchFamily="18" charset="0"/>
              </a:rPr>
              <a:t> </a:t>
            </a:r>
            <a:r>
              <a:rPr lang="es-ES" sz="2000" b="1" dirty="0" err="1">
                <a:solidFill>
                  <a:schemeClr val="accent1"/>
                </a:solidFill>
                <a:latin typeface="Times New Roman" panose="02020603050405020304" pitchFamily="18" charset="0"/>
                <a:cs typeface="Times New Roman" panose="02020603050405020304" pitchFamily="18" charset="0"/>
              </a:rPr>
              <a:t>venituri</a:t>
            </a:r>
            <a:r>
              <a:rPr lang="es-ES" sz="2000" b="1" dirty="0">
                <a:solidFill>
                  <a:schemeClr val="accent1"/>
                </a:solidFill>
                <a:latin typeface="Times New Roman" panose="02020603050405020304" pitchFamily="18" charset="0"/>
                <a:cs typeface="Times New Roman" panose="02020603050405020304" pitchFamily="18" charset="0"/>
              </a:rPr>
              <a:t> </a:t>
            </a:r>
            <a:r>
              <a:rPr lang="es-ES" sz="2000" b="1" dirty="0" err="1">
                <a:solidFill>
                  <a:schemeClr val="accent1"/>
                </a:solidFill>
                <a:latin typeface="Times New Roman" panose="02020603050405020304" pitchFamily="18" charset="0"/>
                <a:cs typeface="Times New Roman" panose="02020603050405020304" pitchFamily="18" charset="0"/>
              </a:rPr>
              <a:t>lunare</a:t>
            </a:r>
            <a:r>
              <a:rPr lang="es-ES" sz="2000" b="1" dirty="0">
                <a:solidFill>
                  <a:schemeClr val="accent1"/>
                </a:solidFill>
                <a:latin typeface="Times New Roman" panose="02020603050405020304" pitchFamily="18" charset="0"/>
                <a:cs typeface="Times New Roman" panose="02020603050405020304" pitchFamily="18" charset="0"/>
              </a:rPr>
              <a:t> </a:t>
            </a:r>
            <a:r>
              <a:rPr lang="es-ES" sz="2000" b="1" dirty="0" err="1">
                <a:solidFill>
                  <a:schemeClr val="accent1"/>
                </a:solidFill>
                <a:latin typeface="Times New Roman" panose="02020603050405020304" pitchFamily="18" charset="0"/>
                <a:cs typeface="Times New Roman" panose="02020603050405020304" pitchFamily="18" charset="0"/>
              </a:rPr>
              <a:t>nete</a:t>
            </a:r>
            <a:r>
              <a:rPr lang="es-ES" sz="2000" b="1" dirty="0">
                <a:solidFill>
                  <a:schemeClr val="accent1"/>
                </a:solidFill>
                <a:latin typeface="Times New Roman" panose="02020603050405020304" pitchFamily="18" charset="0"/>
                <a:cs typeface="Times New Roman" panose="02020603050405020304" pitchFamily="18" charset="0"/>
              </a:rPr>
              <a:t> </a:t>
            </a:r>
            <a:r>
              <a:rPr lang="es-ES" sz="2000" b="1" dirty="0" err="1">
                <a:solidFill>
                  <a:schemeClr val="accent1"/>
                </a:solidFill>
                <a:latin typeface="Times New Roman" panose="02020603050405020304" pitchFamily="18" charset="0"/>
                <a:cs typeface="Times New Roman" panose="02020603050405020304" pitchFamily="18" charset="0"/>
              </a:rPr>
              <a:t>sunt</a:t>
            </a:r>
            <a:r>
              <a:rPr lang="es-ES" sz="2000" b="1" dirty="0">
                <a:solidFill>
                  <a:schemeClr val="accent1"/>
                </a:solidFill>
                <a:latin typeface="Times New Roman" panose="02020603050405020304" pitchFamily="18" charset="0"/>
                <a:cs typeface="Times New Roman" panose="02020603050405020304" pitchFamily="18" charset="0"/>
              </a:rPr>
              <a:t> </a:t>
            </a:r>
            <a:r>
              <a:rPr lang="es-ES" sz="2000" b="1" dirty="0" err="1">
                <a:solidFill>
                  <a:schemeClr val="accent1"/>
                </a:solidFill>
                <a:latin typeface="Times New Roman" panose="02020603050405020304" pitchFamily="18" charset="0"/>
                <a:cs typeface="Times New Roman" panose="02020603050405020304" pitchFamily="18" charset="0"/>
              </a:rPr>
              <a:t>mai</a:t>
            </a:r>
            <a:r>
              <a:rPr lang="es-ES" sz="2000" b="1" dirty="0">
                <a:solidFill>
                  <a:schemeClr val="accent1"/>
                </a:solidFill>
                <a:latin typeface="Times New Roman" panose="02020603050405020304" pitchFamily="18" charset="0"/>
                <a:cs typeface="Times New Roman" panose="02020603050405020304" pitchFamily="18" charset="0"/>
              </a:rPr>
              <a:t> </a:t>
            </a:r>
            <a:r>
              <a:rPr lang="es-ES" sz="2000" b="1" dirty="0" err="1">
                <a:solidFill>
                  <a:schemeClr val="accent1"/>
                </a:solidFill>
                <a:latin typeface="Times New Roman" panose="02020603050405020304" pitchFamily="18" charset="0"/>
                <a:cs typeface="Times New Roman" panose="02020603050405020304" pitchFamily="18" charset="0"/>
              </a:rPr>
              <a:t>mici</a:t>
            </a:r>
            <a:r>
              <a:rPr lang="es-ES" sz="2000" b="1" dirty="0">
                <a:solidFill>
                  <a:schemeClr val="accent1"/>
                </a:solidFill>
                <a:latin typeface="Times New Roman" panose="02020603050405020304" pitchFamily="18" charset="0"/>
                <a:cs typeface="Times New Roman" panose="02020603050405020304" pitchFamily="18" charset="0"/>
              </a:rPr>
              <a:t> </a:t>
            </a:r>
            <a:r>
              <a:rPr lang="es-ES" sz="2000" b="1" dirty="0" err="1">
                <a:solidFill>
                  <a:schemeClr val="accent1"/>
                </a:solidFill>
                <a:latin typeface="Times New Roman" panose="02020603050405020304" pitchFamily="18" charset="0"/>
                <a:cs typeface="Times New Roman" panose="02020603050405020304" pitchFamily="18" charset="0"/>
              </a:rPr>
              <a:t>sau</a:t>
            </a:r>
            <a:r>
              <a:rPr lang="es-ES" sz="2000" b="1" dirty="0">
                <a:solidFill>
                  <a:schemeClr val="accent1"/>
                </a:solidFill>
                <a:latin typeface="Times New Roman" panose="02020603050405020304" pitchFamily="18" charset="0"/>
                <a:cs typeface="Times New Roman" panose="02020603050405020304" pitchFamily="18" charset="0"/>
              </a:rPr>
              <a:t> </a:t>
            </a:r>
            <a:r>
              <a:rPr lang="es-ES" sz="2000" b="1" dirty="0" err="1">
                <a:solidFill>
                  <a:schemeClr val="accent1"/>
                </a:solidFill>
                <a:latin typeface="Times New Roman" panose="02020603050405020304" pitchFamily="18" charset="0"/>
                <a:cs typeface="Times New Roman" panose="02020603050405020304" pitchFamily="18" charset="0"/>
              </a:rPr>
              <a:t>egale</a:t>
            </a:r>
            <a:r>
              <a:rPr lang="es-ES" sz="2000" b="1" dirty="0">
                <a:solidFill>
                  <a:schemeClr val="accent1"/>
                </a:solidFill>
                <a:latin typeface="Times New Roman" panose="02020603050405020304" pitchFamily="18" charset="0"/>
                <a:cs typeface="Times New Roman" panose="02020603050405020304" pitchFamily="18" charset="0"/>
              </a:rPr>
              <a:t> de 650 </a:t>
            </a:r>
            <a:r>
              <a:rPr lang="es-ES" sz="2000" b="1" dirty="0" err="1">
                <a:solidFill>
                  <a:schemeClr val="accent1"/>
                </a:solidFill>
                <a:latin typeface="Times New Roman" panose="02020603050405020304" pitchFamily="18" charset="0"/>
                <a:cs typeface="Times New Roman" panose="02020603050405020304" pitchFamily="18" charset="0"/>
              </a:rPr>
              <a:t>lei</a:t>
            </a:r>
            <a:r>
              <a:rPr lang="es-ES" sz="2000" b="1" dirty="0">
                <a:solidFill>
                  <a:schemeClr val="accent1"/>
                </a:solidFill>
                <a:latin typeface="Times New Roman" panose="02020603050405020304" pitchFamily="18" charset="0"/>
                <a:cs typeface="Times New Roman" panose="02020603050405020304" pitchFamily="18" charset="0"/>
              </a:rPr>
              <a:t> </a:t>
            </a:r>
            <a:r>
              <a:rPr lang="es-ES" sz="2000" dirty="0">
                <a:solidFill>
                  <a:schemeClr val="accent1"/>
                </a:solidFill>
                <a:latin typeface="Times New Roman" panose="02020603050405020304" pitchFamily="18" charset="0"/>
                <a:cs typeface="Times New Roman" panose="02020603050405020304" pitchFamily="18" charset="0"/>
              </a:rPr>
              <a:t>(</a:t>
            </a:r>
            <a:r>
              <a:rPr lang="es-ES" sz="2000" dirty="0" err="1">
                <a:solidFill>
                  <a:schemeClr val="accent1"/>
                </a:solidFill>
                <a:latin typeface="Times New Roman" panose="02020603050405020304" pitchFamily="18" charset="0"/>
                <a:cs typeface="Times New Roman" panose="02020603050405020304" pitchFamily="18" charset="0"/>
              </a:rPr>
              <a:t>inclusiv</a:t>
            </a:r>
            <a:r>
              <a:rPr lang="es-ES" sz="2000" dirty="0">
                <a:solidFill>
                  <a:schemeClr val="accent1"/>
                </a:solidFill>
                <a:latin typeface="Times New Roman" panose="02020603050405020304" pitchFamily="18" charset="0"/>
                <a:cs typeface="Times New Roman" panose="02020603050405020304" pitchFamily="18" charset="0"/>
              </a:rPr>
              <a:t> </a:t>
            </a:r>
            <a:r>
              <a:rPr lang="es-ES" sz="2000" dirty="0" err="1">
                <a:solidFill>
                  <a:schemeClr val="accent1"/>
                </a:solidFill>
                <a:latin typeface="Times New Roman" panose="02020603050405020304" pitchFamily="18" charset="0"/>
                <a:cs typeface="Times New Roman" panose="02020603050405020304" pitchFamily="18" charset="0"/>
              </a:rPr>
              <a:t>pentru</a:t>
            </a:r>
            <a:r>
              <a:rPr lang="es-ES" sz="2000" dirty="0">
                <a:solidFill>
                  <a:schemeClr val="accent1"/>
                </a:solidFill>
                <a:latin typeface="Times New Roman" panose="02020603050405020304" pitchFamily="18" charset="0"/>
                <a:cs typeface="Times New Roman" panose="02020603050405020304" pitchFamily="18" charset="0"/>
              </a:rPr>
              <a:t> </a:t>
            </a:r>
            <a:r>
              <a:rPr lang="es-ES" sz="2000" dirty="0" err="1">
                <a:solidFill>
                  <a:schemeClr val="accent1"/>
                </a:solidFill>
                <a:latin typeface="Times New Roman" panose="02020603050405020304" pitchFamily="18" charset="0"/>
                <a:cs typeface="Times New Roman" panose="02020603050405020304" pitchFamily="18" charset="0"/>
              </a:rPr>
              <a:t>persoanele</a:t>
            </a:r>
            <a:r>
              <a:rPr lang="es-ES" sz="2000" dirty="0">
                <a:solidFill>
                  <a:schemeClr val="accent1"/>
                </a:solidFill>
                <a:latin typeface="Times New Roman" panose="02020603050405020304" pitchFamily="18" charset="0"/>
                <a:cs typeface="Times New Roman" panose="02020603050405020304" pitchFamily="18" charset="0"/>
              </a:rPr>
              <a:t> </a:t>
            </a:r>
            <a:r>
              <a:rPr lang="es-ES" sz="2000" dirty="0" err="1">
                <a:solidFill>
                  <a:schemeClr val="accent1"/>
                </a:solidFill>
                <a:latin typeface="Times New Roman" panose="02020603050405020304" pitchFamily="18" charset="0"/>
                <a:cs typeface="Times New Roman" panose="02020603050405020304" pitchFamily="18" charset="0"/>
              </a:rPr>
              <a:t>fară</a:t>
            </a:r>
            <a:r>
              <a:rPr lang="es-ES" sz="2000" dirty="0">
                <a:solidFill>
                  <a:schemeClr val="accent1"/>
                </a:solidFill>
                <a:latin typeface="Times New Roman" panose="02020603050405020304" pitchFamily="18" charset="0"/>
                <a:cs typeface="Times New Roman" panose="02020603050405020304" pitchFamily="18" charset="0"/>
              </a:rPr>
              <a:t> </a:t>
            </a:r>
            <a:r>
              <a:rPr lang="es-ES" sz="2000" dirty="0" err="1">
                <a:solidFill>
                  <a:schemeClr val="accent1"/>
                </a:solidFill>
                <a:latin typeface="Times New Roman" panose="02020603050405020304" pitchFamily="18" charset="0"/>
                <a:cs typeface="Times New Roman" panose="02020603050405020304" pitchFamily="18" charset="0"/>
              </a:rPr>
              <a:t>venituri</a:t>
            </a:r>
            <a:r>
              <a:rPr lang="es-ES" sz="2000" dirty="0">
                <a:solidFill>
                  <a:schemeClr val="accent1"/>
                </a:solidFill>
                <a:latin typeface="Times New Roman" panose="02020603050405020304" pitchFamily="18" charset="0"/>
                <a:cs typeface="Times New Roman" panose="02020603050405020304" pitchFamily="18" charset="0"/>
              </a:rPr>
              <a:t>),</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pentru</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clădirea</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folosită</a:t>
            </a:r>
            <a:r>
              <a:rPr lang="fr-FR" sz="2000" dirty="0">
                <a:solidFill>
                  <a:schemeClr val="accent1"/>
                </a:solidFill>
                <a:latin typeface="Times New Roman" panose="02020603050405020304" pitchFamily="18" charset="0"/>
                <a:cs typeface="Times New Roman" panose="02020603050405020304" pitchFamily="18" charset="0"/>
              </a:rPr>
              <a:t> ca </a:t>
            </a:r>
            <a:r>
              <a:rPr lang="fr-FR" sz="2000" dirty="0" err="1">
                <a:solidFill>
                  <a:schemeClr val="accent1"/>
                </a:solidFill>
                <a:latin typeface="Times New Roman" panose="02020603050405020304" pitchFamily="18" charset="0"/>
                <a:cs typeface="Times New Roman" panose="02020603050405020304" pitchFamily="18" charset="0"/>
              </a:rPr>
              <a:t>domiciliu</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şi</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terenul</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aferent</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acesteia</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în</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suprafaţă</a:t>
            </a:r>
            <a:r>
              <a:rPr lang="fr-FR" sz="2000" dirty="0">
                <a:solidFill>
                  <a:schemeClr val="accent1"/>
                </a:solidFill>
                <a:latin typeface="Times New Roman" panose="02020603050405020304" pitchFamily="18" charset="0"/>
                <a:cs typeface="Times New Roman" panose="02020603050405020304" pitchFamily="18" charset="0"/>
              </a:rPr>
              <a:t> de </a:t>
            </a:r>
            <a:r>
              <a:rPr lang="fr-FR" sz="2000" dirty="0" err="1">
                <a:solidFill>
                  <a:schemeClr val="accent1"/>
                </a:solidFill>
                <a:latin typeface="Times New Roman" panose="02020603050405020304" pitchFamily="18" charset="0"/>
                <a:cs typeface="Times New Roman" panose="02020603050405020304" pitchFamily="18" charset="0"/>
              </a:rPr>
              <a:t>maxim</a:t>
            </a:r>
            <a:r>
              <a:rPr lang="fr-FR" sz="2000" dirty="0">
                <a:solidFill>
                  <a:schemeClr val="accent1"/>
                </a:solidFill>
                <a:latin typeface="Times New Roman" panose="02020603050405020304" pitchFamily="18" charset="0"/>
                <a:cs typeface="Times New Roman" panose="02020603050405020304" pitchFamily="18" charset="0"/>
              </a:rPr>
              <a:t> 500 </a:t>
            </a:r>
            <a:r>
              <a:rPr lang="fr-FR" sz="2000" dirty="0" err="1">
                <a:solidFill>
                  <a:schemeClr val="accent1"/>
                </a:solidFill>
                <a:latin typeface="Times New Roman" panose="02020603050405020304" pitchFamily="18" charset="0"/>
                <a:cs typeface="Times New Roman" panose="02020603050405020304" pitchFamily="18" charset="0"/>
              </a:rPr>
              <a:t>mp</a:t>
            </a:r>
            <a:r>
              <a:rPr lang="fr-FR" sz="2000" dirty="0">
                <a:solidFill>
                  <a:schemeClr val="accent1"/>
                </a:solidFill>
                <a:latin typeface="Times New Roman" panose="02020603050405020304" pitchFamily="18" charset="0"/>
                <a:cs typeface="Times New Roman" panose="02020603050405020304" pitchFamily="18" charset="0"/>
              </a:rPr>
              <a:t>. </a:t>
            </a:r>
            <a:r>
              <a:rPr lang="ro-RO"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Contribuabilul</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datorează</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impozit</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pentru</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diferenţa</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dintre</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suprafaţa</a:t>
            </a:r>
            <a:r>
              <a:rPr lang="fr-FR" sz="2000" dirty="0">
                <a:solidFill>
                  <a:schemeClr val="accent1"/>
                </a:solidFill>
                <a:latin typeface="Times New Roman" panose="02020603050405020304" pitchFamily="18" charset="0"/>
                <a:cs typeface="Times New Roman" panose="02020603050405020304" pitchFamily="18" charset="0"/>
              </a:rPr>
              <a:t> de </a:t>
            </a:r>
            <a:r>
              <a:rPr lang="fr-FR" sz="2000" dirty="0" err="1">
                <a:solidFill>
                  <a:schemeClr val="accent1"/>
                </a:solidFill>
                <a:latin typeface="Times New Roman" panose="02020603050405020304" pitchFamily="18" charset="0"/>
                <a:cs typeface="Times New Roman" panose="02020603050405020304" pitchFamily="18" charset="0"/>
              </a:rPr>
              <a:t>teren</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deţinută</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dacă</a:t>
            </a:r>
            <a:r>
              <a:rPr lang="fr-FR" sz="2000" dirty="0">
                <a:solidFill>
                  <a:schemeClr val="accent1"/>
                </a:solidFill>
                <a:latin typeface="Times New Roman" panose="02020603050405020304" pitchFamily="18" charset="0"/>
                <a:cs typeface="Times New Roman" panose="02020603050405020304" pitchFamily="18" charset="0"/>
              </a:rPr>
              <a:t> este mai mare de 500mp) </a:t>
            </a:r>
            <a:r>
              <a:rPr lang="fr-FR" sz="2000" dirty="0" err="1">
                <a:solidFill>
                  <a:schemeClr val="accent1"/>
                </a:solidFill>
                <a:latin typeface="Times New Roman" panose="02020603050405020304" pitchFamily="18" charset="0"/>
                <a:cs typeface="Times New Roman" panose="02020603050405020304" pitchFamily="18" charset="0"/>
              </a:rPr>
              <a:t>şi</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cei</a:t>
            </a:r>
            <a:r>
              <a:rPr lang="fr-FR" sz="2000" dirty="0">
                <a:solidFill>
                  <a:schemeClr val="accent1"/>
                </a:solidFill>
                <a:latin typeface="Times New Roman" panose="02020603050405020304" pitchFamily="18" charset="0"/>
                <a:cs typeface="Times New Roman" panose="02020603050405020304" pitchFamily="18" charset="0"/>
              </a:rPr>
              <a:t>  500 </a:t>
            </a:r>
            <a:r>
              <a:rPr lang="fr-FR" sz="2000" dirty="0" err="1">
                <a:solidFill>
                  <a:schemeClr val="accent1"/>
                </a:solidFill>
                <a:latin typeface="Times New Roman" panose="02020603050405020304" pitchFamily="18" charset="0"/>
                <a:cs typeface="Times New Roman" panose="02020603050405020304" pitchFamily="18" charset="0"/>
              </a:rPr>
              <a:t>mp</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scutiţi</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prin</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prezenta</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hotărâre</a:t>
            </a:r>
            <a:r>
              <a:rPr lang="fr-FR" sz="2000" dirty="0">
                <a:solidFill>
                  <a:schemeClr val="accent1"/>
                </a:solidFill>
                <a:latin typeface="Times New Roman" panose="02020603050405020304" pitchFamily="18" charset="0"/>
                <a:cs typeface="Times New Roman" panose="02020603050405020304" pitchFamily="18" charset="0"/>
              </a:rPr>
              <a:t>.</a:t>
            </a:r>
            <a:r>
              <a:rPr lang="ro-RO"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Scutirea</a:t>
            </a:r>
            <a:r>
              <a:rPr lang="fr-FR" sz="2000" dirty="0">
                <a:solidFill>
                  <a:schemeClr val="accent1"/>
                </a:solidFill>
                <a:latin typeface="Times New Roman" panose="02020603050405020304" pitchFamily="18" charset="0"/>
                <a:cs typeface="Times New Roman" panose="02020603050405020304" pitchFamily="18" charset="0"/>
              </a:rPr>
              <a:t> se </a:t>
            </a:r>
            <a:r>
              <a:rPr lang="fr-FR" sz="2000" dirty="0" err="1">
                <a:solidFill>
                  <a:schemeClr val="accent1"/>
                </a:solidFill>
                <a:latin typeface="Times New Roman" panose="02020603050405020304" pitchFamily="18" charset="0"/>
                <a:cs typeface="Times New Roman" panose="02020603050405020304" pitchFamily="18" charset="0"/>
              </a:rPr>
              <a:t>acordă</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doar</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pentru</a:t>
            </a:r>
            <a:r>
              <a:rPr lang="fr-FR" sz="2000" dirty="0">
                <a:solidFill>
                  <a:schemeClr val="accent1"/>
                </a:solidFill>
                <a:latin typeface="Times New Roman" panose="02020603050405020304" pitchFamily="18" charset="0"/>
                <a:cs typeface="Times New Roman" panose="02020603050405020304" pitchFamily="18" charset="0"/>
              </a:rPr>
              <a:t> cota </a:t>
            </a:r>
            <a:r>
              <a:rPr lang="fr-FR" sz="2000" dirty="0" err="1">
                <a:solidFill>
                  <a:schemeClr val="accent1"/>
                </a:solidFill>
                <a:latin typeface="Times New Roman" panose="02020603050405020304" pitchFamily="18" charset="0"/>
                <a:cs typeface="Times New Roman" panose="02020603050405020304" pitchFamily="18" charset="0"/>
              </a:rPr>
              <a:t>deţinută</a:t>
            </a:r>
            <a:r>
              <a:rPr lang="fr-FR" sz="2000" dirty="0">
                <a:solidFill>
                  <a:schemeClr val="accent1"/>
                </a:solidFill>
                <a:latin typeface="Times New Roman" panose="02020603050405020304" pitchFamily="18" charset="0"/>
                <a:cs typeface="Times New Roman" panose="02020603050405020304" pitchFamily="18" charset="0"/>
              </a:rPr>
              <a:t> de </a:t>
            </a:r>
            <a:r>
              <a:rPr lang="fr-FR" sz="2000" dirty="0" err="1">
                <a:solidFill>
                  <a:schemeClr val="accent1"/>
                </a:solidFill>
                <a:latin typeface="Times New Roman" panose="02020603050405020304" pitchFamily="18" charset="0"/>
                <a:cs typeface="Times New Roman" panose="02020603050405020304" pitchFamily="18" charset="0"/>
              </a:rPr>
              <a:t>contribuabili</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şi</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cu</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condiți</a:t>
            </a:r>
            <a:r>
              <a:rPr lang="en-US" sz="2000" dirty="0">
                <a:solidFill>
                  <a:schemeClr val="accent1"/>
                </a:solidFill>
                <a:latin typeface="Times New Roman" panose="02020603050405020304" pitchFamily="18" charset="0"/>
                <a:cs typeface="Times New Roman" panose="02020603050405020304" pitchFamily="18" charset="0"/>
              </a:rPr>
              <a:t>a ca </a:t>
            </a:r>
            <a:r>
              <a:rPr lang="en-US" sz="2000" dirty="0" err="1">
                <a:solidFill>
                  <a:schemeClr val="accent1"/>
                </a:solidFill>
                <a:latin typeface="Times New Roman" panose="02020603050405020304" pitchFamily="18" charset="0"/>
                <a:cs typeface="Times New Roman" panose="02020603050405020304" pitchFamily="18" charset="0"/>
              </a:rPr>
              <a:t>acesta</a:t>
            </a:r>
            <a:r>
              <a:rPr lang="en-US"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să</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deţină</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în</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proprietate</a:t>
            </a:r>
            <a:r>
              <a:rPr lang="fr-FR" sz="2000" dirty="0">
                <a:solidFill>
                  <a:schemeClr val="accent1"/>
                </a:solidFill>
                <a:latin typeface="Times New Roman" panose="02020603050405020304" pitchFamily="18" charset="0"/>
                <a:cs typeface="Times New Roman" panose="02020603050405020304" pitchFamily="18" charset="0"/>
              </a:rPr>
              <a:t> un </a:t>
            </a:r>
            <a:r>
              <a:rPr lang="fr-FR" sz="2000" dirty="0" err="1">
                <a:solidFill>
                  <a:schemeClr val="accent1"/>
                </a:solidFill>
                <a:latin typeface="Times New Roman" panose="02020603050405020304" pitchFamily="18" charset="0"/>
                <a:cs typeface="Times New Roman" panose="02020603050405020304" pitchFamily="18" charset="0"/>
              </a:rPr>
              <a:t>singur</a:t>
            </a:r>
            <a:r>
              <a:rPr lang="fr-FR" sz="2000" dirty="0">
                <a:solidFill>
                  <a:schemeClr val="accent1"/>
                </a:solidFill>
                <a:latin typeface="Times New Roman" panose="02020603050405020304" pitchFamily="18" charset="0"/>
                <a:cs typeface="Times New Roman" panose="02020603050405020304" pitchFamily="18" charset="0"/>
              </a:rPr>
              <a:t> </a:t>
            </a:r>
            <a:r>
              <a:rPr lang="fr-FR" sz="2000" dirty="0" err="1">
                <a:solidFill>
                  <a:schemeClr val="accent1"/>
                </a:solidFill>
                <a:latin typeface="Times New Roman" panose="02020603050405020304" pitchFamily="18" charset="0"/>
                <a:cs typeface="Times New Roman" panose="02020603050405020304" pitchFamily="18" charset="0"/>
              </a:rPr>
              <a:t>imobil</a:t>
            </a:r>
            <a:r>
              <a:rPr lang="fr-FR" sz="2000" dirty="0">
                <a:solidFill>
                  <a:schemeClr val="accent1"/>
                </a:solidFill>
                <a:latin typeface="Times New Roman" panose="02020603050405020304" pitchFamily="18" charset="0"/>
                <a:cs typeface="Times New Roman" panose="02020603050405020304" pitchFamily="18" charset="0"/>
              </a:rPr>
              <a:t>. </a:t>
            </a:r>
            <a:endParaRPr lang="en-US" sz="2000" dirty="0">
              <a:solidFill>
                <a:schemeClr val="accent1"/>
              </a:solidFill>
              <a:latin typeface="Times New Roman" panose="02020603050405020304" pitchFamily="18" charset="0"/>
              <a:cs typeface="Times New Roman" panose="02020603050405020304" pitchFamily="18" charset="0"/>
            </a:endParaRPr>
          </a:p>
          <a:p>
            <a:pPr marL="0" lvl="0" indent="0">
              <a:lnSpc>
                <a:spcPct val="110000"/>
              </a:lnSpc>
              <a:spcBef>
                <a:spcPts val="0"/>
              </a:spcBef>
              <a:spcAft>
                <a:spcPts val="0"/>
              </a:spcAft>
              <a:buNone/>
            </a:pPr>
            <a:endParaRPr lang="en-US" sz="2000" dirty="0">
              <a:solidFill>
                <a:schemeClr val="accent1"/>
              </a:solidFill>
              <a:latin typeface="Times New Roman" panose="02020603050405020304" pitchFamily="18" charset="0"/>
              <a:cs typeface="Times New Roman" panose="02020603050405020304" pitchFamily="18" charset="0"/>
            </a:endParaRPr>
          </a:p>
          <a:p>
            <a:pPr marL="0" indent="0" algn="just">
              <a:lnSpc>
                <a:spcPct val="110000"/>
              </a:lnSpc>
              <a:spcBef>
                <a:spcPts val="0"/>
              </a:spcBef>
              <a:spcAft>
                <a:spcPts val="0"/>
              </a:spcAft>
              <a:buNone/>
            </a:pPr>
            <a:r>
              <a:rPr lang="ro-RO" sz="2000" dirty="0">
                <a:solidFill>
                  <a:schemeClr val="accent1"/>
                </a:solidFill>
                <a:latin typeface="Times New Roman" panose="02020603050405020304" pitchFamily="18" charset="0"/>
                <a:cs typeface="Times New Roman" panose="02020603050405020304" pitchFamily="18" charset="0"/>
              </a:rPr>
              <a:t>	In anul 202</a:t>
            </a:r>
            <a:r>
              <a:rPr lang="en-US" sz="2000" dirty="0">
                <a:solidFill>
                  <a:schemeClr val="accent1"/>
                </a:solidFill>
                <a:latin typeface="Times New Roman" panose="02020603050405020304" pitchFamily="18" charset="0"/>
                <a:cs typeface="Times New Roman" panose="02020603050405020304" pitchFamily="18" charset="0"/>
              </a:rPr>
              <a:t>2</a:t>
            </a:r>
            <a:r>
              <a:rPr lang="ro-RO" sz="2000" dirty="0">
                <a:solidFill>
                  <a:schemeClr val="accent1"/>
                </a:solidFill>
                <a:latin typeface="Times New Roman" panose="02020603050405020304" pitchFamily="18" charset="0"/>
                <a:cs typeface="Times New Roman" panose="02020603050405020304" pitchFamily="18" charset="0"/>
              </a:rPr>
              <a:t>, la această categorie de contribuabili</a:t>
            </a:r>
            <a:r>
              <a:rPr lang="ro-RO" sz="2000" b="1" dirty="0">
                <a:solidFill>
                  <a:schemeClr val="accent1"/>
                </a:solidFill>
                <a:latin typeface="Times New Roman" panose="02020603050405020304" pitchFamily="18" charset="0"/>
                <a:cs typeface="Times New Roman" panose="02020603050405020304" pitchFamily="18" charset="0"/>
              </a:rPr>
              <a:t>,  s-au acordat  scutiri de la plata impozitului pe clădiri și/sau teren  </a:t>
            </a:r>
            <a:r>
              <a:rPr lang="ro-RO" sz="2000" b="1" u="sng" dirty="0">
                <a:solidFill>
                  <a:schemeClr val="accent1"/>
                </a:solidFill>
                <a:latin typeface="Times New Roman" panose="02020603050405020304" pitchFamily="18" charset="0"/>
                <a:cs typeface="Times New Roman" panose="02020603050405020304" pitchFamily="18" charset="0"/>
              </a:rPr>
              <a:t>un număr de  </a:t>
            </a:r>
            <a:r>
              <a:rPr lang="en-US" sz="2000" b="1" u="sng" dirty="0">
                <a:solidFill>
                  <a:schemeClr val="accent1"/>
                </a:solidFill>
                <a:latin typeface="Times New Roman" panose="02020603050405020304" pitchFamily="18" charset="0"/>
                <a:cs typeface="Times New Roman" panose="02020603050405020304" pitchFamily="18" charset="0"/>
              </a:rPr>
              <a:t>87</a:t>
            </a:r>
            <a:r>
              <a:rPr lang="ro-RO" sz="2000" b="1" u="sng" dirty="0">
                <a:solidFill>
                  <a:schemeClr val="accent1"/>
                </a:solidFill>
                <a:latin typeface="Times New Roman" panose="02020603050405020304" pitchFamily="18" charset="0"/>
                <a:cs typeface="Times New Roman" panose="02020603050405020304" pitchFamily="18" charset="0"/>
              </a:rPr>
              <a:t> ploieșteni</a:t>
            </a:r>
            <a:r>
              <a:rPr lang="ro-RO" sz="2000" b="1" dirty="0">
                <a:solidFill>
                  <a:schemeClr val="accent1"/>
                </a:solidFill>
                <a:latin typeface="Times New Roman" panose="02020603050405020304" pitchFamily="18" charset="0"/>
                <a:cs typeface="Times New Roman" panose="02020603050405020304" pitchFamily="18" charset="0"/>
              </a:rPr>
              <a:t>, în sumă totală de </a:t>
            </a:r>
            <a:r>
              <a:rPr lang="en-US" sz="2000" b="1" dirty="0">
                <a:solidFill>
                  <a:schemeClr val="accent1"/>
                </a:solidFill>
                <a:latin typeface="Times New Roman" panose="02020603050405020304" pitchFamily="18" charset="0"/>
                <a:cs typeface="Times New Roman" panose="02020603050405020304" pitchFamily="18" charset="0"/>
              </a:rPr>
              <a:t>11</a:t>
            </a:r>
            <a:r>
              <a:rPr lang="ro-RO" sz="2000" b="1" dirty="0">
                <a:solidFill>
                  <a:schemeClr val="accent1"/>
                </a:solidFill>
                <a:latin typeface="Times New Roman" panose="02020603050405020304" pitchFamily="18" charset="0"/>
                <a:cs typeface="Times New Roman" panose="02020603050405020304" pitchFamily="18" charset="0"/>
              </a:rPr>
              <a:t>.</a:t>
            </a:r>
            <a:r>
              <a:rPr lang="en-US" sz="2000" b="1" dirty="0">
                <a:solidFill>
                  <a:schemeClr val="accent1"/>
                </a:solidFill>
                <a:latin typeface="Times New Roman" panose="02020603050405020304" pitchFamily="18" charset="0"/>
                <a:cs typeface="Times New Roman" panose="02020603050405020304" pitchFamily="18" charset="0"/>
              </a:rPr>
              <a:t>018</a:t>
            </a:r>
            <a:r>
              <a:rPr lang="ro-RO" sz="2000" b="1" dirty="0">
                <a:solidFill>
                  <a:schemeClr val="accent1"/>
                </a:solidFill>
                <a:latin typeface="Times New Roman" panose="02020603050405020304" pitchFamily="18" charset="0"/>
                <a:cs typeface="Times New Roman" panose="02020603050405020304" pitchFamily="18" charset="0"/>
              </a:rPr>
              <a:t> lei</a:t>
            </a:r>
            <a:r>
              <a:rPr lang="ro-RO" sz="2000" dirty="0">
                <a:solidFill>
                  <a:schemeClr val="accent1"/>
                </a:solidFill>
                <a:latin typeface="Times New Roman" panose="02020603050405020304" pitchFamily="18" charset="0"/>
                <a:cs typeface="Times New Roman" panose="02020603050405020304" pitchFamily="18" charset="0"/>
              </a:rPr>
              <a:t>, din care: </a:t>
            </a:r>
          </a:p>
          <a:p>
            <a:pPr marL="0" indent="0" algn="just">
              <a:lnSpc>
                <a:spcPct val="110000"/>
              </a:lnSpc>
              <a:spcBef>
                <a:spcPts val="0"/>
              </a:spcBef>
              <a:spcAft>
                <a:spcPts val="0"/>
              </a:spcAft>
              <a:buNone/>
            </a:pPr>
            <a:r>
              <a:rPr lang="ro-RO" sz="2000" dirty="0">
                <a:solidFill>
                  <a:schemeClr val="accent1"/>
                </a:solidFill>
                <a:latin typeface="Times New Roman" panose="02020603050405020304" pitchFamily="18" charset="0"/>
                <a:cs typeface="Times New Roman" panose="02020603050405020304" pitchFamily="18" charset="0"/>
              </a:rPr>
              <a:t>- impozit pe clădire -  în sumă de </a:t>
            </a:r>
            <a:r>
              <a:rPr lang="en-US" sz="2000" dirty="0">
                <a:solidFill>
                  <a:schemeClr val="accent1"/>
                </a:solidFill>
                <a:latin typeface="Times New Roman" panose="02020603050405020304" pitchFamily="18" charset="0"/>
                <a:cs typeface="Times New Roman" panose="02020603050405020304" pitchFamily="18" charset="0"/>
              </a:rPr>
              <a:t>7.815</a:t>
            </a:r>
            <a:r>
              <a:rPr lang="ro-RO" sz="2000" dirty="0">
                <a:solidFill>
                  <a:schemeClr val="accent1"/>
                </a:solidFill>
                <a:latin typeface="Times New Roman" panose="02020603050405020304" pitchFamily="18" charset="0"/>
                <a:cs typeface="Times New Roman" panose="02020603050405020304" pitchFamily="18" charset="0"/>
              </a:rPr>
              <a:t> lei;</a:t>
            </a:r>
          </a:p>
          <a:p>
            <a:pPr marL="0" indent="0" algn="just">
              <a:lnSpc>
                <a:spcPct val="110000"/>
              </a:lnSpc>
              <a:spcBef>
                <a:spcPts val="0"/>
              </a:spcBef>
              <a:spcAft>
                <a:spcPts val="0"/>
              </a:spcAft>
              <a:buNone/>
            </a:pPr>
            <a:r>
              <a:rPr lang="ro-RO" sz="2000" dirty="0">
                <a:solidFill>
                  <a:schemeClr val="accent1"/>
                </a:solidFill>
                <a:latin typeface="Times New Roman" panose="02020603050405020304" pitchFamily="18" charset="0"/>
                <a:cs typeface="Times New Roman" panose="02020603050405020304" pitchFamily="18" charset="0"/>
              </a:rPr>
              <a:t>- Impozit pe teren -  în sumă de </a:t>
            </a:r>
            <a:r>
              <a:rPr lang="en-US" sz="2000" dirty="0">
                <a:solidFill>
                  <a:schemeClr val="accent1"/>
                </a:solidFill>
                <a:latin typeface="Times New Roman" panose="02020603050405020304" pitchFamily="18" charset="0"/>
                <a:cs typeface="Times New Roman" panose="02020603050405020304" pitchFamily="18" charset="0"/>
              </a:rPr>
              <a:t>3</a:t>
            </a:r>
            <a:r>
              <a:rPr lang="ro-RO" sz="2000" dirty="0">
                <a:solidFill>
                  <a:schemeClr val="accent1"/>
                </a:solidFill>
                <a:latin typeface="Times New Roman" panose="02020603050405020304" pitchFamily="18" charset="0"/>
                <a:cs typeface="Times New Roman" panose="02020603050405020304" pitchFamily="18" charset="0"/>
              </a:rPr>
              <a:t>.</a:t>
            </a:r>
            <a:r>
              <a:rPr lang="en-US" sz="2000" dirty="0">
                <a:solidFill>
                  <a:schemeClr val="accent1"/>
                </a:solidFill>
                <a:latin typeface="Times New Roman" panose="02020603050405020304" pitchFamily="18" charset="0"/>
                <a:cs typeface="Times New Roman" panose="02020603050405020304" pitchFamily="18" charset="0"/>
              </a:rPr>
              <a:t>203</a:t>
            </a:r>
            <a:r>
              <a:rPr lang="ro-RO" sz="2000" dirty="0">
                <a:solidFill>
                  <a:schemeClr val="accent1"/>
                </a:solidFill>
                <a:latin typeface="Times New Roman" panose="02020603050405020304" pitchFamily="18" charset="0"/>
                <a:cs typeface="Times New Roman" panose="02020603050405020304" pitchFamily="18" charset="0"/>
              </a:rPr>
              <a:t> lei.</a:t>
            </a:r>
          </a:p>
          <a:p>
            <a:pPr marL="0" indent="0">
              <a:buNone/>
            </a:pPr>
            <a:endParaRPr lang="en-US" sz="1500" dirty="0">
              <a:latin typeface="Times New Roman" panose="02020603050405020304" pitchFamily="18" charset="0"/>
              <a:cs typeface="Times New Roman" panose="02020603050405020304" pitchFamily="18" charset="0"/>
            </a:endParaRPr>
          </a:p>
          <a:p>
            <a:pPr marL="0" indent="0">
              <a:buNone/>
            </a:pPr>
            <a:endParaRPr lang="en-US" sz="1400" b="1" dirty="0">
              <a:latin typeface="Times New Roman" panose="02020603050405020304" pitchFamily="18" charset="0"/>
              <a:cs typeface="Times New Roman" panose="02020603050405020304" pitchFamily="18" charset="0"/>
            </a:endParaRPr>
          </a:p>
          <a:p>
            <a:endParaRPr lang="en-US" dirty="0"/>
          </a:p>
          <a:p>
            <a:endParaRPr lang="en-US" dirty="0"/>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545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400" b="1" dirty="0">
                <a:latin typeface="Times New Roman" panose="02020603050405020304" pitchFamily="18" charset="0"/>
                <a:cs typeface="Times New Roman" panose="02020603050405020304" pitchFamily="18" charset="0"/>
              </a:rPr>
              <a:t>F. Facilități fiscale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8372" y="1902372"/>
            <a:ext cx="11393214" cy="4782207"/>
          </a:xfrm>
        </p:spPr>
        <p:txBody>
          <a:bodyPr anchor="t">
            <a:normAutofit fontScale="77500" lnSpcReduction="20000"/>
          </a:bodyPr>
          <a:lstStyle/>
          <a:p>
            <a:pPr marL="0" indent="0" algn="just">
              <a:spcBef>
                <a:spcPts val="0"/>
              </a:spcBef>
              <a:spcAft>
                <a:spcPts val="0"/>
              </a:spcAft>
              <a:buNone/>
            </a:pPr>
            <a:r>
              <a:rPr lang="es-ES" sz="2000" b="1" dirty="0">
                <a:solidFill>
                  <a:schemeClr val="accent1"/>
                </a:solidFill>
                <a:latin typeface="Times New Roman" panose="02020603050405020304" pitchFamily="18" charset="0"/>
                <a:cs typeface="Times New Roman" panose="02020603050405020304" pitchFamily="18" charset="0"/>
              </a:rPr>
              <a:t>b</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Scutire</a:t>
            </a:r>
            <a:r>
              <a:rPr lang="es-ES" sz="2200" b="1" dirty="0">
                <a:solidFill>
                  <a:schemeClr val="accent1"/>
                </a:solidFill>
                <a:latin typeface="Times New Roman" panose="02020603050405020304" pitchFamily="18" charset="0"/>
                <a:cs typeface="Times New Roman" panose="02020603050405020304" pitchFamily="18" charset="0"/>
              </a:rPr>
              <a:t> de la plata </a:t>
            </a:r>
            <a:r>
              <a:rPr lang="es-ES" sz="2200" b="1" dirty="0" err="1">
                <a:solidFill>
                  <a:schemeClr val="accent1"/>
                </a:solidFill>
                <a:latin typeface="Times New Roman" panose="02020603050405020304" pitchFamily="18" charset="0"/>
                <a:cs typeface="Times New Roman" panose="02020603050405020304" pitchFamily="18" charset="0"/>
              </a:rPr>
              <a:t>impozitului</a:t>
            </a:r>
            <a:r>
              <a:rPr lang="es-ES" sz="2200" b="1" dirty="0">
                <a:solidFill>
                  <a:schemeClr val="accent1"/>
                </a:solidFill>
                <a:latin typeface="Times New Roman" panose="02020603050405020304" pitchFamily="18" charset="0"/>
                <a:cs typeface="Times New Roman" panose="02020603050405020304" pitchFamily="18" charset="0"/>
              </a:rPr>
              <a:t> pe </a:t>
            </a:r>
            <a:r>
              <a:rPr lang="es-ES" sz="2200" b="1" dirty="0" err="1">
                <a:solidFill>
                  <a:schemeClr val="accent1"/>
                </a:solidFill>
                <a:latin typeface="Times New Roman" panose="02020603050405020304" pitchFamily="18" charset="0"/>
                <a:cs typeface="Times New Roman" panose="02020603050405020304" pitchFamily="18" charset="0"/>
              </a:rPr>
              <a:t>clădire</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şi</a:t>
            </a:r>
            <a:r>
              <a:rPr lang="es-ES" sz="2200" b="1" dirty="0">
                <a:solidFill>
                  <a:schemeClr val="accent1"/>
                </a:solidFill>
                <a:latin typeface="Times New Roman" panose="02020603050405020304" pitchFamily="18" charset="0"/>
                <a:cs typeface="Times New Roman" panose="02020603050405020304" pitchFamily="18" charset="0"/>
              </a:rPr>
              <a:t> a </a:t>
            </a:r>
            <a:r>
              <a:rPr lang="es-ES" sz="2200" b="1" dirty="0" err="1">
                <a:solidFill>
                  <a:schemeClr val="accent1"/>
                </a:solidFill>
                <a:latin typeface="Times New Roman" panose="02020603050405020304" pitchFamily="18" charset="0"/>
                <a:cs typeface="Times New Roman" panose="02020603050405020304" pitchFamily="18" charset="0"/>
              </a:rPr>
              <a:t>impozitului</a:t>
            </a:r>
            <a:r>
              <a:rPr lang="es-ES" sz="2200" b="1" dirty="0">
                <a:solidFill>
                  <a:schemeClr val="accent1"/>
                </a:solidFill>
                <a:latin typeface="Times New Roman" panose="02020603050405020304" pitchFamily="18" charset="0"/>
                <a:cs typeface="Times New Roman" panose="02020603050405020304" pitchFamily="18" charset="0"/>
              </a:rPr>
              <a:t>/</a:t>
            </a:r>
            <a:r>
              <a:rPr lang="es-ES" sz="2200" b="1" dirty="0" err="1">
                <a:solidFill>
                  <a:schemeClr val="accent1"/>
                </a:solidFill>
                <a:latin typeface="Times New Roman" panose="02020603050405020304" pitchFamily="18" charset="0"/>
                <a:cs typeface="Times New Roman" panose="02020603050405020304" pitchFamily="18" charset="0"/>
              </a:rPr>
              <a:t>taxei</a:t>
            </a:r>
            <a:r>
              <a:rPr lang="es-ES" sz="2200" b="1" dirty="0">
                <a:solidFill>
                  <a:schemeClr val="accent1"/>
                </a:solidFill>
                <a:latin typeface="Times New Roman" panose="02020603050405020304" pitchFamily="18" charset="0"/>
                <a:cs typeface="Times New Roman" panose="02020603050405020304" pitchFamily="18" charset="0"/>
              </a:rPr>
              <a:t> pe </a:t>
            </a:r>
            <a:r>
              <a:rPr lang="es-ES" sz="2200" b="1" dirty="0" err="1">
                <a:solidFill>
                  <a:schemeClr val="accent1"/>
                </a:solidFill>
                <a:latin typeface="Times New Roman" panose="02020603050405020304" pitchFamily="18" charset="0"/>
                <a:cs typeface="Times New Roman" panose="02020603050405020304" pitchFamily="18" charset="0"/>
              </a:rPr>
              <a:t>teren</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pentru</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orfanii</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aflaţi</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în</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în</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evidenţa</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autorităţii</a:t>
            </a:r>
            <a:r>
              <a:rPr lang="es-ES" sz="2200" b="1" dirty="0">
                <a:solidFill>
                  <a:schemeClr val="accent1"/>
                </a:solidFill>
                <a:latin typeface="Times New Roman" panose="02020603050405020304" pitchFamily="18" charset="0"/>
                <a:cs typeface="Times New Roman" panose="02020603050405020304" pitchFamily="18" charset="0"/>
              </a:rPr>
              <a:t> tutelare.</a:t>
            </a:r>
            <a:r>
              <a:rPr lang="ro-RO" sz="2200" b="1"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Scutirea</a:t>
            </a:r>
            <a:r>
              <a:rPr lang="fr-FR" sz="2200" dirty="0">
                <a:solidFill>
                  <a:schemeClr val="accent1"/>
                </a:solidFill>
                <a:latin typeface="Times New Roman" panose="02020603050405020304" pitchFamily="18" charset="0"/>
                <a:cs typeface="Times New Roman" panose="02020603050405020304" pitchFamily="18" charset="0"/>
              </a:rPr>
              <a:t> se </a:t>
            </a:r>
            <a:r>
              <a:rPr lang="fr-FR" sz="2200" dirty="0" err="1">
                <a:solidFill>
                  <a:schemeClr val="accent1"/>
                </a:solidFill>
                <a:latin typeface="Times New Roman" panose="02020603050405020304" pitchFamily="18" charset="0"/>
                <a:cs typeface="Times New Roman" panose="02020603050405020304" pitchFamily="18" charset="0"/>
              </a:rPr>
              <a:t>acordă</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pentru</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clădirea</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folosită</a:t>
            </a:r>
            <a:r>
              <a:rPr lang="fr-FR" sz="2200" dirty="0">
                <a:solidFill>
                  <a:schemeClr val="accent1"/>
                </a:solidFill>
                <a:latin typeface="Times New Roman" panose="02020603050405020304" pitchFamily="18" charset="0"/>
                <a:cs typeface="Times New Roman" panose="02020603050405020304" pitchFamily="18" charset="0"/>
              </a:rPr>
              <a:t> ca </a:t>
            </a:r>
            <a:r>
              <a:rPr lang="fr-FR" sz="2200" dirty="0" err="1">
                <a:solidFill>
                  <a:schemeClr val="accent1"/>
                </a:solidFill>
                <a:latin typeface="Times New Roman" panose="02020603050405020304" pitchFamily="18" charset="0"/>
                <a:cs typeface="Times New Roman" panose="02020603050405020304" pitchFamily="18" charset="0"/>
              </a:rPr>
              <a:t>domiciliu</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şi</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terenul</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aferent</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acesteia</a:t>
            </a:r>
            <a:r>
              <a:rPr lang="fr-FR" sz="2200" dirty="0">
                <a:solidFill>
                  <a:schemeClr val="accent1"/>
                </a:solidFill>
                <a:latin typeface="Times New Roman" panose="02020603050405020304" pitchFamily="18" charset="0"/>
                <a:cs typeface="Times New Roman" panose="02020603050405020304" pitchFamily="18" charset="0"/>
              </a:rPr>
              <a:t>.</a:t>
            </a:r>
            <a:endParaRPr lang="ro-RO" sz="2200" dirty="0">
              <a:solidFill>
                <a:schemeClr val="accent1"/>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ro-RO" sz="2200" dirty="0">
                <a:solidFill>
                  <a:schemeClr val="accent1"/>
                </a:solidFill>
                <a:latin typeface="Times New Roman" panose="02020603050405020304" pitchFamily="18" charset="0"/>
                <a:cs typeface="Times New Roman" panose="02020603050405020304" pitchFamily="18" charset="0"/>
              </a:rPr>
              <a:t> In anul</a:t>
            </a:r>
            <a:r>
              <a:rPr lang="en-US" sz="2200" dirty="0">
                <a:solidFill>
                  <a:schemeClr val="accent1"/>
                </a:solidFill>
                <a:latin typeface="Times New Roman" panose="02020603050405020304" pitchFamily="18" charset="0"/>
                <a:cs typeface="Times New Roman" panose="02020603050405020304" pitchFamily="18" charset="0"/>
              </a:rPr>
              <a:t> </a:t>
            </a:r>
            <a:r>
              <a:rPr lang="ro-RO" sz="2200" dirty="0">
                <a:solidFill>
                  <a:schemeClr val="accent1"/>
                </a:solidFill>
                <a:latin typeface="Times New Roman" panose="02020603050405020304" pitchFamily="18" charset="0"/>
                <a:cs typeface="Times New Roman" panose="02020603050405020304" pitchFamily="18" charset="0"/>
              </a:rPr>
              <a:t>202</a:t>
            </a:r>
            <a:r>
              <a:rPr lang="en-US" sz="2200" dirty="0">
                <a:solidFill>
                  <a:schemeClr val="accent1"/>
                </a:solidFill>
                <a:latin typeface="Times New Roman" panose="02020603050405020304" pitchFamily="18" charset="0"/>
                <a:cs typeface="Times New Roman" panose="02020603050405020304" pitchFamily="18" charset="0"/>
              </a:rPr>
              <a:t>2</a:t>
            </a:r>
            <a:r>
              <a:rPr lang="ro-RO" sz="2200" dirty="0">
                <a:solidFill>
                  <a:schemeClr val="accent1"/>
                </a:solidFill>
                <a:latin typeface="Times New Roman" panose="02020603050405020304" pitchFamily="18" charset="0"/>
                <a:cs typeface="Times New Roman" panose="02020603050405020304" pitchFamily="18" charset="0"/>
              </a:rPr>
              <a:t> la această categorie</a:t>
            </a:r>
            <a:r>
              <a:rPr lang="ro-RO" sz="2200" b="1" dirty="0">
                <a:solidFill>
                  <a:schemeClr val="accent1"/>
                </a:solidFill>
                <a:latin typeface="Times New Roman" panose="02020603050405020304" pitchFamily="18" charset="0"/>
                <a:cs typeface="Times New Roman" panose="02020603050405020304" pitchFamily="18" charset="0"/>
              </a:rPr>
              <a:t>,  </a:t>
            </a:r>
            <a:r>
              <a:rPr lang="en-US" sz="2200" b="1" dirty="0">
                <a:solidFill>
                  <a:schemeClr val="accent1"/>
                </a:solidFill>
                <a:latin typeface="Times New Roman" panose="02020603050405020304" pitchFamily="18" charset="0"/>
                <a:cs typeface="Times New Roman" panose="02020603050405020304" pitchFamily="18" charset="0"/>
              </a:rPr>
              <a:t>nu au </a:t>
            </a:r>
            <a:r>
              <a:rPr lang="en-US" sz="2200" b="1" dirty="0" err="1">
                <a:solidFill>
                  <a:schemeClr val="accent1"/>
                </a:solidFill>
                <a:latin typeface="Times New Roman" panose="02020603050405020304" pitchFamily="18" charset="0"/>
                <a:cs typeface="Times New Roman" panose="02020603050405020304" pitchFamily="18" charset="0"/>
              </a:rPr>
              <a:t>fost</a:t>
            </a:r>
            <a:r>
              <a:rPr lang="en-US" sz="2200" b="1" dirty="0">
                <a:solidFill>
                  <a:schemeClr val="accent1"/>
                </a:solidFill>
                <a:latin typeface="Times New Roman" panose="02020603050405020304" pitchFamily="18" charset="0"/>
                <a:cs typeface="Times New Roman" panose="02020603050405020304" pitchFamily="18" charset="0"/>
              </a:rPr>
              <a:t> </a:t>
            </a:r>
            <a:r>
              <a:rPr lang="en-US" sz="2200" b="1" dirty="0" err="1">
                <a:solidFill>
                  <a:schemeClr val="accent1"/>
                </a:solidFill>
                <a:latin typeface="Times New Roman" panose="02020603050405020304" pitchFamily="18" charset="0"/>
                <a:cs typeface="Times New Roman" panose="02020603050405020304" pitchFamily="18" charset="0"/>
              </a:rPr>
              <a:t>solicitate</a:t>
            </a:r>
            <a:r>
              <a:rPr lang="en-US" sz="2200" b="1" dirty="0">
                <a:solidFill>
                  <a:schemeClr val="accent1"/>
                </a:solidFill>
                <a:latin typeface="Times New Roman" panose="02020603050405020304" pitchFamily="18" charset="0"/>
                <a:cs typeface="Times New Roman" panose="02020603050405020304" pitchFamily="18" charset="0"/>
              </a:rPr>
              <a:t> </a:t>
            </a:r>
            <a:r>
              <a:rPr lang="ro-RO" sz="2200" b="1" dirty="0">
                <a:solidFill>
                  <a:schemeClr val="accent1"/>
                </a:solidFill>
                <a:latin typeface="Times New Roman" panose="02020603050405020304" pitchFamily="18" charset="0"/>
                <a:cs typeface="Times New Roman" panose="02020603050405020304" pitchFamily="18" charset="0"/>
              </a:rPr>
              <a:t>scutiri de la plata impozitului pe clădiri și/sau teren</a:t>
            </a:r>
            <a:r>
              <a:rPr lang="en-US" sz="2200" b="1" dirty="0">
                <a:solidFill>
                  <a:schemeClr val="accent1"/>
                </a:solidFill>
                <a:latin typeface="Times New Roman" panose="02020603050405020304" pitchFamily="18" charset="0"/>
                <a:cs typeface="Times New Roman" panose="02020603050405020304" pitchFamily="18" charset="0"/>
              </a:rPr>
              <a:t>.</a:t>
            </a:r>
          </a:p>
          <a:p>
            <a:pPr marL="0" indent="0" algn="just">
              <a:spcBef>
                <a:spcPts val="0"/>
              </a:spcBef>
              <a:spcAft>
                <a:spcPts val="0"/>
              </a:spcAft>
              <a:buNone/>
            </a:pPr>
            <a:endParaRPr lang="en-US" sz="2200" b="1" dirty="0">
              <a:solidFill>
                <a:schemeClr val="accent1"/>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ro-RO" sz="2200" dirty="0">
                <a:solidFill>
                  <a:schemeClr val="accent1"/>
                </a:solidFill>
                <a:latin typeface="Times New Roman" panose="02020603050405020304" pitchFamily="18" charset="0"/>
                <a:cs typeface="Times New Roman" panose="02020603050405020304" pitchFamily="18" charset="0"/>
              </a:rPr>
              <a:t>c</a:t>
            </a:r>
            <a:r>
              <a:rPr lang="es-ES" sz="2200" dirty="0">
                <a:solidFill>
                  <a:schemeClr val="accent1"/>
                </a:solidFill>
                <a:latin typeface="Times New Roman" panose="02020603050405020304" pitchFamily="18" charset="0"/>
                <a:cs typeface="Times New Roman" panose="02020603050405020304" pitchFamily="18" charset="0"/>
              </a:rPr>
              <a:t>) </a:t>
            </a:r>
            <a:r>
              <a:rPr lang="fr-FR" sz="2200" b="1" dirty="0" err="1">
                <a:solidFill>
                  <a:schemeClr val="accent1"/>
                </a:solidFill>
                <a:latin typeface="Times New Roman" panose="02020603050405020304" pitchFamily="18" charset="0"/>
                <a:cs typeface="Times New Roman" panose="02020603050405020304" pitchFamily="18" charset="0"/>
              </a:rPr>
              <a:t>Scutire</a:t>
            </a:r>
            <a:r>
              <a:rPr lang="fr-FR" sz="2200" b="1" dirty="0">
                <a:solidFill>
                  <a:schemeClr val="accent1"/>
                </a:solidFill>
                <a:latin typeface="Times New Roman" panose="02020603050405020304" pitchFamily="18" charset="0"/>
                <a:cs typeface="Times New Roman" panose="02020603050405020304" pitchFamily="18" charset="0"/>
              </a:rPr>
              <a:t> </a:t>
            </a:r>
            <a:r>
              <a:rPr lang="es-ES" sz="2200" b="1" dirty="0">
                <a:solidFill>
                  <a:schemeClr val="accent1"/>
                </a:solidFill>
                <a:latin typeface="Times New Roman" panose="02020603050405020304" pitchFamily="18" charset="0"/>
                <a:cs typeface="Times New Roman" panose="02020603050405020304" pitchFamily="18" charset="0"/>
              </a:rPr>
              <a:t>de la plata </a:t>
            </a:r>
            <a:r>
              <a:rPr lang="es-ES" sz="2200" b="1" dirty="0" err="1">
                <a:solidFill>
                  <a:schemeClr val="accent1"/>
                </a:solidFill>
                <a:latin typeface="Times New Roman" panose="02020603050405020304" pitchFamily="18" charset="0"/>
                <a:cs typeface="Times New Roman" panose="02020603050405020304" pitchFamily="18" charset="0"/>
              </a:rPr>
              <a:t>impozitului</a:t>
            </a:r>
            <a:r>
              <a:rPr lang="es-ES" sz="2200" b="1" dirty="0">
                <a:solidFill>
                  <a:schemeClr val="accent1"/>
                </a:solidFill>
                <a:latin typeface="Times New Roman" panose="02020603050405020304" pitchFamily="18" charset="0"/>
                <a:cs typeface="Times New Roman" panose="02020603050405020304" pitchFamily="18" charset="0"/>
              </a:rPr>
              <a:t> pe </a:t>
            </a:r>
            <a:r>
              <a:rPr lang="es-ES" sz="2200" b="1" dirty="0" err="1">
                <a:solidFill>
                  <a:schemeClr val="accent1"/>
                </a:solidFill>
                <a:latin typeface="Times New Roman" panose="02020603050405020304" pitchFamily="18" charset="0"/>
                <a:cs typeface="Times New Roman" panose="02020603050405020304" pitchFamily="18" charset="0"/>
              </a:rPr>
              <a:t>clădire</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şi</a:t>
            </a:r>
            <a:r>
              <a:rPr lang="es-ES" sz="2200" b="1" dirty="0">
                <a:solidFill>
                  <a:schemeClr val="accent1"/>
                </a:solidFill>
                <a:latin typeface="Times New Roman" panose="02020603050405020304" pitchFamily="18" charset="0"/>
                <a:cs typeface="Times New Roman" panose="02020603050405020304" pitchFamily="18" charset="0"/>
              </a:rPr>
              <a:t> pe </a:t>
            </a:r>
            <a:r>
              <a:rPr lang="es-ES" sz="2200" b="1" dirty="0" err="1">
                <a:solidFill>
                  <a:schemeClr val="accent1"/>
                </a:solidFill>
                <a:latin typeface="Times New Roman" panose="02020603050405020304" pitchFamily="18" charset="0"/>
                <a:cs typeface="Times New Roman" panose="02020603050405020304" pitchFamily="18" charset="0"/>
              </a:rPr>
              <a:t>terenul</a:t>
            </a:r>
            <a:r>
              <a:rPr lang="es-ES" sz="2200" b="1" dirty="0">
                <a:solidFill>
                  <a:schemeClr val="accent1"/>
                </a:solidFill>
                <a:latin typeface="Times New Roman" panose="02020603050405020304" pitchFamily="18" charset="0"/>
                <a:cs typeface="Times New Roman" panose="02020603050405020304" pitchFamily="18" charset="0"/>
              </a:rPr>
              <a:t> de sub </a:t>
            </a:r>
            <a:r>
              <a:rPr lang="es-ES" sz="2200" b="1" dirty="0" err="1">
                <a:solidFill>
                  <a:schemeClr val="accent1"/>
                </a:solidFill>
                <a:latin typeface="Times New Roman" panose="02020603050405020304" pitchFamily="18" charset="0"/>
                <a:cs typeface="Times New Roman" panose="02020603050405020304" pitchFamily="18" charset="0"/>
              </a:rPr>
              <a:t>construcția</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clădirii</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clasate</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ca</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monument</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istoric</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pentru</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clădirile</a:t>
            </a:r>
            <a:r>
              <a:rPr lang="es-ES" sz="2200" b="1" dirty="0">
                <a:solidFill>
                  <a:schemeClr val="accent1"/>
                </a:solidFill>
                <a:latin typeface="Times New Roman" panose="02020603050405020304" pitchFamily="18" charset="0"/>
                <a:cs typeface="Times New Roman" panose="02020603050405020304" pitchFamily="18" charset="0"/>
              </a:rPr>
              <a:t> aflate </a:t>
            </a:r>
            <a:r>
              <a:rPr lang="es-ES" sz="2200" b="1" dirty="0" err="1">
                <a:solidFill>
                  <a:schemeClr val="accent1"/>
                </a:solidFill>
                <a:latin typeface="Times New Roman" panose="02020603050405020304" pitchFamily="18" charset="0"/>
                <a:cs typeface="Times New Roman" panose="02020603050405020304" pitchFamily="18" charset="0"/>
              </a:rPr>
              <a:t>în</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proprietatea</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persoanelor</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fizice</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şi</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care</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potrivit</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legii</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sunt</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clasate</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ca</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monumente</a:t>
            </a:r>
            <a:r>
              <a:rPr lang="es-ES" sz="2200" b="1" dirty="0">
                <a:solidFill>
                  <a:schemeClr val="accent1"/>
                </a:solidFill>
                <a:latin typeface="Times New Roman" panose="02020603050405020304" pitchFamily="18" charset="0"/>
                <a:cs typeface="Times New Roman" panose="02020603050405020304" pitchFamily="18" charset="0"/>
              </a:rPr>
              <a:t> </a:t>
            </a:r>
            <a:r>
              <a:rPr lang="es-ES" sz="2200" b="1" dirty="0" err="1">
                <a:solidFill>
                  <a:schemeClr val="accent1"/>
                </a:solidFill>
                <a:latin typeface="Times New Roman" panose="02020603050405020304" pitchFamily="18" charset="0"/>
                <a:cs typeface="Times New Roman" panose="02020603050405020304" pitchFamily="18" charset="0"/>
              </a:rPr>
              <a:t>istorice</a:t>
            </a:r>
            <a:r>
              <a:rPr lang="es-ES" sz="2200" b="1" dirty="0">
                <a:solidFill>
                  <a:schemeClr val="accent1"/>
                </a:solidFill>
                <a:latin typeface="Times New Roman" panose="02020603050405020304" pitchFamily="18" charset="0"/>
                <a:cs typeface="Times New Roman" panose="02020603050405020304" pitchFamily="18" charset="0"/>
              </a:rPr>
              <a:t>.</a:t>
            </a:r>
            <a:endParaRPr lang="ro-RO" sz="2200" b="1" dirty="0">
              <a:solidFill>
                <a:schemeClr val="accent1"/>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ro-RO" sz="2200" dirty="0">
                <a:solidFill>
                  <a:schemeClr val="accent1"/>
                </a:solidFill>
                <a:latin typeface="Times New Roman" panose="02020603050405020304" pitchFamily="18" charset="0"/>
                <a:cs typeface="Times New Roman" panose="02020603050405020304" pitchFamily="18" charset="0"/>
              </a:rPr>
              <a:t>La această categorie</a:t>
            </a:r>
            <a:r>
              <a:rPr lang="ro-RO" sz="2200" b="1" dirty="0">
                <a:solidFill>
                  <a:schemeClr val="accent1"/>
                </a:solidFill>
                <a:latin typeface="Times New Roman" panose="02020603050405020304" pitchFamily="18" charset="0"/>
                <a:cs typeface="Times New Roman" panose="02020603050405020304" pitchFamily="18" charset="0"/>
              </a:rPr>
              <a:t>,  s-au acordat  scutiri de la plata impozitului pe clădiri și teren  </a:t>
            </a:r>
            <a:r>
              <a:rPr lang="ro-RO" sz="2200" b="1" u="sng" dirty="0">
                <a:solidFill>
                  <a:schemeClr val="accent1"/>
                </a:solidFill>
                <a:latin typeface="Times New Roman" panose="02020603050405020304" pitchFamily="18" charset="0"/>
                <a:cs typeface="Times New Roman" panose="02020603050405020304" pitchFamily="18" charset="0"/>
              </a:rPr>
              <a:t>un număr de  4</a:t>
            </a:r>
            <a:r>
              <a:rPr lang="en-US" sz="2200" b="1" u="sng" dirty="0">
                <a:solidFill>
                  <a:schemeClr val="accent1"/>
                </a:solidFill>
                <a:latin typeface="Times New Roman" panose="02020603050405020304" pitchFamily="18" charset="0"/>
                <a:cs typeface="Times New Roman" panose="02020603050405020304" pitchFamily="18" charset="0"/>
              </a:rPr>
              <a:t>0</a:t>
            </a:r>
            <a:r>
              <a:rPr lang="ro-RO" sz="2200" b="1" u="sng" dirty="0">
                <a:solidFill>
                  <a:schemeClr val="accent1"/>
                </a:solidFill>
                <a:latin typeface="Times New Roman" panose="02020603050405020304" pitchFamily="18" charset="0"/>
                <a:cs typeface="Times New Roman" panose="02020603050405020304" pitchFamily="18" charset="0"/>
              </a:rPr>
              <a:t> contribuabili </a:t>
            </a:r>
            <a:r>
              <a:rPr lang="ro-RO" sz="2200" b="1" dirty="0">
                <a:solidFill>
                  <a:schemeClr val="accent1"/>
                </a:solidFill>
                <a:latin typeface="Times New Roman" panose="02020603050405020304" pitchFamily="18" charset="0"/>
                <a:cs typeface="Times New Roman" panose="02020603050405020304" pitchFamily="18" charset="0"/>
              </a:rPr>
              <a:t>ploieșteni, în sumă totală de 4</a:t>
            </a:r>
            <a:r>
              <a:rPr lang="en-US" sz="2200" b="1" dirty="0">
                <a:solidFill>
                  <a:schemeClr val="accent1"/>
                </a:solidFill>
                <a:latin typeface="Times New Roman" panose="02020603050405020304" pitchFamily="18" charset="0"/>
                <a:cs typeface="Times New Roman" panose="02020603050405020304" pitchFamily="18" charset="0"/>
              </a:rPr>
              <a:t>7</a:t>
            </a:r>
            <a:r>
              <a:rPr lang="ro-RO" sz="2200" b="1" dirty="0">
                <a:solidFill>
                  <a:schemeClr val="accent1"/>
                </a:solidFill>
                <a:latin typeface="Times New Roman" panose="02020603050405020304" pitchFamily="18" charset="0"/>
                <a:cs typeface="Times New Roman" panose="02020603050405020304" pitchFamily="18" charset="0"/>
              </a:rPr>
              <a:t>.</a:t>
            </a:r>
            <a:r>
              <a:rPr lang="en-US" sz="2200" b="1" dirty="0">
                <a:solidFill>
                  <a:schemeClr val="accent1"/>
                </a:solidFill>
                <a:latin typeface="Times New Roman" panose="02020603050405020304" pitchFamily="18" charset="0"/>
                <a:cs typeface="Times New Roman" panose="02020603050405020304" pitchFamily="18" charset="0"/>
              </a:rPr>
              <a:t>075</a:t>
            </a:r>
            <a:r>
              <a:rPr lang="ro-RO" sz="2200" b="1" dirty="0">
                <a:solidFill>
                  <a:schemeClr val="accent1"/>
                </a:solidFill>
                <a:latin typeface="Times New Roman" panose="02020603050405020304" pitchFamily="18" charset="0"/>
                <a:cs typeface="Times New Roman" panose="02020603050405020304" pitchFamily="18" charset="0"/>
              </a:rPr>
              <a:t> lei</a:t>
            </a:r>
            <a:r>
              <a:rPr lang="ro-RO" sz="2200" dirty="0">
                <a:solidFill>
                  <a:schemeClr val="accent1"/>
                </a:solidFill>
                <a:latin typeface="Times New Roman" panose="02020603050405020304" pitchFamily="18" charset="0"/>
                <a:cs typeface="Times New Roman" panose="02020603050405020304" pitchFamily="18" charset="0"/>
              </a:rPr>
              <a:t>, din care: </a:t>
            </a:r>
          </a:p>
          <a:p>
            <a:pPr marL="0" indent="0" algn="just">
              <a:spcBef>
                <a:spcPts val="0"/>
              </a:spcBef>
              <a:spcAft>
                <a:spcPts val="0"/>
              </a:spcAft>
              <a:buNone/>
            </a:pPr>
            <a:r>
              <a:rPr lang="ro-RO" sz="2200" dirty="0">
                <a:solidFill>
                  <a:schemeClr val="accent1"/>
                </a:solidFill>
                <a:latin typeface="Times New Roman" panose="02020603050405020304" pitchFamily="18" charset="0"/>
                <a:cs typeface="Times New Roman" panose="02020603050405020304" pitchFamily="18" charset="0"/>
              </a:rPr>
              <a:t>- impozit pe clădire -  în sumă de 4</a:t>
            </a:r>
            <a:r>
              <a:rPr lang="en-US" sz="2200" dirty="0">
                <a:solidFill>
                  <a:schemeClr val="accent1"/>
                </a:solidFill>
                <a:latin typeface="Times New Roman" panose="02020603050405020304" pitchFamily="18" charset="0"/>
                <a:cs typeface="Times New Roman" panose="02020603050405020304" pitchFamily="18" charset="0"/>
              </a:rPr>
              <a:t>4</a:t>
            </a:r>
            <a:r>
              <a:rPr lang="ro-RO" sz="2200" dirty="0">
                <a:solidFill>
                  <a:schemeClr val="accent1"/>
                </a:solidFill>
                <a:latin typeface="Times New Roman" panose="02020603050405020304" pitchFamily="18" charset="0"/>
                <a:cs typeface="Times New Roman" panose="02020603050405020304" pitchFamily="18" charset="0"/>
              </a:rPr>
              <a:t>.</a:t>
            </a:r>
            <a:r>
              <a:rPr lang="en-US" sz="2200" dirty="0">
                <a:solidFill>
                  <a:schemeClr val="accent1"/>
                </a:solidFill>
                <a:latin typeface="Times New Roman" panose="02020603050405020304" pitchFamily="18" charset="0"/>
                <a:cs typeface="Times New Roman" panose="02020603050405020304" pitchFamily="18" charset="0"/>
              </a:rPr>
              <a:t>189</a:t>
            </a:r>
            <a:r>
              <a:rPr lang="ro-RO" sz="2200" dirty="0">
                <a:solidFill>
                  <a:schemeClr val="accent1"/>
                </a:solidFill>
                <a:latin typeface="Times New Roman" panose="02020603050405020304" pitchFamily="18" charset="0"/>
                <a:cs typeface="Times New Roman" panose="02020603050405020304" pitchFamily="18" charset="0"/>
              </a:rPr>
              <a:t> lei;</a:t>
            </a:r>
          </a:p>
          <a:p>
            <a:pPr marL="0" indent="0" algn="just">
              <a:spcBef>
                <a:spcPts val="0"/>
              </a:spcBef>
              <a:spcAft>
                <a:spcPts val="0"/>
              </a:spcAft>
              <a:buNone/>
            </a:pPr>
            <a:r>
              <a:rPr lang="ro-RO" sz="2200" dirty="0">
                <a:solidFill>
                  <a:schemeClr val="accent1"/>
                </a:solidFill>
                <a:latin typeface="Times New Roman" panose="02020603050405020304" pitchFamily="18" charset="0"/>
                <a:cs typeface="Times New Roman" panose="02020603050405020304" pitchFamily="18" charset="0"/>
              </a:rPr>
              <a:t>- Impozit pe teren -  în sumă de 2.8</a:t>
            </a:r>
            <a:r>
              <a:rPr lang="en-US" sz="2200" dirty="0">
                <a:solidFill>
                  <a:schemeClr val="accent1"/>
                </a:solidFill>
                <a:latin typeface="Times New Roman" panose="02020603050405020304" pitchFamily="18" charset="0"/>
                <a:cs typeface="Times New Roman" panose="02020603050405020304" pitchFamily="18" charset="0"/>
              </a:rPr>
              <a:t>8</a:t>
            </a:r>
            <a:r>
              <a:rPr lang="ro-RO" sz="2200" dirty="0">
                <a:solidFill>
                  <a:schemeClr val="accent1"/>
                </a:solidFill>
                <a:latin typeface="Times New Roman" panose="02020603050405020304" pitchFamily="18" charset="0"/>
                <a:cs typeface="Times New Roman" panose="02020603050405020304" pitchFamily="18" charset="0"/>
              </a:rPr>
              <a:t>6 lei.</a:t>
            </a:r>
          </a:p>
          <a:p>
            <a:pPr marL="0" indent="0" algn="just">
              <a:lnSpc>
                <a:spcPct val="110000"/>
              </a:lnSpc>
              <a:spcBef>
                <a:spcPts val="0"/>
              </a:spcBef>
              <a:spcAft>
                <a:spcPts val="0"/>
              </a:spcAft>
              <a:buNone/>
            </a:pPr>
            <a:r>
              <a:rPr lang="ro-RO" sz="2200" b="1" dirty="0">
                <a:solidFill>
                  <a:schemeClr val="accent1"/>
                </a:solidFill>
                <a:latin typeface="Times New Roman" panose="02020603050405020304" pitchFamily="18" charset="0"/>
                <a:cs typeface="Times New Roman" panose="02020603050405020304" pitchFamily="18" charset="0"/>
              </a:rPr>
              <a:t>d</a:t>
            </a:r>
            <a:r>
              <a:rPr lang="es-ES" sz="2200" b="1" dirty="0">
                <a:solidFill>
                  <a:schemeClr val="accent1"/>
                </a:solidFill>
                <a:latin typeface="Times New Roman" panose="02020603050405020304" pitchFamily="18" charset="0"/>
                <a:cs typeface="Times New Roman" panose="02020603050405020304" pitchFamily="18" charset="0"/>
              </a:rPr>
              <a:t>) </a:t>
            </a:r>
            <a:r>
              <a:rPr lang="fr-FR" sz="2200" b="1" dirty="0" err="1">
                <a:solidFill>
                  <a:schemeClr val="accent1"/>
                </a:solidFill>
                <a:latin typeface="Times New Roman" panose="02020603050405020304" pitchFamily="18" charset="0"/>
                <a:cs typeface="Times New Roman" panose="02020603050405020304" pitchFamily="18" charset="0"/>
              </a:rPr>
              <a:t>Scutire</a:t>
            </a:r>
            <a:r>
              <a:rPr lang="fr-FR" sz="2200" b="1" dirty="0">
                <a:solidFill>
                  <a:schemeClr val="accent1"/>
                </a:solidFill>
                <a:latin typeface="Times New Roman" panose="02020603050405020304" pitchFamily="18" charset="0"/>
                <a:cs typeface="Times New Roman" panose="02020603050405020304" pitchFamily="18" charset="0"/>
              </a:rPr>
              <a:t> de la </a:t>
            </a:r>
            <a:r>
              <a:rPr lang="fr-FR" sz="2200" b="1" dirty="0" err="1">
                <a:solidFill>
                  <a:schemeClr val="accent1"/>
                </a:solidFill>
                <a:latin typeface="Times New Roman" panose="02020603050405020304" pitchFamily="18" charset="0"/>
                <a:cs typeface="Times New Roman" panose="02020603050405020304" pitchFamily="18" charset="0"/>
              </a:rPr>
              <a:t>plata</a:t>
            </a:r>
            <a:r>
              <a:rPr lang="fr-FR" sz="2200" b="1" dirty="0">
                <a:solidFill>
                  <a:schemeClr val="accent1"/>
                </a:solidFill>
                <a:latin typeface="Times New Roman" panose="02020603050405020304" pitchFamily="18" charset="0"/>
                <a:cs typeface="Times New Roman" panose="02020603050405020304" pitchFamily="18" charset="0"/>
              </a:rPr>
              <a:t> </a:t>
            </a:r>
            <a:r>
              <a:rPr lang="fr-FR" sz="2200" b="1" dirty="0" err="1">
                <a:solidFill>
                  <a:schemeClr val="accent1"/>
                </a:solidFill>
                <a:latin typeface="Times New Roman" panose="02020603050405020304" pitchFamily="18" charset="0"/>
                <a:cs typeface="Times New Roman" panose="02020603050405020304" pitchFamily="18" charset="0"/>
              </a:rPr>
              <a:t>impozitului</a:t>
            </a:r>
            <a:r>
              <a:rPr lang="fr-FR" sz="2200" b="1" dirty="0">
                <a:solidFill>
                  <a:schemeClr val="accent1"/>
                </a:solidFill>
                <a:latin typeface="Times New Roman" panose="02020603050405020304" pitchFamily="18" charset="0"/>
                <a:cs typeface="Times New Roman" panose="02020603050405020304" pitchFamily="18" charset="0"/>
              </a:rPr>
              <a:t> </a:t>
            </a:r>
            <a:r>
              <a:rPr lang="fr-FR" sz="2200" b="1" dirty="0" err="1">
                <a:solidFill>
                  <a:schemeClr val="accent1"/>
                </a:solidFill>
                <a:latin typeface="Times New Roman" panose="02020603050405020304" pitchFamily="18" charset="0"/>
                <a:cs typeface="Times New Roman" panose="02020603050405020304" pitchFamily="18" charset="0"/>
              </a:rPr>
              <a:t>pe</a:t>
            </a:r>
            <a:r>
              <a:rPr lang="fr-FR" sz="2200" b="1" dirty="0">
                <a:solidFill>
                  <a:schemeClr val="accent1"/>
                </a:solidFill>
                <a:latin typeface="Times New Roman" panose="02020603050405020304" pitchFamily="18" charset="0"/>
                <a:cs typeface="Times New Roman" panose="02020603050405020304" pitchFamily="18" charset="0"/>
              </a:rPr>
              <a:t> </a:t>
            </a:r>
            <a:r>
              <a:rPr lang="fr-FR" sz="2200" b="1" dirty="0" err="1">
                <a:solidFill>
                  <a:schemeClr val="accent1"/>
                </a:solidFill>
                <a:latin typeface="Times New Roman" panose="02020603050405020304" pitchFamily="18" charset="0"/>
                <a:cs typeface="Times New Roman" panose="02020603050405020304" pitchFamily="18" charset="0"/>
              </a:rPr>
              <a:t>clădire</a:t>
            </a:r>
            <a:r>
              <a:rPr lang="fr-FR" sz="2200" b="1" dirty="0">
                <a:solidFill>
                  <a:schemeClr val="accent1"/>
                </a:solidFill>
                <a:latin typeface="Times New Roman" panose="02020603050405020304" pitchFamily="18" charset="0"/>
                <a:cs typeface="Times New Roman" panose="02020603050405020304" pitchFamily="18" charset="0"/>
              </a:rPr>
              <a:t> </a:t>
            </a:r>
            <a:r>
              <a:rPr lang="fr-FR" sz="2200" b="1" dirty="0" err="1">
                <a:solidFill>
                  <a:schemeClr val="accent1"/>
                </a:solidFill>
                <a:latin typeface="Times New Roman" panose="02020603050405020304" pitchFamily="18" charset="0"/>
                <a:cs typeface="Times New Roman" panose="02020603050405020304" pitchFamily="18" charset="0"/>
              </a:rPr>
              <a:t>şi</a:t>
            </a:r>
            <a:r>
              <a:rPr lang="fr-FR" sz="2200" b="1" dirty="0">
                <a:solidFill>
                  <a:schemeClr val="accent1"/>
                </a:solidFill>
                <a:latin typeface="Times New Roman" panose="02020603050405020304" pitchFamily="18" charset="0"/>
                <a:cs typeface="Times New Roman" panose="02020603050405020304" pitchFamily="18" charset="0"/>
              </a:rPr>
              <a:t> a </a:t>
            </a:r>
            <a:r>
              <a:rPr lang="fr-FR" sz="2200" b="1" dirty="0" err="1">
                <a:solidFill>
                  <a:schemeClr val="accent1"/>
                </a:solidFill>
                <a:latin typeface="Times New Roman" panose="02020603050405020304" pitchFamily="18" charset="0"/>
                <a:cs typeface="Times New Roman" panose="02020603050405020304" pitchFamily="18" charset="0"/>
              </a:rPr>
              <a:t>impozitului</a:t>
            </a:r>
            <a:r>
              <a:rPr lang="fr-FR" sz="2200" b="1" dirty="0">
                <a:solidFill>
                  <a:schemeClr val="accent1"/>
                </a:solidFill>
                <a:latin typeface="Times New Roman" panose="02020603050405020304" pitchFamily="18" charset="0"/>
                <a:cs typeface="Times New Roman" panose="02020603050405020304" pitchFamily="18" charset="0"/>
              </a:rPr>
              <a:t> </a:t>
            </a:r>
            <a:r>
              <a:rPr lang="fr-FR" sz="2200" b="1" dirty="0" err="1">
                <a:solidFill>
                  <a:schemeClr val="accent1"/>
                </a:solidFill>
                <a:latin typeface="Times New Roman" panose="02020603050405020304" pitchFamily="18" charset="0"/>
                <a:cs typeface="Times New Roman" panose="02020603050405020304" pitchFamily="18" charset="0"/>
              </a:rPr>
              <a:t>pe</a:t>
            </a:r>
            <a:r>
              <a:rPr lang="fr-FR" sz="2200" b="1" dirty="0">
                <a:solidFill>
                  <a:schemeClr val="accent1"/>
                </a:solidFill>
                <a:latin typeface="Times New Roman" panose="02020603050405020304" pitchFamily="18" charset="0"/>
                <a:cs typeface="Times New Roman" panose="02020603050405020304" pitchFamily="18" charset="0"/>
              </a:rPr>
              <a:t> </a:t>
            </a:r>
            <a:r>
              <a:rPr lang="fr-FR" sz="2200" b="1" dirty="0" err="1">
                <a:solidFill>
                  <a:schemeClr val="accent1"/>
                </a:solidFill>
                <a:latin typeface="Times New Roman" panose="02020603050405020304" pitchFamily="18" charset="0"/>
                <a:cs typeface="Times New Roman" panose="02020603050405020304" pitchFamily="18" charset="0"/>
              </a:rPr>
              <a:t>teren</a:t>
            </a:r>
            <a:r>
              <a:rPr lang="fr-FR" sz="2200" b="1" dirty="0">
                <a:solidFill>
                  <a:schemeClr val="accent1"/>
                </a:solidFill>
                <a:latin typeface="Times New Roman" panose="02020603050405020304" pitchFamily="18" charset="0"/>
                <a:cs typeface="Times New Roman" panose="02020603050405020304" pitchFamily="18" charset="0"/>
              </a:rPr>
              <a:t>, </a:t>
            </a:r>
            <a:r>
              <a:rPr lang="en-US" sz="2200" b="1" dirty="0" err="1">
                <a:solidFill>
                  <a:schemeClr val="accent1"/>
                </a:solidFill>
                <a:latin typeface="Times New Roman" panose="02020603050405020304" pitchFamily="18" charset="0"/>
                <a:cs typeface="Times New Roman" panose="02020603050405020304" pitchFamily="18" charset="0"/>
              </a:rPr>
              <a:t>aflate</a:t>
            </a:r>
            <a:r>
              <a:rPr lang="en-US" sz="2200" b="1" dirty="0">
                <a:solidFill>
                  <a:schemeClr val="accent1"/>
                </a:solidFill>
                <a:latin typeface="Times New Roman" panose="02020603050405020304" pitchFamily="18" charset="0"/>
                <a:cs typeface="Times New Roman" panose="02020603050405020304" pitchFamily="18" charset="0"/>
              </a:rPr>
              <a:t> </a:t>
            </a:r>
            <a:r>
              <a:rPr lang="en-US" sz="2200" b="1" dirty="0" err="1">
                <a:solidFill>
                  <a:schemeClr val="accent1"/>
                </a:solidFill>
                <a:latin typeface="Times New Roman" panose="02020603050405020304" pitchFamily="18" charset="0"/>
                <a:cs typeface="Times New Roman" panose="02020603050405020304" pitchFamily="18" charset="0"/>
              </a:rPr>
              <a:t>în</a:t>
            </a:r>
            <a:r>
              <a:rPr lang="en-US" sz="2200" b="1" dirty="0">
                <a:solidFill>
                  <a:schemeClr val="accent1"/>
                </a:solidFill>
                <a:latin typeface="Times New Roman" panose="02020603050405020304" pitchFamily="18" charset="0"/>
                <a:cs typeface="Times New Roman" panose="02020603050405020304" pitchFamily="18" charset="0"/>
              </a:rPr>
              <a:t> </a:t>
            </a:r>
            <a:r>
              <a:rPr lang="en-US" sz="2200" b="1" dirty="0" err="1">
                <a:solidFill>
                  <a:schemeClr val="accent1"/>
                </a:solidFill>
                <a:latin typeface="Times New Roman" panose="02020603050405020304" pitchFamily="18" charset="0"/>
                <a:cs typeface="Times New Roman" panose="02020603050405020304" pitchFamily="18" charset="0"/>
              </a:rPr>
              <a:t>proprietatea</a:t>
            </a:r>
            <a:r>
              <a:rPr lang="en-US" sz="2200" b="1" dirty="0">
                <a:solidFill>
                  <a:schemeClr val="accent1"/>
                </a:solidFill>
                <a:latin typeface="Times New Roman" panose="02020603050405020304" pitchFamily="18" charset="0"/>
                <a:cs typeface="Times New Roman" panose="02020603050405020304" pitchFamily="18" charset="0"/>
              </a:rPr>
              <a:t> </a:t>
            </a:r>
            <a:r>
              <a:rPr lang="en-US" sz="2200" b="1" dirty="0" err="1">
                <a:solidFill>
                  <a:schemeClr val="accent1"/>
                </a:solidFill>
                <a:latin typeface="Times New Roman" panose="02020603050405020304" pitchFamily="18" charset="0"/>
                <a:cs typeface="Times New Roman" panose="02020603050405020304" pitchFamily="18" charset="0"/>
              </a:rPr>
              <a:t>sau</a:t>
            </a:r>
            <a:r>
              <a:rPr lang="en-US" sz="2200" b="1" dirty="0">
                <a:solidFill>
                  <a:schemeClr val="accent1"/>
                </a:solidFill>
                <a:latin typeface="Times New Roman" panose="02020603050405020304" pitchFamily="18" charset="0"/>
                <a:cs typeface="Times New Roman" panose="02020603050405020304" pitchFamily="18" charset="0"/>
              </a:rPr>
              <a:t> </a:t>
            </a:r>
            <a:r>
              <a:rPr lang="en-US" sz="2200" b="1" dirty="0" err="1">
                <a:solidFill>
                  <a:schemeClr val="accent1"/>
                </a:solidFill>
                <a:latin typeface="Times New Roman" panose="02020603050405020304" pitchFamily="18" charset="0"/>
                <a:cs typeface="Times New Roman" panose="02020603050405020304" pitchFamily="18" charset="0"/>
              </a:rPr>
              <a:t>coproprietatea</a:t>
            </a:r>
            <a:r>
              <a:rPr lang="en-US" sz="2200" b="1" dirty="0">
                <a:solidFill>
                  <a:schemeClr val="accent1"/>
                </a:solidFill>
                <a:latin typeface="Times New Roman" panose="02020603050405020304" pitchFamily="18" charset="0"/>
                <a:cs typeface="Times New Roman" panose="02020603050405020304" pitchFamily="18" charset="0"/>
              </a:rPr>
              <a:t> </a:t>
            </a:r>
            <a:r>
              <a:rPr lang="en-US" sz="2200" b="1" dirty="0" err="1">
                <a:solidFill>
                  <a:schemeClr val="accent1"/>
                </a:solidFill>
                <a:latin typeface="Times New Roman" panose="02020603050405020304" pitchFamily="18" charset="0"/>
                <a:cs typeface="Times New Roman" panose="02020603050405020304" pitchFamily="18" charset="0"/>
              </a:rPr>
              <a:t>persoanelor</a:t>
            </a:r>
            <a:r>
              <a:rPr lang="en-US" sz="2200" b="1" dirty="0">
                <a:solidFill>
                  <a:schemeClr val="accent1"/>
                </a:solidFill>
                <a:latin typeface="Times New Roman" panose="02020603050405020304" pitchFamily="18" charset="0"/>
                <a:cs typeface="Times New Roman" panose="02020603050405020304" pitchFamily="18" charset="0"/>
              </a:rPr>
              <a:t> </a:t>
            </a:r>
            <a:r>
              <a:rPr lang="en-US" sz="2200" b="1" dirty="0" err="1">
                <a:solidFill>
                  <a:schemeClr val="accent1"/>
                </a:solidFill>
                <a:latin typeface="Times New Roman" panose="02020603050405020304" pitchFamily="18" charset="0"/>
                <a:cs typeface="Times New Roman" panose="02020603050405020304" pitchFamily="18" charset="0"/>
              </a:rPr>
              <a:t>prevăzute</a:t>
            </a:r>
            <a:r>
              <a:rPr lang="en-US" sz="2200" b="1" dirty="0">
                <a:solidFill>
                  <a:schemeClr val="accent1"/>
                </a:solidFill>
                <a:latin typeface="Times New Roman" panose="02020603050405020304" pitchFamily="18" charset="0"/>
                <a:cs typeface="Times New Roman" panose="02020603050405020304" pitchFamily="18" charset="0"/>
              </a:rPr>
              <a:t> la art. 3 </a:t>
            </a:r>
            <a:r>
              <a:rPr lang="en-US" sz="2200" b="1" dirty="0" err="1">
                <a:solidFill>
                  <a:schemeClr val="accent1"/>
                </a:solidFill>
                <a:latin typeface="Times New Roman" panose="02020603050405020304" pitchFamily="18" charset="0"/>
                <a:cs typeface="Times New Roman" panose="02020603050405020304" pitchFamily="18" charset="0"/>
              </a:rPr>
              <a:t>alin</a:t>
            </a:r>
            <a:r>
              <a:rPr lang="en-US" sz="2200" b="1" dirty="0">
                <a:solidFill>
                  <a:schemeClr val="accent1"/>
                </a:solidFill>
                <a:latin typeface="Times New Roman" panose="02020603050405020304" pitchFamily="18" charset="0"/>
                <a:cs typeface="Times New Roman" panose="02020603050405020304" pitchFamily="18" charset="0"/>
              </a:rPr>
              <a:t>. (1) </a:t>
            </a:r>
            <a:r>
              <a:rPr lang="en-US" sz="2200" b="1" u="sng" dirty="0">
                <a:solidFill>
                  <a:schemeClr val="accent1"/>
                </a:solidFill>
                <a:latin typeface="Times New Roman" panose="02020603050405020304" pitchFamily="18" charset="0"/>
                <a:cs typeface="Times New Roman" panose="02020603050405020304" pitchFamily="18" charset="0"/>
                <a:hlinkClick r:id="rId2"/>
              </a:rPr>
              <a:t>lit. b)</a:t>
            </a:r>
            <a:r>
              <a:rPr lang="en-US" sz="2200" b="1" dirty="0">
                <a:solidFill>
                  <a:schemeClr val="accent1"/>
                </a:solidFill>
                <a:latin typeface="Times New Roman" panose="02020603050405020304" pitchFamily="18" charset="0"/>
                <a:cs typeface="Times New Roman" panose="02020603050405020304" pitchFamily="18" charset="0"/>
              </a:rPr>
              <a:t> </a:t>
            </a:r>
            <a:r>
              <a:rPr lang="en-US" sz="2200" b="1" dirty="0" err="1">
                <a:solidFill>
                  <a:schemeClr val="accent1"/>
                </a:solidFill>
                <a:latin typeface="Times New Roman" panose="02020603050405020304" pitchFamily="18" charset="0"/>
                <a:cs typeface="Times New Roman" panose="02020603050405020304" pitchFamily="18" charset="0"/>
              </a:rPr>
              <a:t>şi</a:t>
            </a:r>
            <a:r>
              <a:rPr lang="en-US" sz="2200" b="1" dirty="0">
                <a:solidFill>
                  <a:schemeClr val="accent1"/>
                </a:solidFill>
                <a:latin typeface="Times New Roman" panose="02020603050405020304" pitchFamily="18" charset="0"/>
                <a:cs typeface="Times New Roman" panose="02020603050405020304" pitchFamily="18" charset="0"/>
              </a:rPr>
              <a:t> art. 4 </a:t>
            </a:r>
            <a:r>
              <a:rPr lang="en-US" sz="2200" b="1" u="sng" dirty="0" err="1">
                <a:solidFill>
                  <a:schemeClr val="accent1"/>
                </a:solidFill>
                <a:latin typeface="Times New Roman" panose="02020603050405020304" pitchFamily="18" charset="0"/>
                <a:cs typeface="Times New Roman" panose="02020603050405020304" pitchFamily="18" charset="0"/>
                <a:hlinkClick r:id="rId3"/>
              </a:rPr>
              <a:t>alin</a:t>
            </a:r>
            <a:r>
              <a:rPr lang="en-US" sz="2200" b="1" u="sng" dirty="0">
                <a:solidFill>
                  <a:schemeClr val="accent1"/>
                </a:solidFill>
                <a:latin typeface="Times New Roman" panose="02020603050405020304" pitchFamily="18" charset="0"/>
                <a:cs typeface="Times New Roman" panose="02020603050405020304" pitchFamily="18" charset="0"/>
                <a:hlinkClick r:id="rId3"/>
              </a:rPr>
              <a:t>. (1)</a:t>
            </a:r>
            <a:r>
              <a:rPr lang="en-US" sz="2200" b="1" dirty="0">
                <a:solidFill>
                  <a:schemeClr val="accent1"/>
                </a:solidFill>
                <a:latin typeface="Times New Roman" panose="02020603050405020304" pitchFamily="18" charset="0"/>
                <a:cs typeface="Times New Roman" panose="02020603050405020304" pitchFamily="18" charset="0"/>
              </a:rPr>
              <a:t> din </a:t>
            </a:r>
            <a:r>
              <a:rPr lang="en-US" sz="2200" b="1" dirty="0" err="1">
                <a:solidFill>
                  <a:schemeClr val="accent1"/>
                </a:solidFill>
                <a:latin typeface="Times New Roman" panose="02020603050405020304" pitchFamily="18" charset="0"/>
                <a:cs typeface="Times New Roman" panose="02020603050405020304" pitchFamily="18" charset="0"/>
              </a:rPr>
              <a:t>Legea</a:t>
            </a:r>
            <a:r>
              <a:rPr lang="en-US" sz="2200" b="1" dirty="0">
                <a:solidFill>
                  <a:schemeClr val="accent1"/>
                </a:solidFill>
                <a:latin typeface="Times New Roman" panose="02020603050405020304" pitchFamily="18" charset="0"/>
                <a:cs typeface="Times New Roman" panose="02020603050405020304" pitchFamily="18" charset="0"/>
              </a:rPr>
              <a:t> </a:t>
            </a:r>
            <a:r>
              <a:rPr lang="en-US" sz="2200" b="1" u="sng" dirty="0" err="1">
                <a:solidFill>
                  <a:schemeClr val="accent1"/>
                </a:solidFill>
                <a:latin typeface="Times New Roman" panose="02020603050405020304" pitchFamily="18" charset="0"/>
                <a:cs typeface="Times New Roman" panose="02020603050405020304" pitchFamily="18" charset="0"/>
                <a:hlinkClick r:id="rId4"/>
              </a:rPr>
              <a:t>nr</a:t>
            </a:r>
            <a:r>
              <a:rPr lang="en-US" sz="2200" b="1" u="sng" dirty="0">
                <a:solidFill>
                  <a:schemeClr val="accent1"/>
                </a:solidFill>
                <a:latin typeface="Times New Roman" panose="02020603050405020304" pitchFamily="18" charset="0"/>
                <a:cs typeface="Times New Roman" panose="02020603050405020304" pitchFamily="18" charset="0"/>
                <a:hlinkClick r:id="rId4"/>
              </a:rPr>
              <a:t>. 341/2004</a:t>
            </a:r>
            <a:r>
              <a:rPr lang="en-US" sz="2200" b="1" dirty="0">
                <a:solidFill>
                  <a:schemeClr val="accent1"/>
                </a:solidFill>
                <a:latin typeface="Times New Roman" panose="02020603050405020304" pitchFamily="18" charset="0"/>
                <a:cs typeface="Times New Roman" panose="02020603050405020304" pitchFamily="18" charset="0"/>
              </a:rPr>
              <a:t>, </a:t>
            </a:r>
            <a:r>
              <a:rPr lang="en-US" sz="2200" dirty="0">
                <a:solidFill>
                  <a:schemeClr val="accent1"/>
                </a:solidFill>
                <a:latin typeface="Times New Roman" panose="02020603050405020304" pitchFamily="18" charset="0"/>
                <a:cs typeface="Times New Roman" panose="02020603050405020304" pitchFamily="18" charset="0"/>
              </a:rPr>
              <a:t>cu </a:t>
            </a:r>
            <a:r>
              <a:rPr lang="en-US" sz="2200" dirty="0" err="1">
                <a:solidFill>
                  <a:schemeClr val="accent1"/>
                </a:solidFill>
                <a:latin typeface="Times New Roman" panose="02020603050405020304" pitchFamily="18" charset="0"/>
                <a:cs typeface="Times New Roman" panose="02020603050405020304" pitchFamily="18" charset="0"/>
              </a:rPr>
              <a:t>modificările</a:t>
            </a:r>
            <a:r>
              <a:rPr lang="en-US" sz="2200" dirty="0">
                <a:solidFill>
                  <a:schemeClr val="accent1"/>
                </a:solidFill>
                <a:latin typeface="Times New Roman" panose="02020603050405020304" pitchFamily="18" charset="0"/>
                <a:cs typeface="Times New Roman" panose="02020603050405020304" pitchFamily="18" charset="0"/>
              </a:rPr>
              <a:t> </a:t>
            </a:r>
            <a:r>
              <a:rPr lang="en-US" sz="2200" dirty="0" err="1">
                <a:solidFill>
                  <a:schemeClr val="accent1"/>
                </a:solidFill>
                <a:latin typeface="Times New Roman" panose="02020603050405020304" pitchFamily="18" charset="0"/>
                <a:cs typeface="Times New Roman" panose="02020603050405020304" pitchFamily="18" charset="0"/>
              </a:rPr>
              <a:t>şi</a:t>
            </a:r>
            <a:r>
              <a:rPr lang="en-US" sz="2200" dirty="0">
                <a:solidFill>
                  <a:schemeClr val="accent1"/>
                </a:solidFill>
                <a:latin typeface="Times New Roman" panose="02020603050405020304" pitchFamily="18" charset="0"/>
                <a:cs typeface="Times New Roman" panose="02020603050405020304" pitchFamily="18" charset="0"/>
              </a:rPr>
              <a:t> </a:t>
            </a:r>
            <a:r>
              <a:rPr lang="en-US" sz="2200" dirty="0" err="1">
                <a:solidFill>
                  <a:schemeClr val="accent1"/>
                </a:solidFill>
                <a:latin typeface="Times New Roman" panose="02020603050405020304" pitchFamily="18" charset="0"/>
                <a:cs typeface="Times New Roman" panose="02020603050405020304" pitchFamily="18" charset="0"/>
              </a:rPr>
              <a:t>completările</a:t>
            </a:r>
            <a:r>
              <a:rPr lang="en-US" sz="2200" dirty="0">
                <a:solidFill>
                  <a:schemeClr val="accent1"/>
                </a:solidFill>
                <a:latin typeface="Times New Roman" panose="02020603050405020304" pitchFamily="18" charset="0"/>
                <a:cs typeface="Times New Roman" panose="02020603050405020304" pitchFamily="18" charset="0"/>
              </a:rPr>
              <a:t> </a:t>
            </a:r>
            <a:r>
              <a:rPr lang="en-US" sz="2200" dirty="0" err="1">
                <a:solidFill>
                  <a:schemeClr val="accent1"/>
                </a:solidFill>
                <a:latin typeface="Times New Roman" panose="02020603050405020304" pitchFamily="18" charset="0"/>
                <a:cs typeface="Times New Roman" panose="02020603050405020304" pitchFamily="18" charset="0"/>
              </a:rPr>
              <a:t>ulterioare</a:t>
            </a:r>
            <a:r>
              <a:rPr lang="fr-FR" sz="2200" dirty="0">
                <a:solidFill>
                  <a:schemeClr val="accent1"/>
                </a:solidFill>
                <a:latin typeface="Times New Roman" panose="02020603050405020304" pitchFamily="18" charset="0"/>
                <a:cs typeface="Times New Roman" panose="02020603050405020304" pitchFamily="18" charset="0"/>
              </a:rPr>
              <a:t>.</a:t>
            </a:r>
            <a:r>
              <a:rPr lang="ro-RO"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Scutirea</a:t>
            </a:r>
            <a:r>
              <a:rPr lang="fr-FR" sz="2200" dirty="0">
                <a:solidFill>
                  <a:schemeClr val="accent1"/>
                </a:solidFill>
                <a:latin typeface="Times New Roman" panose="02020603050405020304" pitchFamily="18" charset="0"/>
                <a:cs typeface="Times New Roman" panose="02020603050405020304" pitchFamily="18" charset="0"/>
              </a:rPr>
              <a:t> se </a:t>
            </a:r>
            <a:r>
              <a:rPr lang="fr-FR" sz="2200" dirty="0" err="1">
                <a:solidFill>
                  <a:schemeClr val="accent1"/>
                </a:solidFill>
                <a:latin typeface="Times New Roman" panose="02020603050405020304" pitchFamily="18" charset="0"/>
                <a:cs typeface="Times New Roman" panose="02020603050405020304" pitchFamily="18" charset="0"/>
              </a:rPr>
              <a:t>acordă</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pentru</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clădirea</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folosită</a:t>
            </a:r>
            <a:r>
              <a:rPr lang="fr-FR" sz="2200" dirty="0">
                <a:solidFill>
                  <a:schemeClr val="accent1"/>
                </a:solidFill>
                <a:latin typeface="Times New Roman" panose="02020603050405020304" pitchFamily="18" charset="0"/>
                <a:cs typeface="Times New Roman" panose="02020603050405020304" pitchFamily="18" charset="0"/>
              </a:rPr>
              <a:t> ca </a:t>
            </a:r>
            <a:r>
              <a:rPr lang="fr-FR" sz="2200" dirty="0" err="1">
                <a:solidFill>
                  <a:schemeClr val="accent1"/>
                </a:solidFill>
                <a:latin typeface="Times New Roman" panose="02020603050405020304" pitchFamily="18" charset="0"/>
                <a:cs typeface="Times New Roman" panose="02020603050405020304" pitchFamily="18" charset="0"/>
              </a:rPr>
              <a:t>domiciliu</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şi</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terenul</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aferent</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acesteia</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în</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suprafaţă</a:t>
            </a:r>
            <a:r>
              <a:rPr lang="fr-FR" sz="2200" dirty="0">
                <a:solidFill>
                  <a:schemeClr val="accent1"/>
                </a:solidFill>
                <a:latin typeface="Times New Roman" panose="02020603050405020304" pitchFamily="18" charset="0"/>
                <a:cs typeface="Times New Roman" panose="02020603050405020304" pitchFamily="18" charset="0"/>
              </a:rPr>
              <a:t> de </a:t>
            </a:r>
            <a:r>
              <a:rPr lang="fr-FR" sz="2200" dirty="0" err="1">
                <a:solidFill>
                  <a:schemeClr val="accent1"/>
                </a:solidFill>
                <a:latin typeface="Times New Roman" panose="02020603050405020304" pitchFamily="18" charset="0"/>
                <a:cs typeface="Times New Roman" panose="02020603050405020304" pitchFamily="18" charset="0"/>
              </a:rPr>
              <a:t>maxim</a:t>
            </a:r>
            <a:r>
              <a:rPr lang="fr-FR" sz="2200" dirty="0">
                <a:solidFill>
                  <a:schemeClr val="accent1"/>
                </a:solidFill>
                <a:latin typeface="Times New Roman" panose="02020603050405020304" pitchFamily="18" charset="0"/>
                <a:cs typeface="Times New Roman" panose="02020603050405020304" pitchFamily="18" charset="0"/>
              </a:rPr>
              <a:t> 500 </a:t>
            </a:r>
            <a:r>
              <a:rPr lang="fr-FR" sz="2200" dirty="0" err="1">
                <a:solidFill>
                  <a:schemeClr val="accent1"/>
                </a:solidFill>
                <a:latin typeface="Times New Roman" panose="02020603050405020304" pitchFamily="18" charset="0"/>
                <a:cs typeface="Times New Roman" panose="02020603050405020304" pitchFamily="18" charset="0"/>
              </a:rPr>
              <a:t>mp</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Contribuabilul</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datorează</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impozit</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pentru</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diferenţa</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dintre</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suprafaţa</a:t>
            </a:r>
            <a:r>
              <a:rPr lang="fr-FR" sz="2200" dirty="0">
                <a:solidFill>
                  <a:schemeClr val="accent1"/>
                </a:solidFill>
                <a:latin typeface="Times New Roman" panose="02020603050405020304" pitchFamily="18" charset="0"/>
                <a:cs typeface="Times New Roman" panose="02020603050405020304" pitchFamily="18" charset="0"/>
              </a:rPr>
              <a:t> de </a:t>
            </a:r>
            <a:r>
              <a:rPr lang="fr-FR" sz="2200" dirty="0" err="1">
                <a:solidFill>
                  <a:schemeClr val="accent1"/>
                </a:solidFill>
                <a:latin typeface="Times New Roman" panose="02020603050405020304" pitchFamily="18" charset="0"/>
                <a:cs typeface="Times New Roman" panose="02020603050405020304" pitchFamily="18" charset="0"/>
              </a:rPr>
              <a:t>teren</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deţinută</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dacă</a:t>
            </a:r>
            <a:r>
              <a:rPr lang="fr-FR" sz="2200" dirty="0">
                <a:solidFill>
                  <a:schemeClr val="accent1"/>
                </a:solidFill>
                <a:latin typeface="Times New Roman" panose="02020603050405020304" pitchFamily="18" charset="0"/>
                <a:cs typeface="Times New Roman" panose="02020603050405020304" pitchFamily="18" charset="0"/>
              </a:rPr>
              <a:t> este mai mare de 500mp) </a:t>
            </a:r>
            <a:r>
              <a:rPr lang="fr-FR" sz="2200" dirty="0" err="1">
                <a:solidFill>
                  <a:schemeClr val="accent1"/>
                </a:solidFill>
                <a:latin typeface="Times New Roman" panose="02020603050405020304" pitchFamily="18" charset="0"/>
                <a:cs typeface="Times New Roman" panose="02020603050405020304" pitchFamily="18" charset="0"/>
              </a:rPr>
              <a:t>şi</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cei</a:t>
            </a:r>
            <a:r>
              <a:rPr lang="fr-FR" sz="2200" dirty="0">
                <a:solidFill>
                  <a:schemeClr val="accent1"/>
                </a:solidFill>
                <a:latin typeface="Times New Roman" panose="02020603050405020304" pitchFamily="18" charset="0"/>
                <a:cs typeface="Times New Roman" panose="02020603050405020304" pitchFamily="18" charset="0"/>
              </a:rPr>
              <a:t>  500 </a:t>
            </a:r>
            <a:r>
              <a:rPr lang="fr-FR" sz="2200" dirty="0" err="1">
                <a:solidFill>
                  <a:schemeClr val="accent1"/>
                </a:solidFill>
                <a:latin typeface="Times New Roman" panose="02020603050405020304" pitchFamily="18" charset="0"/>
                <a:cs typeface="Times New Roman" panose="02020603050405020304" pitchFamily="18" charset="0"/>
              </a:rPr>
              <a:t>mp</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scutiţi</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prin</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prezenta</a:t>
            </a:r>
            <a:r>
              <a:rPr lang="fr-FR" sz="2200" dirty="0">
                <a:solidFill>
                  <a:schemeClr val="accent1"/>
                </a:solidFill>
                <a:latin typeface="Times New Roman" panose="02020603050405020304" pitchFamily="18" charset="0"/>
                <a:cs typeface="Times New Roman" panose="02020603050405020304" pitchFamily="18" charset="0"/>
              </a:rPr>
              <a:t> </a:t>
            </a:r>
            <a:r>
              <a:rPr lang="fr-FR" sz="2200" dirty="0" err="1">
                <a:solidFill>
                  <a:schemeClr val="accent1"/>
                </a:solidFill>
                <a:latin typeface="Times New Roman" panose="02020603050405020304" pitchFamily="18" charset="0"/>
                <a:cs typeface="Times New Roman" panose="02020603050405020304" pitchFamily="18" charset="0"/>
              </a:rPr>
              <a:t>hotărâre</a:t>
            </a:r>
            <a:r>
              <a:rPr lang="fr-FR" sz="2200" dirty="0">
                <a:solidFill>
                  <a:schemeClr val="accent1"/>
                </a:solidFill>
                <a:latin typeface="Times New Roman" panose="02020603050405020304" pitchFamily="18" charset="0"/>
                <a:cs typeface="Times New Roman" panose="02020603050405020304" pitchFamily="18" charset="0"/>
              </a:rPr>
              <a:t>.</a:t>
            </a:r>
            <a:endParaRPr lang="ro-RO" sz="2200" dirty="0">
              <a:solidFill>
                <a:schemeClr val="accent1"/>
              </a:solidFill>
              <a:latin typeface="Times New Roman" panose="02020603050405020304" pitchFamily="18" charset="0"/>
              <a:cs typeface="Times New Roman" panose="02020603050405020304" pitchFamily="18" charset="0"/>
            </a:endParaRPr>
          </a:p>
          <a:p>
            <a:pPr marL="0" indent="0" algn="just">
              <a:lnSpc>
                <a:spcPct val="110000"/>
              </a:lnSpc>
              <a:spcBef>
                <a:spcPts val="0"/>
              </a:spcBef>
              <a:spcAft>
                <a:spcPts val="0"/>
              </a:spcAft>
              <a:buNone/>
            </a:pPr>
            <a:r>
              <a:rPr lang="ro-RO" sz="2200" dirty="0">
                <a:solidFill>
                  <a:schemeClr val="accent1"/>
                </a:solidFill>
                <a:latin typeface="Times New Roman" panose="02020603050405020304" pitchFamily="18" charset="0"/>
                <a:cs typeface="Times New Roman" panose="02020603050405020304" pitchFamily="18" charset="0"/>
              </a:rPr>
              <a:t>S</a:t>
            </a:r>
            <a:r>
              <a:rPr lang="ro-RO" sz="2200" b="1" dirty="0">
                <a:solidFill>
                  <a:schemeClr val="accent1"/>
                </a:solidFill>
                <a:latin typeface="Times New Roman" panose="02020603050405020304" pitchFamily="18" charset="0"/>
                <a:cs typeface="Times New Roman" panose="02020603050405020304" pitchFamily="18" charset="0"/>
              </a:rPr>
              <a:t>-au acordat  scutiri de la plata impozitului pe clădiri </a:t>
            </a:r>
            <a:r>
              <a:rPr lang="en-US" sz="2200" b="1" dirty="0">
                <a:solidFill>
                  <a:schemeClr val="accent1"/>
                </a:solidFill>
                <a:latin typeface="Times New Roman" panose="02020603050405020304" pitchFamily="18" charset="0"/>
                <a:cs typeface="Times New Roman" panose="02020603050405020304" pitchFamily="18" charset="0"/>
              </a:rPr>
              <a:t>, </a:t>
            </a:r>
            <a:r>
              <a:rPr lang="ro-RO" sz="2200" b="1" dirty="0">
                <a:solidFill>
                  <a:schemeClr val="accent1"/>
                </a:solidFill>
                <a:latin typeface="Times New Roman" panose="02020603050405020304" pitchFamily="18" charset="0"/>
                <a:cs typeface="Times New Roman" panose="02020603050405020304" pitchFamily="18" charset="0"/>
              </a:rPr>
              <a:t>teren și/sau</a:t>
            </a:r>
            <a:r>
              <a:rPr lang="en-US" sz="2200" b="1" dirty="0">
                <a:solidFill>
                  <a:schemeClr val="accent1"/>
                </a:solidFill>
                <a:latin typeface="Times New Roman" panose="02020603050405020304" pitchFamily="18" charset="0"/>
                <a:cs typeface="Times New Roman" panose="02020603050405020304" pitchFamily="18" charset="0"/>
              </a:rPr>
              <a:t> auto </a:t>
            </a:r>
            <a:r>
              <a:rPr lang="en-US" sz="2200" b="1" dirty="0" err="1">
                <a:solidFill>
                  <a:schemeClr val="accent1"/>
                </a:solidFill>
                <a:latin typeface="Times New Roman" panose="02020603050405020304" pitchFamily="18" charset="0"/>
                <a:cs typeface="Times New Roman" panose="02020603050405020304" pitchFamily="18" charset="0"/>
              </a:rPr>
              <a:t>pentru</a:t>
            </a:r>
            <a:r>
              <a:rPr lang="ro-RO" sz="2200" b="1" dirty="0">
                <a:solidFill>
                  <a:schemeClr val="accent1"/>
                </a:solidFill>
                <a:latin typeface="Times New Roman" panose="02020603050405020304" pitchFamily="18" charset="0"/>
                <a:cs typeface="Times New Roman" panose="02020603050405020304" pitchFamily="18" charset="0"/>
              </a:rPr>
              <a:t> </a:t>
            </a:r>
            <a:r>
              <a:rPr lang="ro-RO" sz="2200" b="1" u="sng" dirty="0">
                <a:solidFill>
                  <a:schemeClr val="accent1"/>
                </a:solidFill>
                <a:latin typeface="Times New Roman" panose="02020603050405020304" pitchFamily="18" charset="0"/>
                <a:cs typeface="Times New Roman" panose="02020603050405020304" pitchFamily="18" charset="0"/>
              </a:rPr>
              <a:t>un număr de  </a:t>
            </a:r>
            <a:r>
              <a:rPr lang="en-US" sz="2200" b="1" u="sng" dirty="0">
                <a:solidFill>
                  <a:schemeClr val="accent1"/>
                </a:solidFill>
                <a:latin typeface="Times New Roman" panose="02020603050405020304" pitchFamily="18" charset="0"/>
                <a:cs typeface="Times New Roman" panose="02020603050405020304" pitchFamily="18" charset="0"/>
              </a:rPr>
              <a:t>137</a:t>
            </a:r>
            <a:r>
              <a:rPr lang="ro-RO" sz="2200" b="1" u="sng" dirty="0">
                <a:solidFill>
                  <a:schemeClr val="accent1"/>
                </a:solidFill>
                <a:latin typeface="Times New Roman" panose="02020603050405020304" pitchFamily="18" charset="0"/>
                <a:cs typeface="Times New Roman" panose="02020603050405020304" pitchFamily="18" charset="0"/>
              </a:rPr>
              <a:t> contribuabili </a:t>
            </a:r>
            <a:r>
              <a:rPr lang="ro-RO" sz="2200" b="1" dirty="0">
                <a:solidFill>
                  <a:schemeClr val="accent1"/>
                </a:solidFill>
                <a:latin typeface="Times New Roman" panose="02020603050405020304" pitchFamily="18" charset="0"/>
                <a:cs typeface="Times New Roman" panose="02020603050405020304" pitchFamily="18" charset="0"/>
              </a:rPr>
              <a:t>ploieșteni, în sumă totală de </a:t>
            </a:r>
            <a:r>
              <a:rPr lang="en-US" sz="2200" b="1" dirty="0">
                <a:solidFill>
                  <a:schemeClr val="accent1"/>
                </a:solidFill>
                <a:latin typeface="Times New Roman" panose="02020603050405020304" pitchFamily="18" charset="0"/>
                <a:cs typeface="Times New Roman" panose="02020603050405020304" pitchFamily="18" charset="0"/>
              </a:rPr>
              <a:t>50</a:t>
            </a:r>
            <a:r>
              <a:rPr lang="ro-RO" sz="2200" b="1" dirty="0">
                <a:solidFill>
                  <a:schemeClr val="accent1"/>
                </a:solidFill>
                <a:latin typeface="Times New Roman" panose="02020603050405020304" pitchFamily="18" charset="0"/>
                <a:cs typeface="Times New Roman" panose="02020603050405020304" pitchFamily="18" charset="0"/>
              </a:rPr>
              <a:t>.</a:t>
            </a:r>
            <a:r>
              <a:rPr lang="en-US" sz="2200" b="1" dirty="0">
                <a:solidFill>
                  <a:schemeClr val="accent1"/>
                </a:solidFill>
                <a:latin typeface="Times New Roman" panose="02020603050405020304" pitchFamily="18" charset="0"/>
                <a:cs typeface="Times New Roman" panose="02020603050405020304" pitchFamily="18" charset="0"/>
              </a:rPr>
              <a:t>711</a:t>
            </a:r>
            <a:r>
              <a:rPr lang="ro-RO" sz="2200" b="1" dirty="0">
                <a:solidFill>
                  <a:schemeClr val="accent1"/>
                </a:solidFill>
                <a:latin typeface="Times New Roman" panose="02020603050405020304" pitchFamily="18" charset="0"/>
                <a:cs typeface="Times New Roman" panose="02020603050405020304" pitchFamily="18" charset="0"/>
              </a:rPr>
              <a:t> lei</a:t>
            </a:r>
            <a:r>
              <a:rPr lang="ro-RO" sz="2200" dirty="0">
                <a:solidFill>
                  <a:schemeClr val="accent1"/>
                </a:solidFill>
                <a:latin typeface="Times New Roman" panose="02020603050405020304" pitchFamily="18" charset="0"/>
                <a:cs typeface="Times New Roman" panose="02020603050405020304" pitchFamily="18" charset="0"/>
              </a:rPr>
              <a:t>, din care:</a:t>
            </a:r>
          </a:p>
          <a:p>
            <a:pPr marL="0" indent="0" algn="just">
              <a:lnSpc>
                <a:spcPct val="110000"/>
              </a:lnSpc>
              <a:spcBef>
                <a:spcPts val="0"/>
              </a:spcBef>
              <a:spcAft>
                <a:spcPts val="0"/>
              </a:spcAft>
              <a:buNone/>
            </a:pPr>
            <a:r>
              <a:rPr lang="ro-RO" sz="2200" dirty="0">
                <a:solidFill>
                  <a:schemeClr val="accent1"/>
                </a:solidFill>
                <a:latin typeface="Times New Roman" panose="02020603050405020304" pitchFamily="18" charset="0"/>
                <a:cs typeface="Times New Roman" panose="02020603050405020304" pitchFamily="18" charset="0"/>
              </a:rPr>
              <a:t>- Impozit pe clădire  - în sumă de  </a:t>
            </a:r>
            <a:r>
              <a:rPr lang="en-US" sz="2200" dirty="0">
                <a:solidFill>
                  <a:schemeClr val="accent1"/>
                </a:solidFill>
                <a:latin typeface="Times New Roman" panose="02020603050405020304" pitchFamily="18" charset="0"/>
                <a:cs typeface="Times New Roman" panose="02020603050405020304" pitchFamily="18" charset="0"/>
              </a:rPr>
              <a:t>18</a:t>
            </a:r>
            <a:r>
              <a:rPr lang="ro-RO" sz="2200" dirty="0">
                <a:solidFill>
                  <a:schemeClr val="accent1"/>
                </a:solidFill>
                <a:latin typeface="Times New Roman" panose="02020603050405020304" pitchFamily="18" charset="0"/>
                <a:cs typeface="Times New Roman" panose="02020603050405020304" pitchFamily="18" charset="0"/>
              </a:rPr>
              <a:t>.</a:t>
            </a:r>
            <a:r>
              <a:rPr lang="en-US" sz="2200" dirty="0">
                <a:solidFill>
                  <a:schemeClr val="accent1"/>
                </a:solidFill>
                <a:latin typeface="Times New Roman" panose="02020603050405020304" pitchFamily="18" charset="0"/>
                <a:cs typeface="Times New Roman" panose="02020603050405020304" pitchFamily="18" charset="0"/>
              </a:rPr>
              <a:t>434</a:t>
            </a:r>
            <a:r>
              <a:rPr lang="ro-RO" sz="2200" dirty="0">
                <a:solidFill>
                  <a:schemeClr val="accent1"/>
                </a:solidFill>
                <a:latin typeface="Times New Roman" panose="02020603050405020304" pitchFamily="18" charset="0"/>
                <a:cs typeface="Times New Roman" panose="02020603050405020304" pitchFamily="18" charset="0"/>
              </a:rPr>
              <a:t> lei;</a:t>
            </a:r>
          </a:p>
          <a:p>
            <a:pPr marL="0" indent="0" algn="just">
              <a:lnSpc>
                <a:spcPct val="110000"/>
              </a:lnSpc>
              <a:spcBef>
                <a:spcPts val="0"/>
              </a:spcBef>
              <a:spcAft>
                <a:spcPts val="0"/>
              </a:spcAft>
              <a:buNone/>
            </a:pPr>
            <a:r>
              <a:rPr lang="en-US" sz="2200" dirty="0">
                <a:solidFill>
                  <a:schemeClr val="accent1"/>
                </a:solidFill>
                <a:latin typeface="Times New Roman" panose="02020603050405020304" pitchFamily="18" charset="0"/>
                <a:cs typeface="Times New Roman" panose="02020603050405020304" pitchFamily="18" charset="0"/>
              </a:rPr>
              <a:t>- </a:t>
            </a:r>
            <a:r>
              <a:rPr lang="ro-RO" sz="2200" dirty="0">
                <a:solidFill>
                  <a:schemeClr val="accent1"/>
                </a:solidFill>
                <a:latin typeface="Times New Roman" panose="02020603050405020304" pitchFamily="18" charset="0"/>
                <a:cs typeface="Times New Roman" panose="02020603050405020304" pitchFamily="18" charset="0"/>
              </a:rPr>
              <a:t>Impozit pe teren -  în sumă de 4.8</a:t>
            </a:r>
            <a:r>
              <a:rPr lang="en-US" sz="2200" dirty="0">
                <a:solidFill>
                  <a:schemeClr val="accent1"/>
                </a:solidFill>
                <a:latin typeface="Times New Roman" panose="02020603050405020304" pitchFamily="18" charset="0"/>
                <a:cs typeface="Times New Roman" panose="02020603050405020304" pitchFamily="18" charset="0"/>
              </a:rPr>
              <a:t>24</a:t>
            </a:r>
            <a:r>
              <a:rPr lang="ro-RO" sz="2200" dirty="0">
                <a:solidFill>
                  <a:schemeClr val="accent1"/>
                </a:solidFill>
                <a:latin typeface="Times New Roman" panose="02020603050405020304" pitchFamily="18" charset="0"/>
                <a:cs typeface="Times New Roman" panose="02020603050405020304" pitchFamily="18" charset="0"/>
              </a:rPr>
              <a:t> lei</a:t>
            </a:r>
            <a:r>
              <a:rPr lang="en-US" sz="2200" dirty="0">
                <a:solidFill>
                  <a:schemeClr val="accent1"/>
                </a:solidFill>
                <a:latin typeface="Times New Roman" panose="02020603050405020304" pitchFamily="18" charset="0"/>
                <a:cs typeface="Times New Roman" panose="02020603050405020304" pitchFamily="18" charset="0"/>
              </a:rPr>
              <a:t>;</a:t>
            </a:r>
          </a:p>
          <a:p>
            <a:pPr marL="0" indent="0" algn="just">
              <a:lnSpc>
                <a:spcPct val="110000"/>
              </a:lnSpc>
              <a:spcBef>
                <a:spcPts val="0"/>
              </a:spcBef>
              <a:spcAft>
                <a:spcPts val="0"/>
              </a:spcAft>
              <a:buNone/>
            </a:pPr>
            <a:r>
              <a:rPr lang="en-US" sz="2200" dirty="0">
                <a:solidFill>
                  <a:schemeClr val="accent1"/>
                </a:solidFill>
                <a:latin typeface="Times New Roman" panose="02020603050405020304" pitchFamily="18" charset="0"/>
                <a:cs typeface="Times New Roman" panose="02020603050405020304" pitchFamily="18" charset="0"/>
              </a:rPr>
              <a:t>- </a:t>
            </a:r>
            <a:r>
              <a:rPr lang="en-US" sz="2200" dirty="0" err="1">
                <a:solidFill>
                  <a:schemeClr val="accent1"/>
                </a:solidFill>
                <a:latin typeface="Times New Roman" panose="02020603050405020304" pitchFamily="18" charset="0"/>
                <a:cs typeface="Times New Roman" panose="02020603050405020304" pitchFamily="18" charset="0"/>
              </a:rPr>
              <a:t>Impozit</a:t>
            </a:r>
            <a:r>
              <a:rPr lang="en-US" sz="2200" dirty="0">
                <a:solidFill>
                  <a:schemeClr val="accent1"/>
                </a:solidFill>
                <a:latin typeface="Times New Roman" panose="02020603050405020304" pitchFamily="18" charset="0"/>
                <a:cs typeface="Times New Roman" panose="02020603050405020304" pitchFamily="18" charset="0"/>
              </a:rPr>
              <a:t> auto - </a:t>
            </a:r>
            <a:r>
              <a:rPr lang="ro-RO" sz="2200" dirty="0">
                <a:solidFill>
                  <a:schemeClr val="accent1"/>
                </a:solidFill>
                <a:latin typeface="Times New Roman" panose="02020603050405020304" pitchFamily="18" charset="0"/>
                <a:cs typeface="Times New Roman" panose="02020603050405020304" pitchFamily="18" charset="0"/>
              </a:rPr>
              <a:t>în sumă de </a:t>
            </a:r>
            <a:r>
              <a:rPr lang="en-US" sz="2200" dirty="0">
                <a:solidFill>
                  <a:schemeClr val="accent1"/>
                </a:solidFill>
                <a:latin typeface="Times New Roman" panose="02020603050405020304" pitchFamily="18" charset="0"/>
                <a:cs typeface="Times New Roman" panose="02020603050405020304" pitchFamily="18" charset="0"/>
              </a:rPr>
              <a:t>27</a:t>
            </a:r>
            <a:r>
              <a:rPr lang="ro-RO" sz="2200" dirty="0">
                <a:solidFill>
                  <a:schemeClr val="accent1"/>
                </a:solidFill>
                <a:latin typeface="Times New Roman" panose="02020603050405020304" pitchFamily="18" charset="0"/>
                <a:cs typeface="Times New Roman" panose="02020603050405020304" pitchFamily="18" charset="0"/>
              </a:rPr>
              <a:t>.</a:t>
            </a:r>
            <a:r>
              <a:rPr lang="en-US" sz="2200" dirty="0">
                <a:solidFill>
                  <a:schemeClr val="accent1"/>
                </a:solidFill>
                <a:latin typeface="Times New Roman" panose="02020603050405020304" pitchFamily="18" charset="0"/>
                <a:cs typeface="Times New Roman" panose="02020603050405020304" pitchFamily="18" charset="0"/>
              </a:rPr>
              <a:t>453 lei.</a:t>
            </a:r>
            <a:endParaRPr lang="ro-RO" sz="2200" dirty="0">
              <a:solidFill>
                <a:schemeClr val="accent1"/>
              </a:solidFill>
              <a:latin typeface="Times New Roman" panose="02020603050405020304" pitchFamily="18" charset="0"/>
              <a:cs typeface="Times New Roman" panose="02020603050405020304" pitchFamily="18" charset="0"/>
            </a:endParaRPr>
          </a:p>
          <a:p>
            <a:endParaRPr lang="en-US" dirty="0"/>
          </a:p>
          <a:p>
            <a:endParaRPr lang="en-US" dirty="0"/>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74210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400" b="1" dirty="0">
                <a:latin typeface="Times New Roman" panose="02020603050405020304" pitchFamily="18" charset="0"/>
                <a:cs typeface="Times New Roman" panose="02020603050405020304" pitchFamily="18" charset="0"/>
              </a:rPr>
              <a:t>Știați că?</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8372" y="1902372"/>
            <a:ext cx="11393214" cy="4782207"/>
          </a:xfrm>
        </p:spPr>
        <p:txBody>
          <a:bodyPr anchor="t">
            <a:normAutofit fontScale="77500" lnSpcReduction="20000"/>
          </a:bodyPr>
          <a:lstStyle/>
          <a:p>
            <a:pPr marL="0" indent="0" algn="just">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În evidențele fiscale sunt:</a:t>
            </a:r>
          </a:p>
          <a:p>
            <a:pPr marL="0" indent="0" algn="just">
              <a:spcBef>
                <a:spcPts val="0"/>
              </a:spcBef>
              <a:spcAft>
                <a:spcPts val="0"/>
              </a:spcAft>
              <a:buNone/>
            </a:pPr>
            <a:endParaRPr lang="ro-RO" sz="2000" b="1" dirty="0">
              <a:solidFill>
                <a:schemeClr val="accent1"/>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1. </a:t>
            </a:r>
            <a:r>
              <a:rPr lang="ro-RO" sz="2000" b="1" u="sng" dirty="0">
                <a:solidFill>
                  <a:schemeClr val="accent1"/>
                </a:solidFill>
                <a:latin typeface="Times New Roman" panose="02020603050405020304" pitchFamily="18" charset="0"/>
                <a:cs typeface="Times New Roman" panose="02020603050405020304" pitchFamily="18" charset="0"/>
              </a:rPr>
              <a:t>Clădiri </a:t>
            </a:r>
          </a:p>
          <a:p>
            <a:pPr algn="just">
              <a:spcBef>
                <a:spcPts val="0"/>
              </a:spcBef>
              <a:spcAft>
                <a:spcPts val="0"/>
              </a:spcAft>
            </a:pPr>
            <a:r>
              <a:rPr lang="ro-RO" sz="2000" b="1" dirty="0">
                <a:solidFill>
                  <a:schemeClr val="accent1"/>
                </a:solidFill>
                <a:latin typeface="Times New Roman" panose="02020603050405020304" pitchFamily="18" charset="0"/>
                <a:cs typeface="Times New Roman" panose="02020603050405020304" pitchFamily="18" charset="0"/>
              </a:rPr>
              <a:t>Număr de contribuabili persoane fizice care dețin în proprietate clădiri – 121.</a:t>
            </a:r>
            <a:r>
              <a:rPr lang="en-US" sz="2000" b="1" dirty="0">
                <a:solidFill>
                  <a:schemeClr val="accent1"/>
                </a:solidFill>
                <a:latin typeface="Times New Roman" panose="02020603050405020304" pitchFamily="18" charset="0"/>
                <a:cs typeface="Times New Roman" panose="02020603050405020304" pitchFamily="18" charset="0"/>
              </a:rPr>
              <a:t>690</a:t>
            </a:r>
            <a:r>
              <a:rPr lang="ro-RO" sz="2000" b="1" dirty="0">
                <a:solidFill>
                  <a:schemeClr val="accent1"/>
                </a:solidFill>
                <a:latin typeface="Times New Roman" panose="02020603050405020304" pitchFamily="18" charset="0"/>
                <a:cs typeface="Times New Roman" panose="02020603050405020304" pitchFamily="18" charset="0"/>
              </a:rPr>
              <a:t>;</a:t>
            </a:r>
          </a:p>
          <a:p>
            <a:pPr algn="just">
              <a:spcBef>
                <a:spcPts val="0"/>
              </a:spcBef>
              <a:spcAft>
                <a:spcPts val="0"/>
              </a:spcAft>
            </a:pPr>
            <a:r>
              <a:rPr lang="ro-RO" sz="2000" b="1" dirty="0">
                <a:solidFill>
                  <a:schemeClr val="accent1"/>
                </a:solidFill>
                <a:latin typeface="Times New Roman" panose="02020603050405020304" pitchFamily="18" charset="0"/>
                <a:cs typeface="Times New Roman" panose="02020603050405020304" pitchFamily="18" charset="0"/>
              </a:rPr>
              <a:t>Număr total de contribuabili persoane juridice care dețin în proprietate clădiri- 1.8</a:t>
            </a:r>
            <a:r>
              <a:rPr lang="en-US" sz="2000" b="1" dirty="0">
                <a:solidFill>
                  <a:schemeClr val="accent1"/>
                </a:solidFill>
                <a:latin typeface="Times New Roman" panose="02020603050405020304" pitchFamily="18" charset="0"/>
                <a:cs typeface="Times New Roman" panose="02020603050405020304" pitchFamily="18" charset="0"/>
              </a:rPr>
              <a:t>32</a:t>
            </a:r>
            <a:r>
              <a:rPr lang="ro-RO" sz="2000" b="1" dirty="0">
                <a:solidFill>
                  <a:schemeClr val="accent1"/>
                </a:solidFill>
                <a:latin typeface="Times New Roman" panose="02020603050405020304" pitchFamily="18" charset="0"/>
                <a:cs typeface="Times New Roman" panose="02020603050405020304" pitchFamily="18" charset="0"/>
              </a:rPr>
              <a:t>.</a:t>
            </a:r>
          </a:p>
          <a:p>
            <a:pPr marL="0" indent="0" algn="just">
              <a:spcBef>
                <a:spcPts val="0"/>
              </a:spcBef>
              <a:spcAft>
                <a:spcPts val="0"/>
              </a:spcAft>
              <a:buNone/>
            </a:pPr>
            <a:endParaRPr lang="ro-RO" sz="2000" b="1" dirty="0">
              <a:solidFill>
                <a:schemeClr val="accent1"/>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În municipiul Ploiești sunt înregistrate:</a:t>
            </a:r>
          </a:p>
          <a:p>
            <a:pPr algn="just">
              <a:spcBef>
                <a:spcPts val="0"/>
              </a:spcBef>
              <a:spcAft>
                <a:spcPts val="0"/>
              </a:spcAft>
            </a:pPr>
            <a:r>
              <a:rPr lang="ro-RO" sz="2000" b="1" dirty="0">
                <a:solidFill>
                  <a:schemeClr val="accent1"/>
                </a:solidFill>
                <a:latin typeface="Times New Roman" panose="02020603050405020304" pitchFamily="18" charset="0"/>
                <a:cs typeface="Times New Roman" panose="02020603050405020304" pitchFamily="18" charset="0"/>
              </a:rPr>
              <a:t>6</a:t>
            </a:r>
            <a:r>
              <a:rPr lang="en-US" sz="2000" b="1" dirty="0">
                <a:solidFill>
                  <a:schemeClr val="accent1"/>
                </a:solidFill>
                <a:latin typeface="Times New Roman" panose="02020603050405020304" pitchFamily="18" charset="0"/>
                <a:cs typeface="Times New Roman" panose="02020603050405020304" pitchFamily="18" charset="0"/>
              </a:rPr>
              <a:t>9</a:t>
            </a:r>
            <a:r>
              <a:rPr lang="ro-RO" sz="2000" b="1" dirty="0">
                <a:solidFill>
                  <a:schemeClr val="accent1"/>
                </a:solidFill>
                <a:latin typeface="Times New Roman" panose="02020603050405020304" pitchFamily="18" charset="0"/>
                <a:cs typeface="Times New Roman" panose="02020603050405020304" pitchFamily="18" charset="0"/>
              </a:rPr>
              <a:t>.</a:t>
            </a:r>
            <a:r>
              <a:rPr lang="en-US" sz="2000" b="1" dirty="0">
                <a:solidFill>
                  <a:schemeClr val="accent1"/>
                </a:solidFill>
                <a:latin typeface="Times New Roman" panose="02020603050405020304" pitchFamily="18" charset="0"/>
                <a:cs typeface="Times New Roman" panose="02020603050405020304" pitchFamily="18" charset="0"/>
              </a:rPr>
              <a:t>82</a:t>
            </a:r>
            <a:r>
              <a:rPr lang="ro-RO" sz="2000" b="1" dirty="0">
                <a:solidFill>
                  <a:schemeClr val="accent1"/>
                </a:solidFill>
                <a:latin typeface="Times New Roman" panose="02020603050405020304" pitchFamily="18" charset="0"/>
                <a:cs typeface="Times New Roman" panose="02020603050405020304" pitchFamily="18" charset="0"/>
              </a:rPr>
              <a:t>2 –apartamente deținute de persoane fizice;</a:t>
            </a:r>
          </a:p>
          <a:p>
            <a:pPr algn="just">
              <a:spcBef>
                <a:spcPts val="0"/>
              </a:spcBef>
              <a:spcAft>
                <a:spcPts val="0"/>
              </a:spcAft>
            </a:pPr>
            <a:r>
              <a:rPr lang="ro-RO" sz="2000" b="1" dirty="0">
                <a:solidFill>
                  <a:schemeClr val="accent1"/>
                </a:solidFill>
                <a:latin typeface="Times New Roman" panose="02020603050405020304" pitchFamily="18" charset="0"/>
                <a:cs typeface="Times New Roman" panose="02020603050405020304" pitchFamily="18" charset="0"/>
              </a:rPr>
              <a:t>26.2</a:t>
            </a:r>
            <a:r>
              <a:rPr lang="en-US" sz="2000" b="1" dirty="0">
                <a:solidFill>
                  <a:schemeClr val="accent1"/>
                </a:solidFill>
                <a:latin typeface="Times New Roman" panose="02020603050405020304" pitchFamily="18" charset="0"/>
                <a:cs typeface="Times New Roman" panose="02020603050405020304" pitchFamily="18" charset="0"/>
              </a:rPr>
              <a:t>89</a:t>
            </a:r>
            <a:r>
              <a:rPr lang="ro-RO" sz="2000" b="1" dirty="0">
                <a:solidFill>
                  <a:schemeClr val="accent1"/>
                </a:solidFill>
                <a:latin typeface="Times New Roman" panose="02020603050405020304" pitchFamily="18" charset="0"/>
                <a:cs typeface="Times New Roman" panose="02020603050405020304" pitchFamily="18" charset="0"/>
              </a:rPr>
              <a:t> –case deținute de persoane fizice.</a:t>
            </a:r>
          </a:p>
          <a:p>
            <a:pPr algn="just">
              <a:spcBef>
                <a:spcPts val="0"/>
              </a:spcBef>
              <a:spcAft>
                <a:spcPts val="0"/>
              </a:spcAft>
            </a:pPr>
            <a:r>
              <a:rPr lang="ro-RO" sz="2000" b="1" dirty="0">
                <a:solidFill>
                  <a:schemeClr val="accent1"/>
                </a:solidFill>
                <a:latin typeface="Times New Roman" panose="02020603050405020304" pitchFamily="18" charset="0"/>
                <a:cs typeface="Times New Roman" panose="02020603050405020304" pitchFamily="18" charset="0"/>
              </a:rPr>
              <a:t>2.1</a:t>
            </a:r>
            <a:r>
              <a:rPr lang="en-US" sz="2000" b="1" dirty="0">
                <a:solidFill>
                  <a:schemeClr val="accent1"/>
                </a:solidFill>
                <a:latin typeface="Times New Roman" panose="02020603050405020304" pitchFamily="18" charset="0"/>
                <a:cs typeface="Times New Roman" panose="02020603050405020304" pitchFamily="18" charset="0"/>
              </a:rPr>
              <a:t>87</a:t>
            </a:r>
            <a:r>
              <a:rPr lang="ro-RO" sz="2000" b="1" dirty="0">
                <a:solidFill>
                  <a:schemeClr val="accent1"/>
                </a:solidFill>
                <a:latin typeface="Times New Roman" panose="02020603050405020304" pitchFamily="18" charset="0"/>
                <a:cs typeface="Times New Roman" panose="02020603050405020304" pitchFamily="18" charset="0"/>
              </a:rPr>
              <a:t> persoane fizice –dețin 2 clădiri în afara celei de domiciliu;</a:t>
            </a:r>
          </a:p>
          <a:p>
            <a:pPr algn="just">
              <a:spcBef>
                <a:spcPts val="0"/>
              </a:spcBef>
              <a:spcAft>
                <a:spcPts val="0"/>
              </a:spcAft>
            </a:pPr>
            <a:r>
              <a:rPr lang="ro-RO" sz="2000" b="1" dirty="0">
                <a:solidFill>
                  <a:schemeClr val="accent1"/>
                </a:solidFill>
                <a:latin typeface="Times New Roman" panose="02020603050405020304" pitchFamily="18" charset="0"/>
                <a:cs typeface="Times New Roman" panose="02020603050405020304" pitchFamily="18" charset="0"/>
              </a:rPr>
              <a:t>5</a:t>
            </a:r>
            <a:r>
              <a:rPr lang="en-US" sz="2000" b="1" dirty="0">
                <a:solidFill>
                  <a:schemeClr val="accent1"/>
                </a:solidFill>
                <a:latin typeface="Times New Roman" panose="02020603050405020304" pitchFamily="18" charset="0"/>
                <a:cs typeface="Times New Roman" panose="02020603050405020304" pitchFamily="18" charset="0"/>
              </a:rPr>
              <a:t>90</a:t>
            </a:r>
            <a:r>
              <a:rPr lang="ro-RO" sz="2000" b="1" dirty="0">
                <a:solidFill>
                  <a:schemeClr val="accent1"/>
                </a:solidFill>
                <a:latin typeface="Times New Roman" panose="02020603050405020304" pitchFamily="18" charset="0"/>
                <a:cs typeface="Times New Roman" panose="02020603050405020304" pitchFamily="18" charset="0"/>
              </a:rPr>
              <a:t> persoane fizice –dețin 3 clădiri în afara celei de domiciliu;</a:t>
            </a:r>
          </a:p>
          <a:p>
            <a:pPr algn="just">
              <a:spcBef>
                <a:spcPts val="0"/>
              </a:spcBef>
              <a:spcAft>
                <a:spcPts val="0"/>
              </a:spcAft>
            </a:pPr>
            <a:r>
              <a:rPr lang="ro-RO" sz="2000" b="1" dirty="0">
                <a:solidFill>
                  <a:schemeClr val="accent1"/>
                </a:solidFill>
                <a:latin typeface="Times New Roman" panose="02020603050405020304" pitchFamily="18" charset="0"/>
                <a:cs typeface="Times New Roman" panose="02020603050405020304" pitchFamily="18" charset="0"/>
              </a:rPr>
              <a:t>4</a:t>
            </a:r>
            <a:r>
              <a:rPr lang="en-US" sz="2000" b="1" dirty="0">
                <a:solidFill>
                  <a:schemeClr val="accent1"/>
                </a:solidFill>
                <a:latin typeface="Times New Roman" panose="02020603050405020304" pitchFamily="18" charset="0"/>
                <a:cs typeface="Times New Roman" panose="02020603050405020304" pitchFamily="18" charset="0"/>
              </a:rPr>
              <a:t>10</a:t>
            </a:r>
            <a:r>
              <a:rPr lang="ro-RO" sz="2000" b="1" dirty="0">
                <a:solidFill>
                  <a:schemeClr val="accent1"/>
                </a:solidFill>
                <a:latin typeface="Times New Roman" panose="02020603050405020304" pitchFamily="18" charset="0"/>
                <a:cs typeface="Times New Roman" panose="02020603050405020304" pitchFamily="18" charset="0"/>
              </a:rPr>
              <a:t> persoane fizice –dețin mai mult de 3 clădiri în afara celei de domiciliu.</a:t>
            </a:r>
          </a:p>
          <a:p>
            <a:pPr marL="0" indent="0" algn="just">
              <a:spcBef>
                <a:spcPts val="0"/>
              </a:spcBef>
              <a:spcAft>
                <a:spcPts val="0"/>
              </a:spcAft>
              <a:buNone/>
            </a:pPr>
            <a:endParaRPr lang="ro-RO" sz="2000" b="1" u="sng" dirty="0">
              <a:solidFill>
                <a:schemeClr val="accent1"/>
              </a:solidFill>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2. </a:t>
            </a:r>
            <a:r>
              <a:rPr lang="ro-RO" sz="2000" b="1" u="sng" dirty="0">
                <a:solidFill>
                  <a:schemeClr val="accent1"/>
                </a:solidFill>
                <a:latin typeface="Times New Roman" panose="02020603050405020304" pitchFamily="18" charset="0"/>
                <a:cs typeface="Times New Roman" panose="02020603050405020304" pitchFamily="18" charset="0"/>
              </a:rPr>
              <a:t>Mijloace de transport </a:t>
            </a:r>
          </a:p>
          <a:p>
            <a:pPr marL="0" indent="0" algn="just">
              <a:spcBef>
                <a:spcPts val="0"/>
              </a:spcBef>
              <a:spcAft>
                <a:spcPts val="0"/>
              </a:spcAft>
              <a:buNone/>
            </a:pPr>
            <a:endParaRPr lang="ro-RO" sz="2000" b="1" dirty="0">
              <a:solidFill>
                <a:schemeClr val="accent1"/>
              </a:solidFill>
              <a:latin typeface="Times New Roman" panose="02020603050405020304" pitchFamily="18" charset="0"/>
              <a:cs typeface="Times New Roman" panose="02020603050405020304" pitchFamily="18" charset="0"/>
            </a:endParaRPr>
          </a:p>
          <a:p>
            <a:pPr algn="just">
              <a:spcBef>
                <a:spcPts val="0"/>
              </a:spcBef>
              <a:spcAft>
                <a:spcPts val="0"/>
              </a:spcAft>
            </a:pPr>
            <a:r>
              <a:rPr lang="ro-RO" sz="2000" b="1" dirty="0">
                <a:solidFill>
                  <a:schemeClr val="accent1"/>
                </a:solidFill>
                <a:latin typeface="Times New Roman" panose="02020603050405020304" pitchFamily="18" charset="0"/>
                <a:cs typeface="Times New Roman" panose="02020603050405020304" pitchFamily="18" charset="0"/>
              </a:rPr>
              <a:t>Număr de contribuabili persoane fizice care dețin în proprietate mijloace de transport -62.</a:t>
            </a:r>
            <a:r>
              <a:rPr lang="en-US" sz="2000" b="1" dirty="0">
                <a:solidFill>
                  <a:schemeClr val="accent1"/>
                </a:solidFill>
                <a:latin typeface="Times New Roman" panose="02020603050405020304" pitchFamily="18" charset="0"/>
                <a:cs typeface="Times New Roman" panose="02020603050405020304" pitchFamily="18" charset="0"/>
              </a:rPr>
              <a:t>124</a:t>
            </a:r>
            <a:r>
              <a:rPr lang="ro-RO" sz="2000" b="1" dirty="0">
                <a:solidFill>
                  <a:schemeClr val="accent1"/>
                </a:solidFill>
                <a:latin typeface="Times New Roman" panose="02020603050405020304" pitchFamily="18" charset="0"/>
                <a:cs typeface="Times New Roman" panose="02020603050405020304" pitchFamily="18" charset="0"/>
              </a:rPr>
              <a:t>, din care:</a:t>
            </a:r>
          </a:p>
          <a:p>
            <a:pPr marL="0" indent="0" algn="just">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     - 46.</a:t>
            </a:r>
            <a:r>
              <a:rPr lang="en-US" sz="2000" b="1" dirty="0">
                <a:solidFill>
                  <a:schemeClr val="accent1"/>
                </a:solidFill>
                <a:latin typeface="Times New Roman" panose="02020603050405020304" pitchFamily="18" charset="0"/>
                <a:cs typeface="Times New Roman" panose="02020603050405020304" pitchFamily="18" charset="0"/>
              </a:rPr>
              <a:t>8</a:t>
            </a:r>
            <a:r>
              <a:rPr lang="ro-RO" sz="2000" b="1" dirty="0">
                <a:solidFill>
                  <a:schemeClr val="accent1"/>
                </a:solidFill>
                <a:latin typeface="Times New Roman" panose="02020603050405020304" pitchFamily="18" charset="0"/>
                <a:cs typeface="Times New Roman" panose="02020603050405020304" pitchFamily="18" charset="0"/>
              </a:rPr>
              <a:t>2</a:t>
            </a:r>
            <a:r>
              <a:rPr lang="en-US" sz="2000" b="1" dirty="0">
                <a:solidFill>
                  <a:schemeClr val="accent1"/>
                </a:solidFill>
                <a:latin typeface="Times New Roman" panose="02020603050405020304" pitchFamily="18" charset="0"/>
                <a:cs typeface="Times New Roman" panose="02020603050405020304" pitchFamily="18" charset="0"/>
              </a:rPr>
              <a:t>9</a:t>
            </a:r>
            <a:r>
              <a:rPr lang="ro-RO" sz="2000" b="1" dirty="0">
                <a:solidFill>
                  <a:schemeClr val="accent1"/>
                </a:solidFill>
                <a:latin typeface="Times New Roman" panose="02020603050405020304" pitchFamily="18" charset="0"/>
                <a:cs typeface="Times New Roman" panose="02020603050405020304" pitchFamily="18" charset="0"/>
              </a:rPr>
              <a:t> persoane fizice dețin un singur mijloc de transport;</a:t>
            </a:r>
          </a:p>
          <a:p>
            <a:pPr marL="0" indent="0" algn="just">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     - 12.0</a:t>
            </a:r>
            <a:r>
              <a:rPr lang="en-US" sz="2000" b="1" dirty="0">
                <a:solidFill>
                  <a:schemeClr val="accent1"/>
                </a:solidFill>
                <a:latin typeface="Times New Roman" panose="02020603050405020304" pitchFamily="18" charset="0"/>
                <a:cs typeface="Times New Roman" panose="02020603050405020304" pitchFamily="18" charset="0"/>
              </a:rPr>
              <a:t>21</a:t>
            </a:r>
            <a:r>
              <a:rPr lang="ro-RO" sz="2000" b="1" dirty="0">
                <a:solidFill>
                  <a:schemeClr val="accent1"/>
                </a:solidFill>
                <a:latin typeface="Times New Roman" panose="02020603050405020304" pitchFamily="18" charset="0"/>
                <a:cs typeface="Times New Roman" panose="02020603050405020304" pitchFamily="18" charset="0"/>
              </a:rPr>
              <a:t> persoane fizice dețin 2 mijloace de transport;</a:t>
            </a:r>
          </a:p>
          <a:p>
            <a:pPr marL="0" indent="0" algn="just">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     - 2.</a:t>
            </a:r>
            <a:r>
              <a:rPr lang="en-US" sz="2000" b="1" dirty="0">
                <a:solidFill>
                  <a:schemeClr val="accent1"/>
                </a:solidFill>
                <a:latin typeface="Times New Roman" panose="02020603050405020304" pitchFamily="18" charset="0"/>
                <a:cs typeface="Times New Roman" panose="02020603050405020304" pitchFamily="18" charset="0"/>
              </a:rPr>
              <a:t>951</a:t>
            </a:r>
            <a:r>
              <a:rPr lang="ro-RO" sz="2000" b="1" dirty="0">
                <a:solidFill>
                  <a:schemeClr val="accent1"/>
                </a:solidFill>
                <a:latin typeface="Times New Roman" panose="02020603050405020304" pitchFamily="18" charset="0"/>
                <a:cs typeface="Times New Roman" panose="02020603050405020304" pitchFamily="18" charset="0"/>
              </a:rPr>
              <a:t> persoane fizice dețin 3 mijloace de transport;</a:t>
            </a:r>
          </a:p>
          <a:p>
            <a:pPr marL="0" indent="0" algn="just">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     - 8</a:t>
            </a:r>
            <a:r>
              <a:rPr lang="en-US" sz="2000" b="1" dirty="0">
                <a:solidFill>
                  <a:schemeClr val="accent1"/>
                </a:solidFill>
                <a:latin typeface="Times New Roman" panose="02020603050405020304" pitchFamily="18" charset="0"/>
                <a:cs typeface="Times New Roman" panose="02020603050405020304" pitchFamily="18" charset="0"/>
              </a:rPr>
              <a:t>40</a:t>
            </a:r>
            <a:r>
              <a:rPr lang="ro-RO" sz="2000" b="1" dirty="0">
                <a:solidFill>
                  <a:schemeClr val="accent1"/>
                </a:solidFill>
                <a:latin typeface="Times New Roman" panose="02020603050405020304" pitchFamily="18" charset="0"/>
                <a:cs typeface="Times New Roman" panose="02020603050405020304" pitchFamily="18" charset="0"/>
              </a:rPr>
              <a:t> persoane fizice dețin 4 mijloace de transport;</a:t>
            </a:r>
          </a:p>
          <a:p>
            <a:pPr marL="0" indent="0" algn="just">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     - </a:t>
            </a:r>
            <a:r>
              <a:rPr lang="en-US" sz="2000" b="1" dirty="0">
                <a:solidFill>
                  <a:schemeClr val="accent1"/>
                </a:solidFill>
                <a:latin typeface="Times New Roman" panose="02020603050405020304" pitchFamily="18" charset="0"/>
                <a:cs typeface="Times New Roman" panose="02020603050405020304" pitchFamily="18" charset="0"/>
              </a:rPr>
              <a:t>317</a:t>
            </a:r>
            <a:r>
              <a:rPr lang="ro-RO" sz="2000" b="1" dirty="0">
                <a:solidFill>
                  <a:schemeClr val="accent1"/>
                </a:solidFill>
                <a:latin typeface="Times New Roman" panose="02020603050405020304" pitchFamily="18" charset="0"/>
                <a:cs typeface="Times New Roman" panose="02020603050405020304" pitchFamily="18" charset="0"/>
              </a:rPr>
              <a:t> persoane fizice dețin 5 mijloace de transport;</a:t>
            </a:r>
          </a:p>
          <a:p>
            <a:pPr marL="0" indent="0" algn="just">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     - 2</a:t>
            </a:r>
            <a:r>
              <a:rPr lang="en-US" sz="2000" b="1" dirty="0">
                <a:solidFill>
                  <a:schemeClr val="accent1"/>
                </a:solidFill>
                <a:latin typeface="Times New Roman" panose="02020603050405020304" pitchFamily="18" charset="0"/>
                <a:cs typeface="Times New Roman" panose="02020603050405020304" pitchFamily="18" charset="0"/>
              </a:rPr>
              <a:t>74</a:t>
            </a:r>
            <a:r>
              <a:rPr lang="ro-RO" sz="2000" b="1" dirty="0">
                <a:solidFill>
                  <a:schemeClr val="accent1"/>
                </a:solidFill>
                <a:latin typeface="Times New Roman" panose="02020603050405020304" pitchFamily="18" charset="0"/>
                <a:cs typeface="Times New Roman" panose="02020603050405020304" pitchFamily="18" charset="0"/>
              </a:rPr>
              <a:t> persoane fizice dețin peste 6 mijloace de transport.</a:t>
            </a:r>
          </a:p>
          <a:p>
            <a:pPr marL="0" indent="0" algn="just">
              <a:spcBef>
                <a:spcPts val="0"/>
              </a:spcBef>
              <a:spcAft>
                <a:spcPts val="0"/>
              </a:spcAft>
              <a:buNone/>
            </a:pPr>
            <a:r>
              <a:rPr lang="ro-RO" sz="2000" b="1" dirty="0">
                <a:solidFill>
                  <a:schemeClr val="accent1"/>
                </a:solidFill>
                <a:latin typeface="Times New Roman" panose="02020603050405020304" pitchFamily="18" charset="0"/>
                <a:cs typeface="Times New Roman" panose="02020603050405020304" pitchFamily="18" charset="0"/>
              </a:rPr>
              <a:t>      </a:t>
            </a:r>
          </a:p>
          <a:p>
            <a:pPr algn="just">
              <a:spcBef>
                <a:spcPts val="0"/>
              </a:spcBef>
              <a:spcAft>
                <a:spcPts val="0"/>
              </a:spcAft>
            </a:pPr>
            <a:r>
              <a:rPr lang="ro-RO" sz="2000" b="1" dirty="0">
                <a:solidFill>
                  <a:schemeClr val="accent1"/>
                </a:solidFill>
                <a:latin typeface="Times New Roman" panose="02020603050405020304" pitchFamily="18" charset="0"/>
                <a:cs typeface="Times New Roman" panose="02020603050405020304" pitchFamily="18" charset="0"/>
              </a:rPr>
              <a:t>Număr de contribuabili persoane juridice care dețin în proprietate mijloace de transport -4.9</a:t>
            </a:r>
            <a:r>
              <a:rPr lang="en-US" sz="2000" b="1" dirty="0">
                <a:solidFill>
                  <a:schemeClr val="accent1"/>
                </a:solidFill>
                <a:latin typeface="Times New Roman" panose="02020603050405020304" pitchFamily="18" charset="0"/>
                <a:cs typeface="Times New Roman" panose="02020603050405020304" pitchFamily="18" charset="0"/>
              </a:rPr>
              <a:t>78</a:t>
            </a:r>
            <a:r>
              <a:rPr lang="ro-RO" sz="2000" b="1" dirty="0">
                <a:solidFill>
                  <a:schemeClr val="accent1"/>
                </a:solidFill>
                <a:latin typeface="Times New Roman" panose="02020603050405020304" pitchFamily="18" charset="0"/>
                <a:cs typeface="Times New Roman" panose="02020603050405020304" pitchFamily="18" charset="0"/>
              </a:rPr>
              <a:t>.</a:t>
            </a:r>
          </a:p>
          <a:p>
            <a:pPr algn="just">
              <a:spcBef>
                <a:spcPts val="0"/>
              </a:spcBef>
              <a:spcAft>
                <a:spcPts val="0"/>
              </a:spcAft>
            </a:pPr>
            <a:endParaRPr lang="ro-RO" sz="2000" b="1" dirty="0">
              <a:solidFill>
                <a:schemeClr val="accent1"/>
              </a:solidFill>
              <a:latin typeface="Times New Roman" panose="02020603050405020304" pitchFamily="18" charset="0"/>
              <a:cs typeface="Times New Roman" panose="02020603050405020304" pitchFamily="18" charset="0"/>
            </a:endParaRPr>
          </a:p>
          <a:p>
            <a:pPr algn="just">
              <a:spcBef>
                <a:spcPts val="0"/>
              </a:spcBef>
              <a:spcAft>
                <a:spcPts val="0"/>
              </a:spcAft>
            </a:pPr>
            <a:endParaRPr lang="ro-RO" sz="2000" b="1" dirty="0">
              <a:solidFill>
                <a:schemeClr val="accent1"/>
              </a:solidFill>
              <a:latin typeface="Times New Roman" panose="02020603050405020304" pitchFamily="18" charset="0"/>
              <a:cs typeface="Times New Roman" panose="02020603050405020304" pitchFamily="18" charset="0"/>
            </a:endParaRPr>
          </a:p>
          <a:p>
            <a:pPr algn="just">
              <a:spcBef>
                <a:spcPts val="0"/>
              </a:spcBef>
              <a:spcAft>
                <a:spcPts val="0"/>
              </a:spcAft>
            </a:pPr>
            <a:endParaRPr lang="ro-RO" sz="2200" dirty="0">
              <a:solidFill>
                <a:schemeClr val="accent1"/>
              </a:solidFill>
              <a:latin typeface="Times New Roman" panose="02020603050405020304" pitchFamily="18" charset="0"/>
              <a:cs typeface="Times New Roman" panose="02020603050405020304" pitchFamily="18" charset="0"/>
            </a:endParaRPr>
          </a:p>
          <a:p>
            <a:endParaRPr lang="en-US" dirty="0"/>
          </a:p>
          <a:p>
            <a:endParaRPr lang="en-US" dirty="0"/>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19182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507226" y="3923072"/>
            <a:ext cx="9042546" cy="2064773"/>
          </a:xfrm>
          <a:solidFill>
            <a:schemeClr val="bg1"/>
          </a:solidFill>
        </p:spPr>
        <p:txBody>
          <a:bodyPr>
            <a:normAutofit fontScale="55000" lnSpcReduction="20000"/>
          </a:bodyPr>
          <a:lstStyle/>
          <a:p>
            <a:pPr algn="ctr">
              <a:buNone/>
            </a:pPr>
            <a:endParaRPr lang="ro-RO" sz="4800" b="1" dirty="0">
              <a:solidFill>
                <a:schemeClr val="tx2">
                  <a:lumMod val="60000"/>
                  <a:lumOff val="40000"/>
                </a:schemeClr>
              </a:solidFill>
              <a:latin typeface="Times New Roman" panose="02020603050405020304" pitchFamily="18" charset="0"/>
              <a:cs typeface="Times New Roman" panose="02020603050405020304" pitchFamily="18" charset="0"/>
            </a:endParaRPr>
          </a:p>
          <a:p>
            <a:pPr algn="ctr">
              <a:buNone/>
            </a:pPr>
            <a:endParaRPr lang="ro-RO" sz="4800" b="1" dirty="0">
              <a:solidFill>
                <a:schemeClr val="tx2">
                  <a:lumMod val="60000"/>
                  <a:lumOff val="40000"/>
                </a:schemeClr>
              </a:solidFill>
              <a:latin typeface="Times New Roman" panose="02020603050405020304" pitchFamily="18" charset="0"/>
              <a:cs typeface="Times New Roman" panose="02020603050405020304" pitchFamily="18" charset="0"/>
            </a:endParaRPr>
          </a:p>
          <a:p>
            <a:pPr algn="ctr">
              <a:buNone/>
            </a:pPr>
            <a:endParaRPr lang="ro-RO" sz="4800" b="1" dirty="0">
              <a:solidFill>
                <a:schemeClr val="tx2">
                  <a:lumMod val="60000"/>
                  <a:lumOff val="40000"/>
                </a:schemeClr>
              </a:solidFill>
              <a:latin typeface="Times New Roman" panose="02020603050405020304" pitchFamily="18" charset="0"/>
              <a:cs typeface="Times New Roman" panose="02020603050405020304" pitchFamily="18" charset="0"/>
            </a:endParaRPr>
          </a:p>
          <a:p>
            <a:pPr algn="ctr">
              <a:buNone/>
            </a:pPr>
            <a:r>
              <a:rPr lang="ro-RO" sz="5400" b="1" dirty="0">
                <a:solidFill>
                  <a:schemeClr val="accent1">
                    <a:lumMod val="75000"/>
                  </a:schemeClr>
                </a:solidFill>
                <a:latin typeface="Times New Roman" panose="02020603050405020304" pitchFamily="18" charset="0"/>
                <a:cs typeface="Times New Roman" panose="02020603050405020304" pitchFamily="18" charset="0"/>
              </a:rPr>
              <a:t>Vă mulţumim pentru participare!</a:t>
            </a:r>
            <a:endParaRPr lang="en-US" sz="5400" b="1" dirty="0">
              <a:solidFill>
                <a:schemeClr val="accent1">
                  <a:lumMod val="75000"/>
                </a:schemeClr>
              </a:solidFill>
              <a:latin typeface="Times New Roman" panose="02020603050405020304" pitchFamily="18" charset="0"/>
              <a:cs typeface="Times New Roman" panose="02020603050405020304" pitchFamily="18" charset="0"/>
            </a:endParaRPr>
          </a:p>
          <a:p>
            <a:endParaRPr lang="en-US" sz="4800" dirty="0">
              <a:solidFill>
                <a:srgbClr val="00B0F0"/>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CB70AE67-240A-8E34-65F7-FC0BF4D107A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1240" y="1817594"/>
            <a:ext cx="2349520" cy="3324451"/>
          </a:xfrm>
          <a:prstGeom prst="rect">
            <a:avLst/>
          </a:prstGeom>
        </p:spPr>
      </p:pic>
    </p:spTree>
    <p:extLst>
      <p:ext uri="{BB962C8B-B14F-4D97-AF65-F5344CB8AC3E}">
        <p14:creationId xmlns:p14="http://schemas.microsoft.com/office/powerpoint/2010/main" val="779500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74780" cy="716741"/>
          </a:xfrm>
        </p:spPr>
        <p:txBody>
          <a:bodyPr anchor="t">
            <a:normAutofit/>
          </a:bodyPr>
          <a:lstStyle/>
          <a:p>
            <a:pPr algn="ctr"/>
            <a:r>
              <a:rPr lang="ro-RO" sz="2400" b="1" dirty="0">
                <a:latin typeface="Times New Roman" panose="02020603050405020304" pitchFamily="18" charset="0"/>
                <a:cs typeface="Times New Roman" panose="02020603050405020304" pitchFamily="18" charset="0"/>
              </a:rPr>
              <a:t>Gestionarea impozitelor și taxelor locale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5252" y="1765739"/>
            <a:ext cx="11848071" cy="5013434"/>
          </a:xfrm>
        </p:spPr>
        <p:txBody>
          <a:bodyPr anchor="t">
            <a:noAutofit/>
          </a:bodyPr>
          <a:lstStyle/>
          <a:p>
            <a:pPr marL="0" indent="0" algn="just">
              <a:buNone/>
            </a:pPr>
            <a:r>
              <a:rPr lang="ro-RO" dirty="0">
                <a:solidFill>
                  <a:schemeClr val="accent1">
                    <a:lumMod val="75000"/>
                  </a:schemeClr>
                </a:solidFill>
                <a:latin typeface="Times New Roman" panose="02020603050405020304" pitchFamily="18" charset="0"/>
                <a:cs typeface="Times New Roman" panose="02020603050405020304" pitchFamily="18" charset="0"/>
              </a:rPr>
              <a:t>	</a:t>
            </a:r>
            <a:r>
              <a:rPr lang="ro-RO" b="1" dirty="0">
                <a:solidFill>
                  <a:schemeClr val="accent1">
                    <a:lumMod val="75000"/>
                  </a:schemeClr>
                </a:solidFill>
                <a:latin typeface="Times New Roman" panose="02020603050405020304" pitchFamily="18" charset="0"/>
                <a:cs typeface="Times New Roman" panose="02020603050405020304" pitchFamily="18" charset="0"/>
              </a:rPr>
              <a:t>B. </a:t>
            </a:r>
            <a:r>
              <a:rPr lang="ro-RO" b="1" u="sng" dirty="0">
                <a:solidFill>
                  <a:schemeClr val="accent1">
                    <a:lumMod val="75000"/>
                  </a:schemeClr>
                </a:solidFill>
                <a:latin typeface="Times New Roman" panose="02020603050405020304" pitchFamily="18" charset="0"/>
                <a:cs typeface="Times New Roman" panose="02020603050405020304" pitchFamily="18" charset="0"/>
              </a:rPr>
              <a:t>Direcția Gestiune Patrimoniu</a:t>
            </a:r>
          </a:p>
          <a:p>
            <a:pPr marL="0" indent="0" algn="just">
              <a:buNone/>
            </a:pPr>
            <a:r>
              <a:rPr lang="ro-RO" dirty="0">
                <a:solidFill>
                  <a:schemeClr val="accent1">
                    <a:lumMod val="75000"/>
                  </a:schemeClr>
                </a:solidFill>
                <a:latin typeface="Times New Roman" panose="02020603050405020304" pitchFamily="18" charset="0"/>
                <a:cs typeface="Times New Roman" panose="02020603050405020304" pitchFamily="18" charset="0"/>
              </a:rPr>
              <a:t>	</a:t>
            </a:r>
            <a:r>
              <a:rPr lang="ro-RO" b="1" dirty="0">
                <a:solidFill>
                  <a:schemeClr val="accent1">
                    <a:lumMod val="75000"/>
                  </a:schemeClr>
                </a:solidFill>
                <a:latin typeface="Times New Roman" panose="02020603050405020304" pitchFamily="18" charset="0"/>
                <a:cs typeface="Times New Roman" panose="02020603050405020304" pitchFamily="18" charset="0"/>
              </a:rPr>
              <a:t>Taxele locale instituite prin proiectul de Hotărâre privind impozitele și taxele locale pentru anul 2023, gestionate de Direcția Gestiune Patrimoniu sunt:</a:t>
            </a:r>
          </a:p>
          <a:p>
            <a:pPr algn="just">
              <a:buFont typeface="Wingdings" panose="05000000000000000000" pitchFamily="2" charset="2"/>
              <a:buChar char="§"/>
            </a:pPr>
            <a:r>
              <a:rPr lang="ro-RO" b="1" dirty="0">
                <a:solidFill>
                  <a:schemeClr val="accent1">
                    <a:lumMod val="75000"/>
                  </a:schemeClr>
                </a:solidFill>
                <a:latin typeface="Times New Roman" panose="02020603050405020304" pitchFamily="18" charset="0"/>
                <a:cs typeface="Times New Roman" panose="02020603050405020304" pitchFamily="18" charset="0"/>
              </a:rPr>
              <a:t>Taxă de eliberare/viză anuală a autorizației privind desfășurarea activității de alimentație publică, în funcție de suprafața aferentă activităților respective (art.475 alin.3, 4 – Cod fiscal);</a:t>
            </a:r>
          </a:p>
          <a:p>
            <a:pPr algn="just">
              <a:buFont typeface="Wingdings" panose="05000000000000000000" pitchFamily="2" charset="2"/>
              <a:buChar char="§"/>
            </a:pPr>
            <a:r>
              <a:rPr lang="ro-RO" b="1" dirty="0">
                <a:solidFill>
                  <a:schemeClr val="accent1">
                    <a:lumMod val="75000"/>
                  </a:schemeClr>
                </a:solidFill>
                <a:latin typeface="Times New Roman" panose="02020603050405020304" pitchFamily="18" charset="0"/>
                <a:cs typeface="Times New Roman" panose="02020603050405020304" pitchFamily="18" charset="0"/>
              </a:rPr>
              <a:t>Taxă specială pentru eliberare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ro-RO" b="1" dirty="0">
                <a:solidFill>
                  <a:schemeClr val="accent1">
                    <a:lumMod val="75000"/>
                  </a:schemeClr>
                </a:solidFill>
                <a:latin typeface="Times New Roman" panose="02020603050405020304" pitchFamily="18" charset="0"/>
                <a:cs typeface="Times New Roman" panose="02020603050405020304" pitchFamily="18" charset="0"/>
              </a:rPr>
              <a:t>aviz de program </a:t>
            </a:r>
          </a:p>
          <a:p>
            <a:pPr algn="just"/>
            <a:r>
              <a:rPr lang="ro-RO" b="1" dirty="0">
                <a:solidFill>
                  <a:schemeClr val="accent1">
                    <a:lumMod val="75000"/>
                  </a:schemeClr>
                </a:solidFill>
                <a:latin typeface="Times New Roman" panose="02020603050405020304" pitchFamily="18" charset="0"/>
                <a:cs typeface="Times New Roman" panose="02020603050405020304" pitchFamily="18" charset="0"/>
              </a:rPr>
              <a:t>Taxe pentru depozitarea de materiale, realizarea unor lucrări, pentru desfacerea de produse ce fac obiectul comerțului în piețe, în standuri situate de-a lungul drumurilor publice, în parcări sau în alte locuri anume stabilite prin hotărâri ale consiliilor locael, ocuparea terenurilor cu terase de vară, chioșcuri, tonete închise, suporți pentru obiecte de publicitate, pentru evenimente ocazionale (art.486 alin.1 –Cod fiscal);</a:t>
            </a:r>
          </a:p>
          <a:p>
            <a:pPr algn="just"/>
            <a:r>
              <a:rPr lang="ro-RO" b="1" dirty="0">
                <a:solidFill>
                  <a:schemeClr val="accent1">
                    <a:lumMod val="75000"/>
                  </a:schemeClr>
                </a:solidFill>
                <a:latin typeface="Times New Roman" panose="02020603050405020304" pitchFamily="18" charset="0"/>
                <a:cs typeface="Times New Roman" panose="02020603050405020304" pitchFamily="18" charset="0"/>
              </a:rPr>
              <a:t>Taxe pentru eliberarea atestatului de producător, respectiv pentru eliberarea carnetului de comercializare a produselor din sectorul agricol</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ro-RO" b="1" dirty="0">
                <a:solidFill>
                  <a:schemeClr val="accent1">
                    <a:lumMod val="75000"/>
                  </a:schemeClr>
                </a:solidFill>
                <a:latin typeface="Times New Roman" panose="02020603050405020304" pitchFamily="18" charset="0"/>
                <a:cs typeface="Times New Roman" panose="02020603050405020304" pitchFamily="18" charset="0"/>
              </a:rPr>
              <a:t>,</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taxe</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pentru</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completarea</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si</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vizarea</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anuala</a:t>
            </a:r>
            <a:r>
              <a:rPr lang="en-US" b="1" dirty="0">
                <a:solidFill>
                  <a:schemeClr val="accent1">
                    <a:lumMod val="75000"/>
                  </a:schemeClr>
                </a:solidFill>
                <a:latin typeface="Times New Roman" panose="02020603050405020304" pitchFamily="18" charset="0"/>
                <a:cs typeface="Times New Roman" panose="02020603050405020304" pitchFamily="18" charset="0"/>
              </a:rPr>
              <a:t> a </a:t>
            </a:r>
            <a:r>
              <a:rPr lang="en-US" b="1" dirty="0" err="1">
                <a:solidFill>
                  <a:schemeClr val="accent1">
                    <a:lumMod val="75000"/>
                  </a:schemeClr>
                </a:solidFill>
                <a:latin typeface="Times New Roman" panose="02020603050405020304" pitchFamily="18" charset="0"/>
                <a:cs typeface="Times New Roman" panose="02020603050405020304" pitchFamily="18" charset="0"/>
              </a:rPr>
              <a:t>carnetului</a:t>
            </a:r>
            <a:r>
              <a:rPr lang="en-US" b="1" dirty="0">
                <a:solidFill>
                  <a:schemeClr val="accent1">
                    <a:lumMod val="75000"/>
                  </a:schemeClr>
                </a:solidFill>
                <a:latin typeface="Times New Roman" panose="02020603050405020304" pitchFamily="18" charset="0"/>
                <a:cs typeface="Times New Roman" panose="02020603050405020304" pitchFamily="18" charset="0"/>
              </a:rPr>
              <a:t> de </a:t>
            </a:r>
            <a:r>
              <a:rPr lang="en-US" b="1" dirty="0" err="1">
                <a:solidFill>
                  <a:schemeClr val="accent1">
                    <a:lumMod val="75000"/>
                  </a:schemeClr>
                </a:solidFill>
                <a:latin typeface="Times New Roman" panose="02020603050405020304" pitchFamily="18" charset="0"/>
                <a:cs typeface="Times New Roman" panose="02020603050405020304" pitchFamily="18" charset="0"/>
              </a:rPr>
              <a:t>comercializare</a:t>
            </a:r>
            <a:r>
              <a:rPr lang="en-US" b="1" dirty="0">
                <a:solidFill>
                  <a:schemeClr val="accent1">
                    <a:lumMod val="75000"/>
                  </a:schemeClr>
                </a:solidFill>
                <a:latin typeface="Times New Roman" panose="02020603050405020304" pitchFamily="18" charset="0"/>
                <a:cs typeface="Times New Roman" panose="02020603050405020304" pitchFamily="18" charset="0"/>
              </a:rPr>
              <a:t> a </a:t>
            </a:r>
            <a:r>
              <a:rPr lang="en-US" b="1" dirty="0" err="1">
                <a:solidFill>
                  <a:schemeClr val="accent1">
                    <a:lumMod val="75000"/>
                  </a:schemeClr>
                </a:solidFill>
                <a:latin typeface="Times New Roman" panose="02020603050405020304" pitchFamily="18" charset="0"/>
                <a:cs typeface="Times New Roman" panose="02020603050405020304" pitchFamily="18" charset="0"/>
              </a:rPr>
              <a:t>produselor</a:t>
            </a:r>
            <a:r>
              <a:rPr lang="en-US" b="1" dirty="0">
                <a:solidFill>
                  <a:schemeClr val="accent1">
                    <a:lumMod val="75000"/>
                  </a:schemeClr>
                </a:solidFill>
                <a:latin typeface="Times New Roman" panose="02020603050405020304" pitchFamily="18" charset="0"/>
                <a:cs typeface="Times New Roman" panose="02020603050405020304" pitchFamily="18" charset="0"/>
              </a:rPr>
              <a:t> din </a:t>
            </a:r>
            <a:r>
              <a:rPr lang="en-US" b="1" dirty="0" err="1">
                <a:solidFill>
                  <a:schemeClr val="accent1">
                    <a:lumMod val="75000"/>
                  </a:schemeClr>
                </a:solidFill>
                <a:latin typeface="Times New Roman" panose="02020603050405020304" pitchFamily="18" charset="0"/>
                <a:cs typeface="Times New Roman" panose="02020603050405020304" pitchFamily="18" charset="0"/>
              </a:rPr>
              <a:t>sectorul</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agricol</a:t>
            </a:r>
            <a:r>
              <a:rPr lang="en-US" b="1" dirty="0">
                <a:solidFill>
                  <a:schemeClr val="accent1">
                    <a:lumMod val="75000"/>
                  </a:schemeClr>
                </a:solidFill>
                <a:latin typeface="Times New Roman" panose="02020603050405020304" pitchFamily="18" charset="0"/>
                <a:cs typeface="Times New Roman" panose="02020603050405020304" pitchFamily="18" charset="0"/>
              </a:rPr>
              <a:t>, </a:t>
            </a:r>
            <a:r>
              <a:rPr lang="ro-RO" b="1" dirty="0">
                <a:solidFill>
                  <a:schemeClr val="accent1">
                    <a:lumMod val="75000"/>
                  </a:schemeClr>
                </a:solidFill>
                <a:latin typeface="Times New Roman" panose="02020603050405020304" pitchFamily="18" charset="0"/>
                <a:cs typeface="Times New Roman" panose="02020603050405020304" pitchFamily="18" charset="0"/>
              </a:rPr>
              <a:t> taxe pentru eliberarea titlurilor de proprietate (art.475 alin.</a:t>
            </a:r>
            <a:r>
              <a:rPr lang="en-US" b="1" dirty="0">
                <a:solidFill>
                  <a:schemeClr val="accent1">
                    <a:lumMod val="75000"/>
                  </a:schemeClr>
                </a:solidFill>
                <a:latin typeface="Times New Roman" panose="02020603050405020304" pitchFamily="18" charset="0"/>
                <a:cs typeface="Times New Roman" panose="02020603050405020304" pitchFamily="18" charset="0"/>
              </a:rPr>
              <a:t>2</a:t>
            </a:r>
            <a:r>
              <a:rPr lang="ro-RO" b="1" dirty="0">
                <a:solidFill>
                  <a:schemeClr val="accent1">
                    <a:lumMod val="75000"/>
                  </a:schemeClr>
                </a:solidFill>
                <a:latin typeface="Times New Roman" panose="02020603050405020304" pitchFamily="18" charset="0"/>
                <a:cs typeface="Times New Roman" panose="02020603050405020304" pitchFamily="18" charset="0"/>
              </a:rPr>
              <a:t> – Cod fiscal</a:t>
            </a:r>
            <a:r>
              <a:rPr lang="en-US" b="1" dirty="0">
                <a:solidFill>
                  <a:schemeClr val="accent1">
                    <a:lumMod val="75000"/>
                  </a:schemeClr>
                </a:solidFill>
                <a:latin typeface="Times New Roman" panose="02020603050405020304" pitchFamily="18" charset="0"/>
                <a:cs typeface="Times New Roman" panose="02020603050405020304" pitchFamily="18" charset="0"/>
              </a:rPr>
              <a:t>,</a:t>
            </a:r>
            <a:r>
              <a:rPr lang="ro-RO" b="1" dirty="0">
                <a:solidFill>
                  <a:schemeClr val="accent1">
                    <a:lumMod val="75000"/>
                  </a:schemeClr>
                </a:solidFill>
                <a:latin typeface="Times New Roman" panose="02020603050405020304" pitchFamily="18" charset="0"/>
                <a:cs typeface="Times New Roman" panose="02020603050405020304" pitchFamily="18" charset="0"/>
              </a:rPr>
              <a:t> </a:t>
            </a:r>
            <a:r>
              <a:rPr lang="en-US" b="1" dirty="0" err="1">
                <a:solidFill>
                  <a:schemeClr val="accent1">
                    <a:lumMod val="75000"/>
                  </a:schemeClr>
                </a:solidFill>
                <a:latin typeface="Times New Roman" panose="02020603050405020304" pitchFamily="18" charset="0"/>
                <a:cs typeface="Times New Roman" panose="02020603050405020304" pitchFamily="18" charset="0"/>
              </a:rPr>
              <a:t>Legea</a:t>
            </a:r>
            <a:r>
              <a:rPr lang="en-US" b="1" dirty="0">
                <a:solidFill>
                  <a:schemeClr val="accent1">
                    <a:lumMod val="75000"/>
                  </a:schemeClr>
                </a:solidFill>
                <a:latin typeface="Times New Roman" panose="02020603050405020304" pitchFamily="18" charset="0"/>
                <a:cs typeface="Times New Roman" panose="02020603050405020304" pitchFamily="18" charset="0"/>
              </a:rPr>
              <a:t> 145/2014, </a:t>
            </a:r>
            <a:r>
              <a:rPr lang="en-US" b="1" dirty="0" err="1">
                <a:solidFill>
                  <a:schemeClr val="accent1">
                    <a:lumMod val="75000"/>
                  </a:schemeClr>
                </a:solidFill>
                <a:latin typeface="Times New Roman" panose="02020603050405020304" pitchFamily="18" charset="0"/>
                <a:cs typeface="Times New Roman" panose="02020603050405020304" pitchFamily="18" charset="0"/>
              </a:rPr>
              <a:t>Legea</a:t>
            </a:r>
            <a:r>
              <a:rPr lang="en-US" b="1" dirty="0">
                <a:solidFill>
                  <a:schemeClr val="accent1">
                    <a:lumMod val="75000"/>
                  </a:schemeClr>
                </a:solidFill>
                <a:latin typeface="Times New Roman" panose="02020603050405020304" pitchFamily="18" charset="0"/>
                <a:cs typeface="Times New Roman" panose="02020603050405020304" pitchFamily="18" charset="0"/>
              </a:rPr>
              <a:t> nr.18/1991</a:t>
            </a:r>
            <a:r>
              <a:rPr lang="ro-RO" b="1" dirty="0">
                <a:solidFill>
                  <a:schemeClr val="accent1">
                    <a:lumMod val="75000"/>
                  </a:schemeClr>
                </a:solidFill>
                <a:latin typeface="Times New Roman" panose="02020603050405020304" pitchFamily="18" charset="0"/>
                <a:cs typeface="Times New Roman" panose="02020603050405020304" pitchFamily="18" charset="0"/>
              </a:rPr>
              <a:t>).</a:t>
            </a:r>
          </a:p>
          <a:p>
            <a:pPr algn="just"/>
            <a:endParaRPr lang="ro-RO"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buNone/>
            </a:pPr>
            <a:r>
              <a:rPr lang="ro-RO" sz="2000" dirty="0">
                <a:solidFill>
                  <a:schemeClr val="accent1">
                    <a:lumMod val="75000"/>
                  </a:schemeClr>
                </a:solidFill>
                <a:latin typeface="Times New Roman" panose="02020603050405020304" pitchFamily="18" charset="0"/>
                <a:cs typeface="Times New Roman" panose="02020603050405020304" pitchFamily="18" charset="0"/>
              </a:rPr>
              <a:t>          </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5078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74780" cy="716741"/>
          </a:xfrm>
        </p:spPr>
        <p:txBody>
          <a:bodyPr anchor="t">
            <a:normAutofit/>
          </a:bodyPr>
          <a:lstStyle/>
          <a:p>
            <a:pPr algn="ctr"/>
            <a:r>
              <a:rPr lang="ro-RO" sz="2400" b="1" dirty="0">
                <a:latin typeface="Times New Roman" panose="02020603050405020304" pitchFamily="18" charset="0"/>
                <a:cs typeface="Times New Roman" panose="02020603050405020304" pitchFamily="18" charset="0"/>
              </a:rPr>
              <a:t>Gestionarea impozitelor și taxelor locale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5252" y="1765739"/>
            <a:ext cx="11848071" cy="5013434"/>
          </a:xfrm>
        </p:spPr>
        <p:txBody>
          <a:bodyPr anchor="t">
            <a:noAutofit/>
          </a:bodyPr>
          <a:lstStyle/>
          <a:p>
            <a:pPr marL="0" indent="0" algn="just">
              <a:buNone/>
            </a:pPr>
            <a:r>
              <a:rPr lang="ro-RO" b="1" dirty="0">
                <a:latin typeface="Times New Roman" panose="02020603050405020304" pitchFamily="18" charset="0"/>
                <a:cs typeface="Times New Roman" panose="02020603050405020304" pitchFamily="18" charset="0"/>
              </a:rPr>
              <a:t>C. </a:t>
            </a:r>
            <a:r>
              <a:rPr lang="ro-RO" b="1" u="sng" dirty="0">
                <a:solidFill>
                  <a:schemeClr val="accent1">
                    <a:lumMod val="75000"/>
                  </a:schemeClr>
                </a:solidFill>
                <a:latin typeface="Times New Roman" panose="02020603050405020304" pitchFamily="18" charset="0"/>
                <a:cs typeface="Times New Roman" panose="02020603050405020304" pitchFamily="18" charset="0"/>
              </a:rPr>
              <a:t>Serviciul Public Comunitar de Evidență a Persoanelor </a:t>
            </a:r>
            <a:endParaRPr lang="ro-RO" b="1" u="sng" dirty="0">
              <a:latin typeface="Times New Roman" panose="02020603050405020304" pitchFamily="18" charset="0"/>
              <a:cs typeface="Times New Roman" panose="02020603050405020304" pitchFamily="18" charset="0"/>
            </a:endParaRPr>
          </a:p>
          <a:p>
            <a:pPr algn="just"/>
            <a:r>
              <a:rPr lang="ro-RO" dirty="0">
                <a:solidFill>
                  <a:schemeClr val="accent1">
                    <a:lumMod val="75000"/>
                  </a:schemeClr>
                </a:solidFill>
                <a:latin typeface="Times New Roman" panose="02020603050405020304" pitchFamily="18" charset="0"/>
                <a:cs typeface="Times New Roman" panose="02020603050405020304" pitchFamily="18" charset="0"/>
              </a:rPr>
              <a:t>Taxele locale instituite prin proiectul de Hotărâre privind impozitele și taxele locale pentru anul 2023, gestionate de </a:t>
            </a:r>
            <a:r>
              <a:rPr lang="ro-RO" b="1" dirty="0">
                <a:solidFill>
                  <a:schemeClr val="accent1">
                    <a:lumMod val="75000"/>
                  </a:schemeClr>
                </a:solidFill>
                <a:latin typeface="Times New Roman" panose="02020603050405020304" pitchFamily="18" charset="0"/>
                <a:cs typeface="Times New Roman" panose="02020603050405020304" pitchFamily="18" charset="0"/>
              </a:rPr>
              <a:t>Serviciul Public Comunitar de Evidență a Persoanelor </a:t>
            </a:r>
            <a:r>
              <a:rPr lang="ro-RO" dirty="0">
                <a:solidFill>
                  <a:schemeClr val="accent1">
                    <a:lumMod val="75000"/>
                  </a:schemeClr>
                </a:solidFill>
                <a:latin typeface="Times New Roman" panose="02020603050405020304" pitchFamily="18" charset="0"/>
                <a:cs typeface="Times New Roman" panose="02020603050405020304" pitchFamily="18" charset="0"/>
              </a:rPr>
              <a:t>sunt:</a:t>
            </a:r>
          </a:p>
          <a:p>
            <a:pPr algn="just"/>
            <a:r>
              <a:rPr lang="ro-RO" dirty="0">
                <a:solidFill>
                  <a:schemeClr val="accent1">
                    <a:lumMod val="75000"/>
                  </a:schemeClr>
                </a:solidFill>
                <a:latin typeface="Times New Roman" panose="02020603050405020304" pitchFamily="18" charset="0"/>
                <a:cs typeface="Times New Roman" panose="02020603050405020304" pitchFamily="18" charset="0"/>
              </a:rPr>
              <a:t>Taxa de divorț (art.486 alin.4 –Cod fiscal).</a:t>
            </a:r>
          </a:p>
          <a:p>
            <a:pPr>
              <a:spcBef>
                <a:spcPts val="0"/>
              </a:spcBef>
            </a:pPr>
            <a:r>
              <a:rPr lang="ro-RO" b="1" dirty="0">
                <a:solidFill>
                  <a:schemeClr val="accent1">
                    <a:lumMod val="75000"/>
                  </a:schemeClr>
                </a:solidFill>
                <a:latin typeface="Times New Roman" panose="02020603050405020304" pitchFamily="18" charset="0"/>
                <a:cs typeface="Times New Roman" panose="02020603050405020304" pitchFamily="18" charset="0"/>
              </a:rPr>
              <a:t>Taxe speciale:</a:t>
            </a:r>
          </a:p>
          <a:p>
            <a:pPr>
              <a:spcBef>
                <a:spcPts val="0"/>
              </a:spcBef>
              <a:spcAft>
                <a:spcPts val="0"/>
              </a:spcAft>
            </a:pPr>
            <a:r>
              <a:rPr lang="es-ES" sz="2000" dirty="0">
                <a:solidFill>
                  <a:schemeClr val="accent1">
                    <a:lumMod val="75000"/>
                  </a:schemeClr>
                </a:solidFill>
                <a:latin typeface="Times New Roman" panose="02020603050405020304" pitchFamily="18" charset="0"/>
                <a:cs typeface="Times New Roman" panose="02020603050405020304" pitchFamily="18" charset="0"/>
              </a:rPr>
              <a:t>t</a:t>
            </a:r>
            <a:r>
              <a:rPr lang="it-IT" sz="2000" dirty="0">
                <a:solidFill>
                  <a:schemeClr val="accent1">
                    <a:lumMod val="75000"/>
                  </a:schemeClr>
                </a:solidFill>
                <a:latin typeface="Times New Roman" panose="02020603050405020304" pitchFamily="18" charset="0"/>
                <a:cs typeface="Times New Roman" panose="02020603050405020304" pitchFamily="18" charset="0"/>
              </a:rPr>
              <a:t>axa pentru oficierea căsătoriei in zilele de sâmbătă si duminică la sediul SPCLEP Ploieşti la ora preferenţială, după orele de program (9</a:t>
            </a:r>
            <a:r>
              <a:rPr lang="it-IT" sz="2000" baseline="30000" dirty="0">
                <a:solidFill>
                  <a:schemeClr val="accent1">
                    <a:lumMod val="75000"/>
                  </a:schemeClr>
                </a:solidFill>
                <a:latin typeface="Times New Roman" panose="02020603050405020304" pitchFamily="18" charset="0"/>
                <a:cs typeface="Times New Roman" panose="02020603050405020304" pitchFamily="18" charset="0"/>
              </a:rPr>
              <a:t>00</a:t>
            </a:r>
            <a:r>
              <a:rPr lang="it-IT" sz="2000" dirty="0">
                <a:solidFill>
                  <a:schemeClr val="accent1">
                    <a:lumMod val="75000"/>
                  </a:schemeClr>
                </a:solidFill>
                <a:latin typeface="Times New Roman" panose="02020603050405020304" pitchFamily="18" charset="0"/>
                <a:cs typeface="Times New Roman" panose="02020603050405020304" pitchFamily="18" charset="0"/>
              </a:rPr>
              <a:t>-12</a:t>
            </a:r>
            <a:r>
              <a:rPr lang="it-IT" sz="2000" baseline="30000" dirty="0">
                <a:solidFill>
                  <a:schemeClr val="accent1">
                    <a:lumMod val="75000"/>
                  </a:schemeClr>
                </a:solidFill>
                <a:latin typeface="Times New Roman" panose="02020603050405020304" pitchFamily="18" charset="0"/>
                <a:cs typeface="Times New Roman" panose="02020603050405020304" pitchFamily="18" charset="0"/>
              </a:rPr>
              <a:t>00</a:t>
            </a:r>
            <a:r>
              <a:rPr lang="it-IT" sz="2000" dirty="0">
                <a:solidFill>
                  <a:schemeClr val="accent1">
                    <a:lumMod val="75000"/>
                  </a:schemeClr>
                </a:solidFill>
                <a:latin typeface="Times New Roman" panose="02020603050405020304" pitchFamily="18" charset="0"/>
                <a:cs typeface="Times New Roman" panose="02020603050405020304" pitchFamily="18" charset="0"/>
              </a:rPr>
              <a:t>), între orele 13</a:t>
            </a:r>
            <a:r>
              <a:rPr lang="it-IT" sz="2000" baseline="30000" dirty="0">
                <a:solidFill>
                  <a:schemeClr val="accent1">
                    <a:lumMod val="75000"/>
                  </a:schemeClr>
                </a:solidFill>
                <a:latin typeface="Times New Roman" panose="02020603050405020304" pitchFamily="18" charset="0"/>
                <a:cs typeface="Times New Roman" panose="02020603050405020304" pitchFamily="18" charset="0"/>
              </a:rPr>
              <a:t>00</a:t>
            </a:r>
            <a:r>
              <a:rPr lang="it-IT" sz="2000" dirty="0">
                <a:solidFill>
                  <a:schemeClr val="accent1">
                    <a:lumMod val="75000"/>
                  </a:schemeClr>
                </a:solidFill>
                <a:latin typeface="Times New Roman" panose="02020603050405020304" pitchFamily="18" charset="0"/>
                <a:cs typeface="Times New Roman" panose="02020603050405020304" pitchFamily="18" charset="0"/>
              </a:rPr>
              <a:t>-16</a:t>
            </a:r>
            <a:r>
              <a:rPr lang="it-IT" sz="2000" baseline="30000" dirty="0">
                <a:solidFill>
                  <a:schemeClr val="accent1">
                    <a:lumMod val="75000"/>
                  </a:schemeClr>
                </a:solidFill>
                <a:latin typeface="Times New Roman" panose="02020603050405020304" pitchFamily="18" charset="0"/>
                <a:cs typeface="Times New Roman" panose="02020603050405020304" pitchFamily="18" charset="0"/>
              </a:rPr>
              <a:t>00</a:t>
            </a:r>
            <a:r>
              <a:rPr lang="it-IT" sz="2000" dirty="0">
                <a:solidFill>
                  <a:schemeClr val="accent1">
                    <a:lumMod val="75000"/>
                  </a:schemeClr>
                </a:solidFill>
                <a:latin typeface="Times New Roman" panose="02020603050405020304" pitchFamily="18" charset="0"/>
                <a:cs typeface="Times New Roman" panose="02020603050405020304" pitchFamily="18" charset="0"/>
              </a:rPr>
              <a:t> sâmbăta şi între orele 13</a:t>
            </a:r>
            <a:r>
              <a:rPr lang="it-IT" sz="2000" baseline="30000" dirty="0">
                <a:solidFill>
                  <a:schemeClr val="accent1">
                    <a:lumMod val="75000"/>
                  </a:schemeClr>
                </a:solidFill>
                <a:latin typeface="Times New Roman" panose="02020603050405020304" pitchFamily="18" charset="0"/>
                <a:cs typeface="Times New Roman" panose="02020603050405020304" pitchFamily="18" charset="0"/>
              </a:rPr>
              <a:t>00</a:t>
            </a:r>
            <a:r>
              <a:rPr lang="it-IT" sz="2000" dirty="0">
                <a:solidFill>
                  <a:schemeClr val="accent1">
                    <a:lumMod val="75000"/>
                  </a:schemeClr>
                </a:solidFill>
                <a:latin typeface="Times New Roman" panose="02020603050405020304" pitchFamily="18" charset="0"/>
                <a:cs typeface="Times New Roman" panose="02020603050405020304" pitchFamily="18" charset="0"/>
              </a:rPr>
              <a:t>-14</a:t>
            </a:r>
            <a:r>
              <a:rPr lang="it-IT" sz="2000" baseline="30000" dirty="0">
                <a:solidFill>
                  <a:schemeClr val="accent1">
                    <a:lumMod val="75000"/>
                  </a:schemeClr>
                </a:solidFill>
                <a:latin typeface="Times New Roman" panose="02020603050405020304" pitchFamily="18" charset="0"/>
                <a:cs typeface="Times New Roman" panose="02020603050405020304" pitchFamily="18" charset="0"/>
              </a:rPr>
              <a:t>00 </a:t>
            </a:r>
            <a:r>
              <a:rPr lang="it-IT" sz="2000" dirty="0">
                <a:solidFill>
                  <a:schemeClr val="accent1">
                    <a:lumMod val="75000"/>
                  </a:schemeClr>
                </a:solidFill>
                <a:latin typeface="Times New Roman" panose="02020603050405020304" pitchFamily="18" charset="0"/>
                <a:cs typeface="Times New Roman" panose="02020603050405020304" pitchFamily="18" charset="0"/>
              </a:rPr>
              <a:t>duminica</a:t>
            </a:r>
            <a:r>
              <a:rPr lang="ro-RO" sz="2000" dirty="0">
                <a:solidFill>
                  <a:schemeClr val="accent1">
                    <a:lumMod val="75000"/>
                  </a:schemeClr>
                </a:solidFill>
                <a:latin typeface="Times New Roman" panose="02020603050405020304" pitchFamily="18" charset="0"/>
                <a:cs typeface="Times New Roman" panose="02020603050405020304" pitchFamily="18" charset="0"/>
              </a:rPr>
              <a:t>;</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a:spcBef>
                <a:spcPts val="0"/>
              </a:spcBef>
              <a:spcAft>
                <a:spcPts val="0"/>
              </a:spcAft>
            </a:pPr>
            <a:r>
              <a:rPr lang="es-ES" sz="2000" dirty="0" err="1">
                <a:solidFill>
                  <a:schemeClr val="accent1">
                    <a:lumMod val="75000"/>
                  </a:schemeClr>
                </a:solidFill>
                <a:latin typeface="Times New Roman" panose="02020603050405020304" pitchFamily="18" charset="0"/>
                <a:cs typeface="Times New Roman" panose="02020603050405020304" pitchFamily="18" charset="0"/>
              </a:rPr>
              <a:t>taxa</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oficiere</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căsătorie</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zilele</a:t>
            </a:r>
            <a:r>
              <a:rPr lang="es-ES" sz="2000" dirty="0">
                <a:solidFill>
                  <a:schemeClr val="accent1">
                    <a:lumMod val="75000"/>
                  </a:schemeClr>
                </a:solidFill>
                <a:latin typeface="Times New Roman" panose="02020603050405020304" pitchFamily="18" charset="0"/>
                <a:cs typeface="Times New Roman" panose="02020603050405020304" pitchFamily="18" charset="0"/>
              </a:rPr>
              <a:t> de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sâmbătă</a:t>
            </a:r>
            <a:r>
              <a:rPr lang="es-ES" sz="2000" dirty="0">
                <a:solidFill>
                  <a:schemeClr val="accent1">
                    <a:lumMod val="75000"/>
                  </a:schemeClr>
                </a:solidFill>
                <a:latin typeface="Times New Roman" panose="02020603050405020304" pitchFamily="18" charset="0"/>
                <a:cs typeface="Times New Roman" panose="02020603050405020304" pitchFamily="18" charset="0"/>
              </a:rPr>
              <a:t>.</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a:spcBef>
                <a:spcPts val="0"/>
              </a:spcBef>
              <a:spcAft>
                <a:spcPts val="0"/>
              </a:spcAft>
            </a:pPr>
            <a:r>
              <a:rPr lang="es-ES" sz="2000" dirty="0" err="1">
                <a:solidFill>
                  <a:schemeClr val="accent1">
                    <a:lumMod val="75000"/>
                  </a:schemeClr>
                </a:solidFill>
                <a:latin typeface="Times New Roman" panose="02020603050405020304" pitchFamily="18" charset="0"/>
                <a:cs typeface="Times New Roman" panose="02020603050405020304" pitchFamily="18" charset="0"/>
              </a:rPr>
              <a:t>taxa</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oficiere</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căsătorie</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zilele</a:t>
            </a:r>
            <a:r>
              <a:rPr lang="es-ES" sz="2000" dirty="0">
                <a:solidFill>
                  <a:schemeClr val="accent1">
                    <a:lumMod val="75000"/>
                  </a:schemeClr>
                </a:solidFill>
                <a:latin typeface="Times New Roman" panose="02020603050405020304" pitchFamily="18" charset="0"/>
                <a:cs typeface="Times New Roman" panose="02020603050405020304" pitchFamily="18" charset="0"/>
              </a:rPr>
              <a:t> de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duminică</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și</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sărbători</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legale</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a:spcBef>
                <a:spcPts val="0"/>
              </a:spcBef>
              <a:spcAft>
                <a:spcPts val="0"/>
              </a:spcAft>
            </a:pPr>
            <a:r>
              <a:rPr lang="es-ES" sz="2000" dirty="0" err="1">
                <a:solidFill>
                  <a:schemeClr val="accent1">
                    <a:lumMod val="75000"/>
                  </a:schemeClr>
                </a:solidFill>
                <a:latin typeface="Times New Roman" panose="02020603050405020304" pitchFamily="18" charset="0"/>
                <a:cs typeface="Times New Roman" panose="02020603050405020304" pitchFamily="18" charset="0"/>
              </a:rPr>
              <a:t>taxa</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oficiere</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căsătorie</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înaintea</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termenului</a:t>
            </a:r>
            <a:r>
              <a:rPr lang="es-ES" sz="2000" dirty="0">
                <a:solidFill>
                  <a:schemeClr val="accent1">
                    <a:lumMod val="75000"/>
                  </a:schemeClr>
                </a:solidFill>
                <a:latin typeface="Times New Roman" panose="02020603050405020304" pitchFamily="18" charset="0"/>
                <a:cs typeface="Times New Roman" panose="02020603050405020304" pitchFamily="18" charset="0"/>
              </a:rPr>
              <a:t> legal de 11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zile</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primele</a:t>
            </a:r>
            <a:r>
              <a:rPr lang="es-ES" sz="2000" dirty="0">
                <a:solidFill>
                  <a:schemeClr val="accent1">
                    <a:lumMod val="75000"/>
                  </a:schemeClr>
                </a:solidFill>
                <a:latin typeface="Times New Roman" panose="02020603050405020304" pitchFamily="18" charset="0"/>
                <a:cs typeface="Times New Roman" panose="02020603050405020304" pitchFamily="18" charset="0"/>
              </a:rPr>
              <a:t> 6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luni</a:t>
            </a:r>
            <a:r>
              <a:rPr lang="es-ES" sz="2000" dirty="0">
                <a:solidFill>
                  <a:schemeClr val="accent1">
                    <a:lumMod val="75000"/>
                  </a:schemeClr>
                </a:solidFill>
                <a:latin typeface="Times New Roman" panose="02020603050405020304" pitchFamily="18" charset="0"/>
                <a:cs typeface="Times New Roman" panose="02020603050405020304" pitchFamily="18" charset="0"/>
              </a:rPr>
              <a:t> de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sarcină</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cu</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excepţia</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cazurilor</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starea</a:t>
            </a:r>
            <a:r>
              <a:rPr lang="es-ES" sz="2000" dirty="0">
                <a:solidFill>
                  <a:schemeClr val="accent1">
                    <a:lumMod val="75000"/>
                  </a:schemeClr>
                </a:solidFill>
                <a:latin typeface="Times New Roman" panose="02020603050405020304" pitchFamily="18" charset="0"/>
                <a:cs typeface="Times New Roman" panose="02020603050405020304" pitchFamily="18" charset="0"/>
              </a:rPr>
              <a:t> de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sănătate</a:t>
            </a:r>
            <a:r>
              <a:rPr lang="es-ES" sz="2000" dirty="0">
                <a:solidFill>
                  <a:schemeClr val="accent1">
                    <a:lumMod val="75000"/>
                  </a:schemeClr>
                </a:solidFill>
                <a:latin typeface="Times New Roman" panose="02020603050405020304" pitchFamily="18" charset="0"/>
                <a:cs typeface="Times New Roman" panose="02020603050405020304" pitchFamily="18" charset="0"/>
              </a:rPr>
              <a:t> a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unuia</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dintre</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soţi</a:t>
            </a:r>
            <a:r>
              <a:rPr lang="es-ES" sz="2000" dirty="0">
                <a:solidFill>
                  <a:schemeClr val="accent1">
                    <a:lumMod val="75000"/>
                  </a:schemeClr>
                </a:solidFill>
                <a:latin typeface="Times New Roman" panose="02020603050405020304" pitchFamily="18" charset="0"/>
                <a:cs typeface="Times New Roman" panose="02020603050405020304" pitchFamily="18" charset="0"/>
              </a:rPr>
              <a:t>; sarcina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avansată</a:t>
            </a:r>
            <a:r>
              <a:rPr lang="es-ES" sz="2000" dirty="0">
                <a:solidFill>
                  <a:schemeClr val="accent1">
                    <a:lumMod val="75000"/>
                  </a:schemeClr>
                </a:solidFill>
                <a:latin typeface="Times New Roman" panose="02020603050405020304" pitchFamily="18" charset="0"/>
                <a:cs typeface="Times New Roman" panose="02020603050405020304" pitchFamily="18" charset="0"/>
              </a:rPr>
              <a:t> a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viitoarei</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soţii</a:t>
            </a:r>
            <a:r>
              <a:rPr lang="es-ES" sz="2000" dirty="0">
                <a:solidFill>
                  <a:schemeClr val="accent1">
                    <a:lumMod val="75000"/>
                  </a:schemeClr>
                </a:solidFill>
                <a:latin typeface="Times New Roman" panose="02020603050405020304" pitchFamily="18" charset="0"/>
                <a:cs typeface="Times New Roman" panose="02020603050405020304" pitchFamily="18" charset="0"/>
              </a:rPr>
              <a:t>.</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a:spcBef>
                <a:spcPts val="0"/>
              </a:spcBef>
              <a:spcAft>
                <a:spcPts val="0"/>
              </a:spcAft>
            </a:pP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taxa</a:t>
            </a:r>
            <a:r>
              <a:rPr lang="es-ES" sz="2000" dirty="0">
                <a:solidFill>
                  <a:schemeClr val="accent1">
                    <a:lumMod val="75000"/>
                  </a:schemeClr>
                </a:solidFill>
                <a:latin typeface="Times New Roman" panose="02020603050405020304" pitchFamily="18" charset="0"/>
                <a:cs typeface="Times New Roman" panose="02020603050405020304" pitchFamily="18" charset="0"/>
              </a:rPr>
              <a:t> de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eliberare</a:t>
            </a:r>
            <a:r>
              <a:rPr lang="es-ES" sz="2000" dirty="0">
                <a:solidFill>
                  <a:schemeClr val="accent1">
                    <a:lumMod val="75000"/>
                  </a:schemeClr>
                </a:solidFill>
                <a:latin typeface="Times New Roman" panose="02020603050405020304" pitchFamily="18" charset="0"/>
                <a:cs typeface="Times New Roman" panose="02020603050405020304" pitchFamily="18" charset="0"/>
              </a:rPr>
              <a:t> a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certificatelor</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duplicate</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sau</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extraselor</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multilingve</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în</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regim</a:t>
            </a:r>
            <a:r>
              <a:rPr lang="es-ES" sz="2000" dirty="0">
                <a:solidFill>
                  <a:schemeClr val="accent1">
                    <a:lumMod val="75000"/>
                  </a:schemeClr>
                </a:solidFill>
                <a:latin typeface="Times New Roman" panose="02020603050405020304" pitchFamily="18" charset="0"/>
                <a:cs typeface="Times New Roman" panose="02020603050405020304" pitchFamily="18" charset="0"/>
              </a:rPr>
              <a:t> de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urgenţă</a:t>
            </a:r>
            <a:r>
              <a:rPr lang="es-ES" sz="2000" dirty="0">
                <a:solidFill>
                  <a:schemeClr val="accent1">
                    <a:lumMod val="75000"/>
                  </a:schemeClr>
                </a:solidFill>
                <a:latin typeface="Times New Roman" panose="02020603050405020304" pitchFamily="18" charset="0"/>
                <a:cs typeface="Times New Roman" panose="02020603050405020304" pitchFamily="18" charset="0"/>
              </a:rPr>
              <a:t>.</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a:spcBef>
                <a:spcPts val="0"/>
              </a:spcBef>
              <a:spcAft>
                <a:spcPts val="0"/>
              </a:spcAft>
            </a:pPr>
            <a:r>
              <a:rPr lang="es-ES" sz="2000" dirty="0">
                <a:solidFill>
                  <a:schemeClr val="accent1">
                    <a:lumMod val="75000"/>
                  </a:schemeClr>
                </a:solidFill>
                <a:latin typeface="Times New Roman" panose="02020603050405020304" pitchFamily="18" charset="0"/>
                <a:cs typeface="Times New Roman" panose="02020603050405020304" pitchFamily="18" charset="0"/>
              </a:rPr>
              <a:t>t</a:t>
            </a:r>
            <a:r>
              <a:rPr lang="it-IT" sz="2000" dirty="0">
                <a:solidFill>
                  <a:schemeClr val="accent1">
                    <a:lumMod val="75000"/>
                  </a:schemeClr>
                </a:solidFill>
                <a:latin typeface="Times New Roman" panose="02020603050405020304" pitchFamily="18" charset="0"/>
                <a:cs typeface="Times New Roman" panose="02020603050405020304" pitchFamily="18" charset="0"/>
              </a:rPr>
              <a:t>axa pentru operaţiunile foto realizate de persoane din familie, rude sau alte persoane.</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a:spcBef>
                <a:spcPts val="0"/>
              </a:spcBef>
              <a:spcAft>
                <a:spcPts val="0"/>
              </a:spcAft>
            </a:pPr>
            <a:r>
              <a:rPr lang="es-ES" sz="2000" dirty="0">
                <a:solidFill>
                  <a:schemeClr val="accent1">
                    <a:lumMod val="75000"/>
                  </a:schemeClr>
                </a:solidFill>
                <a:latin typeface="Times New Roman" panose="02020603050405020304" pitchFamily="18" charset="0"/>
                <a:cs typeface="Times New Roman" panose="02020603050405020304" pitchFamily="18" charset="0"/>
              </a:rPr>
              <a:t>t</a:t>
            </a:r>
            <a:r>
              <a:rPr lang="it-IT" sz="2000" dirty="0">
                <a:solidFill>
                  <a:schemeClr val="accent1">
                    <a:lumMod val="75000"/>
                  </a:schemeClr>
                </a:solidFill>
                <a:latin typeface="Times New Roman" panose="02020603050405020304" pitchFamily="18" charset="0"/>
                <a:cs typeface="Times New Roman" panose="02020603050405020304" pitchFamily="18" charset="0"/>
              </a:rPr>
              <a:t>axa pentru operaţiunile video realizate de persoane din familie, rude sau alte persoane.</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a:p>
            <a:pPr>
              <a:spcBef>
                <a:spcPts val="0"/>
              </a:spcBef>
              <a:spcAft>
                <a:spcPts val="0"/>
              </a:spcAft>
            </a:pPr>
            <a:r>
              <a:rPr lang="ro-RO" sz="2000" dirty="0">
                <a:solidFill>
                  <a:schemeClr val="accent1">
                    <a:lumMod val="75000"/>
                  </a:schemeClr>
                </a:solidFill>
                <a:latin typeface="Times New Roman" panose="02020603050405020304" pitchFamily="18" charset="0"/>
                <a:cs typeface="Times New Roman" panose="02020603050405020304" pitchFamily="18" charset="0"/>
              </a:rPr>
              <a:t>taxă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pentru</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efectuarea</a:t>
            </a:r>
            <a:r>
              <a:rPr lang="es-ES" sz="2000" dirty="0">
                <a:solidFill>
                  <a:schemeClr val="accent1">
                    <a:lumMod val="75000"/>
                  </a:schemeClr>
                </a:solidFill>
                <a:latin typeface="Times New Roman" panose="02020603050405020304" pitchFamily="18" charset="0"/>
                <a:cs typeface="Times New Roman" panose="02020603050405020304" pitchFamily="18" charset="0"/>
              </a:rPr>
              <a:t> de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copii</a:t>
            </a:r>
            <a:r>
              <a:rPr lang="es-ES" sz="2000" dirty="0">
                <a:solidFill>
                  <a:schemeClr val="accent1">
                    <a:lumMod val="75000"/>
                  </a:schemeClr>
                </a:solidFill>
                <a:latin typeface="Times New Roman" panose="02020603050405020304" pitchFamily="18" charset="0"/>
                <a:cs typeface="Times New Roman" panose="02020603050405020304" pitchFamily="18" charset="0"/>
              </a:rPr>
              <a:t>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xerox</a:t>
            </a:r>
            <a:r>
              <a:rPr lang="es-ES" sz="2000" dirty="0">
                <a:solidFill>
                  <a:schemeClr val="accent1">
                    <a:lumMod val="75000"/>
                  </a:schemeClr>
                </a:solidFill>
                <a:latin typeface="Times New Roman" panose="02020603050405020304" pitchFamily="18" charset="0"/>
                <a:cs typeface="Times New Roman" panose="02020603050405020304" pitchFamily="18" charset="0"/>
              </a:rPr>
              <a:t> de pe </a:t>
            </a:r>
            <a:r>
              <a:rPr lang="es-ES" sz="2000" dirty="0" err="1">
                <a:solidFill>
                  <a:schemeClr val="accent1">
                    <a:lumMod val="75000"/>
                  </a:schemeClr>
                </a:solidFill>
                <a:latin typeface="Times New Roman" panose="02020603050405020304" pitchFamily="18" charset="0"/>
                <a:cs typeface="Times New Roman" panose="02020603050405020304" pitchFamily="18" charset="0"/>
              </a:rPr>
              <a:t>acte</a:t>
            </a:r>
            <a:r>
              <a:rPr lang="es-ES" sz="2000" dirty="0">
                <a:solidFill>
                  <a:schemeClr val="accent1">
                    <a:lumMod val="75000"/>
                  </a:schemeClr>
                </a:solidFill>
                <a:latin typeface="Times New Roman" panose="02020603050405020304" pitchFamily="18" charset="0"/>
                <a:cs typeface="Times New Roman" panose="02020603050405020304" pitchFamily="18" charset="0"/>
              </a:rPr>
              <a:t>.</a:t>
            </a:r>
            <a:endParaRPr lang="ro-RO" sz="2000"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endParaRPr lang="en-US" dirty="0"/>
          </a:p>
          <a:p>
            <a:pPr algn="just"/>
            <a:endParaRPr lang="ro-RO"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just">
              <a:buNone/>
            </a:pPr>
            <a:r>
              <a:rPr lang="ro-RO" sz="2000" dirty="0">
                <a:solidFill>
                  <a:schemeClr val="accent1">
                    <a:lumMod val="75000"/>
                  </a:schemeClr>
                </a:solidFill>
                <a:latin typeface="Times New Roman" panose="02020603050405020304" pitchFamily="18" charset="0"/>
                <a:cs typeface="Times New Roman" panose="02020603050405020304" pitchFamily="18" charset="0"/>
              </a:rPr>
              <a:t>          </a:t>
            </a:r>
            <a:endParaRPr lang="en-US" sz="20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1568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74780" cy="716741"/>
          </a:xfrm>
        </p:spPr>
        <p:txBody>
          <a:bodyPr anchor="t">
            <a:normAutofit/>
          </a:bodyPr>
          <a:lstStyle/>
          <a:p>
            <a:pPr algn="ctr"/>
            <a:r>
              <a:rPr lang="ro-RO" sz="2400" b="1" dirty="0">
                <a:latin typeface="Times New Roman" panose="02020603050405020304" pitchFamily="18" charset="0"/>
                <a:cs typeface="Times New Roman" panose="02020603050405020304" pitchFamily="18" charset="0"/>
              </a:rPr>
              <a:t>Gestionarea impozitelor și taxelor locale</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5252" y="1765739"/>
            <a:ext cx="11848071" cy="5013434"/>
          </a:xfrm>
        </p:spPr>
        <p:txBody>
          <a:bodyPr anchor="t">
            <a:noAutofit/>
          </a:bodyPr>
          <a:lstStyle/>
          <a:p>
            <a:pPr marL="0" indent="0" algn="just">
              <a:spcBef>
                <a:spcPts val="0"/>
              </a:spcBef>
              <a:spcAft>
                <a:spcPts val="0"/>
              </a:spcAft>
              <a:buNone/>
            </a:pPr>
            <a:r>
              <a:rPr lang="ro-RO" b="1" dirty="0">
                <a:solidFill>
                  <a:schemeClr val="accent1">
                    <a:lumMod val="75000"/>
                  </a:schemeClr>
                </a:solidFill>
                <a:latin typeface="Times New Roman" panose="02020603050405020304" pitchFamily="18" charset="0"/>
                <a:cs typeface="Times New Roman" panose="02020603050405020304" pitchFamily="18" charset="0"/>
              </a:rPr>
              <a:t>D. </a:t>
            </a:r>
            <a:r>
              <a:rPr lang="ro-RO" b="1" u="sng" dirty="0">
                <a:solidFill>
                  <a:schemeClr val="accent1">
                    <a:lumMod val="75000"/>
                  </a:schemeClr>
                </a:solidFill>
                <a:latin typeface="Times New Roman" panose="02020603050405020304" pitchFamily="18" charset="0"/>
                <a:cs typeface="Times New Roman" panose="02020603050405020304" pitchFamily="18" charset="0"/>
              </a:rPr>
              <a:t>Direcția Generală de Dezvoltare Urbană</a:t>
            </a:r>
            <a:endParaRPr lang="ro-RO" dirty="0">
              <a:latin typeface="Times New Roman" panose="02020603050405020304" pitchFamily="18" charset="0"/>
              <a:cs typeface="Times New Roman" panose="02020603050405020304" pitchFamily="18" charset="0"/>
            </a:endParaRPr>
          </a:p>
          <a:p>
            <a:pPr marL="0" indent="0" algn="just">
              <a:spcBef>
                <a:spcPts val="0"/>
              </a:spcBef>
              <a:spcAft>
                <a:spcPts val="0"/>
              </a:spcAft>
              <a:buNone/>
            </a:pPr>
            <a:r>
              <a:rPr lang="ro-RO" dirty="0">
                <a:latin typeface="Times New Roman" panose="02020603050405020304" pitchFamily="18" charset="0"/>
                <a:cs typeface="Times New Roman" panose="02020603050405020304" pitchFamily="18" charset="0"/>
              </a:rPr>
              <a:t>	</a:t>
            </a:r>
            <a:r>
              <a:rPr lang="ro-RO" dirty="0">
                <a:solidFill>
                  <a:schemeClr val="accent1">
                    <a:lumMod val="75000"/>
                  </a:schemeClr>
                </a:solidFill>
                <a:latin typeface="Times New Roman" panose="02020603050405020304" pitchFamily="18" charset="0"/>
                <a:cs typeface="Times New Roman" panose="02020603050405020304" pitchFamily="18" charset="0"/>
              </a:rPr>
              <a:t>Taxele locale instituite prin proiectul de Hotărâre privind impozitele și taxele locale pentru anul 2023, gestionate de </a:t>
            </a:r>
            <a:r>
              <a:rPr lang="ro-RO" b="1" dirty="0">
                <a:solidFill>
                  <a:schemeClr val="accent1">
                    <a:lumMod val="75000"/>
                  </a:schemeClr>
                </a:solidFill>
                <a:latin typeface="Times New Roman" panose="02020603050405020304" pitchFamily="18" charset="0"/>
                <a:cs typeface="Times New Roman" panose="02020603050405020304" pitchFamily="18" charset="0"/>
              </a:rPr>
              <a:t>Direcția Generală de Dezvoltare Urbană </a:t>
            </a:r>
            <a:r>
              <a:rPr lang="ro-RO" dirty="0">
                <a:solidFill>
                  <a:schemeClr val="accent1">
                    <a:lumMod val="75000"/>
                  </a:schemeClr>
                </a:solidFill>
                <a:latin typeface="Times New Roman" panose="02020603050405020304" pitchFamily="18" charset="0"/>
                <a:cs typeface="Times New Roman" panose="02020603050405020304" pitchFamily="18" charset="0"/>
              </a:rPr>
              <a:t>sunt:</a:t>
            </a:r>
          </a:p>
          <a:p>
            <a:pPr marL="342900" indent="-342900" algn="just">
              <a:spcBef>
                <a:spcPts val="0"/>
              </a:spcBef>
              <a:spcAft>
                <a:spcPts val="0"/>
              </a:spcAft>
              <a:buFont typeface="+mj-lt"/>
              <a:buAutoNum type="arabicPeriod"/>
            </a:pPr>
            <a:r>
              <a:rPr lang="ro-RO" b="1" dirty="0">
                <a:solidFill>
                  <a:schemeClr val="accent1">
                    <a:lumMod val="75000"/>
                  </a:schemeClr>
                </a:solidFill>
                <a:latin typeface="Times New Roman" panose="02020603050405020304" pitchFamily="18" charset="0"/>
                <a:cs typeface="Times New Roman" panose="02020603050405020304" pitchFamily="18" charset="0"/>
              </a:rPr>
              <a:t>T</a:t>
            </a:r>
            <a:r>
              <a:rPr lang="pt-BR" b="1" dirty="0">
                <a:solidFill>
                  <a:schemeClr val="accent1">
                    <a:lumMod val="75000"/>
                  </a:schemeClr>
                </a:solidFill>
                <a:latin typeface="Times New Roman" panose="02020603050405020304" pitchFamily="18" charset="0"/>
                <a:cs typeface="Times New Roman" panose="02020603050405020304" pitchFamily="18" charset="0"/>
              </a:rPr>
              <a:t>ax</a:t>
            </a:r>
            <a:r>
              <a:rPr lang="ro-RO" b="1" dirty="0">
                <a:solidFill>
                  <a:schemeClr val="accent1">
                    <a:lumMod val="75000"/>
                  </a:schemeClr>
                </a:solidFill>
                <a:latin typeface="Times New Roman" panose="02020603050405020304" pitchFamily="18" charset="0"/>
                <a:cs typeface="Times New Roman" panose="02020603050405020304" pitchFamily="18" charset="0"/>
              </a:rPr>
              <a:t>e</a:t>
            </a:r>
            <a:r>
              <a:rPr lang="pt-BR" b="1" dirty="0">
                <a:solidFill>
                  <a:schemeClr val="accent1">
                    <a:lumMod val="75000"/>
                  </a:schemeClr>
                </a:solidFill>
                <a:latin typeface="Times New Roman" panose="02020603050405020304" pitchFamily="18" charset="0"/>
                <a:cs typeface="Times New Roman" panose="02020603050405020304" pitchFamily="18" charset="0"/>
              </a:rPr>
              <a:t> pentru eliberarea certificatelor, avizelor şi a autorizaţiilor</a:t>
            </a:r>
            <a:r>
              <a:rPr lang="ro-RO" b="1" dirty="0">
                <a:solidFill>
                  <a:schemeClr val="accent1">
                    <a:lumMod val="75000"/>
                  </a:schemeClr>
                </a:solidFill>
                <a:latin typeface="Times New Roman" panose="02020603050405020304" pitchFamily="18" charset="0"/>
                <a:cs typeface="Times New Roman" panose="02020603050405020304" pitchFamily="18" charset="0"/>
              </a:rPr>
              <a:t> (art.474 și art.486 alin.5)</a:t>
            </a:r>
            <a:endParaRPr lang="ro-RO" dirty="0">
              <a:solidFill>
                <a:schemeClr val="accent1">
                  <a:lumMod val="75000"/>
                </a:schemeClr>
              </a:solidFill>
              <a:latin typeface="Times New Roman" panose="02020603050405020304" pitchFamily="18" charset="0"/>
              <a:cs typeface="Times New Roman" panose="02020603050405020304" pitchFamily="18" charset="0"/>
            </a:endParaRPr>
          </a:p>
          <a:p>
            <a:pPr marL="457200" indent="-457200" algn="just">
              <a:spcBef>
                <a:spcPts val="0"/>
              </a:spcBef>
              <a:spcAft>
                <a:spcPts val="0"/>
              </a:spcAft>
              <a:buFont typeface="+mj-lt"/>
              <a:buAutoNum type="arabicPeriod"/>
            </a:pPr>
            <a:r>
              <a:rPr lang="ro-RO" sz="2000" b="1" dirty="0">
                <a:solidFill>
                  <a:schemeClr val="accent1">
                    <a:lumMod val="75000"/>
                  </a:schemeClr>
                </a:solidFill>
                <a:latin typeface="Times New Roman" panose="02020603050405020304" pitchFamily="18" charset="0"/>
                <a:cs typeface="Times New Roman" panose="02020603050405020304" pitchFamily="18" charset="0"/>
              </a:rPr>
              <a:t> Taxe speciale pentru </a:t>
            </a:r>
            <a:r>
              <a:rPr lang="ro-RO" sz="2000" dirty="0">
                <a:solidFill>
                  <a:schemeClr val="accent1">
                    <a:lumMod val="75000"/>
                  </a:schemeClr>
                </a:solidFill>
                <a:latin typeface="Times New Roman" panose="02020603050405020304" pitchFamily="18" charset="0"/>
                <a:cs typeface="Times New Roman" panose="02020603050405020304" pitchFamily="18" charset="0"/>
              </a:rPr>
              <a:t>: </a:t>
            </a:r>
          </a:p>
          <a:p>
            <a:pPr fontAlgn="t">
              <a:spcBef>
                <a:spcPts val="0"/>
              </a:spcBef>
              <a:spcAft>
                <a:spcPts val="0"/>
              </a:spcAft>
            </a:pPr>
            <a:r>
              <a:rPr lang="fr-FR" b="1" dirty="0" err="1">
                <a:solidFill>
                  <a:schemeClr val="accent1">
                    <a:lumMod val="75000"/>
                  </a:schemeClr>
                </a:solidFill>
                <a:latin typeface="Times New Roman" panose="02020603050405020304" pitchFamily="18" charset="0"/>
                <a:cs typeface="Times New Roman" panose="02020603050405020304" pitchFamily="18" charset="0"/>
              </a:rPr>
              <a:t>eliberarea</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certificatului</a:t>
            </a:r>
            <a:r>
              <a:rPr lang="fr-FR" b="1" dirty="0">
                <a:solidFill>
                  <a:schemeClr val="accent1">
                    <a:lumMod val="75000"/>
                  </a:schemeClr>
                </a:solidFill>
                <a:latin typeface="Times New Roman" panose="02020603050405020304" pitchFamily="18" charset="0"/>
                <a:cs typeface="Times New Roman" panose="02020603050405020304" pitchFamily="18" charset="0"/>
              </a:rPr>
              <a:t> de </a:t>
            </a:r>
            <a:r>
              <a:rPr lang="fr-FR" b="1" dirty="0" err="1">
                <a:solidFill>
                  <a:schemeClr val="accent1">
                    <a:lumMod val="75000"/>
                  </a:schemeClr>
                </a:solidFill>
                <a:latin typeface="Times New Roman" panose="02020603050405020304" pitchFamily="18" charset="0"/>
                <a:cs typeface="Times New Roman" panose="02020603050405020304" pitchFamily="18" charset="0"/>
              </a:rPr>
              <a:t>urbanism</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în</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regim</a:t>
            </a:r>
            <a:r>
              <a:rPr lang="fr-FR" b="1" dirty="0">
                <a:solidFill>
                  <a:schemeClr val="accent1">
                    <a:lumMod val="75000"/>
                  </a:schemeClr>
                </a:solidFill>
                <a:latin typeface="Times New Roman" panose="02020603050405020304" pitchFamily="18" charset="0"/>
                <a:cs typeface="Times New Roman" panose="02020603050405020304" pitchFamily="18" charset="0"/>
              </a:rPr>
              <a:t> de </a:t>
            </a:r>
            <a:r>
              <a:rPr lang="fr-FR" b="1" dirty="0" err="1">
                <a:solidFill>
                  <a:schemeClr val="accent1">
                    <a:lumMod val="75000"/>
                  </a:schemeClr>
                </a:solidFill>
                <a:latin typeface="Times New Roman" panose="02020603050405020304" pitchFamily="18" charset="0"/>
                <a:cs typeface="Times New Roman" panose="02020603050405020304" pitchFamily="18" charset="0"/>
              </a:rPr>
              <a:t>urgență</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relații</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informații</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operațiuni</a:t>
            </a:r>
            <a:r>
              <a:rPr lang="fr-FR" b="1" dirty="0">
                <a:solidFill>
                  <a:schemeClr val="accent1">
                    <a:lumMod val="75000"/>
                  </a:schemeClr>
                </a:solidFill>
                <a:latin typeface="Times New Roman" panose="02020603050405020304" pitchFamily="18" charset="0"/>
                <a:cs typeface="Times New Roman" panose="02020603050405020304" pitchFamily="18" charset="0"/>
              </a:rPr>
              <a:t> notariale</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a:p>
            <a:pPr fontAlgn="t">
              <a:spcBef>
                <a:spcPts val="0"/>
              </a:spcBef>
              <a:spcAft>
                <a:spcPts val="0"/>
              </a:spcAft>
            </a:pPr>
            <a:r>
              <a:rPr lang="fr-FR" b="1" dirty="0" err="1">
                <a:solidFill>
                  <a:schemeClr val="accent1">
                    <a:lumMod val="75000"/>
                  </a:schemeClr>
                </a:solidFill>
                <a:latin typeface="Times New Roman" panose="02020603050405020304" pitchFamily="18" charset="0"/>
                <a:cs typeface="Times New Roman" panose="02020603050405020304" pitchFamily="18" charset="0"/>
              </a:rPr>
              <a:t>eliberarea</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certificatului</a:t>
            </a:r>
            <a:r>
              <a:rPr lang="fr-FR" b="1" dirty="0">
                <a:solidFill>
                  <a:schemeClr val="accent1">
                    <a:lumMod val="75000"/>
                  </a:schemeClr>
                </a:solidFill>
                <a:latin typeface="Times New Roman" panose="02020603050405020304" pitchFamily="18" charset="0"/>
                <a:cs typeface="Times New Roman" panose="02020603050405020304" pitchFamily="18" charset="0"/>
              </a:rPr>
              <a:t> de </a:t>
            </a:r>
            <a:r>
              <a:rPr lang="fr-FR" b="1" dirty="0" err="1">
                <a:solidFill>
                  <a:schemeClr val="accent1">
                    <a:lumMod val="75000"/>
                  </a:schemeClr>
                </a:solidFill>
                <a:latin typeface="Times New Roman" panose="02020603050405020304" pitchFamily="18" charset="0"/>
                <a:cs typeface="Times New Roman" panose="02020603050405020304" pitchFamily="18" charset="0"/>
              </a:rPr>
              <a:t>urbanism</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în</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regim</a:t>
            </a:r>
            <a:r>
              <a:rPr lang="fr-FR" b="1" dirty="0">
                <a:solidFill>
                  <a:schemeClr val="accent1">
                    <a:lumMod val="75000"/>
                  </a:schemeClr>
                </a:solidFill>
                <a:latin typeface="Times New Roman" panose="02020603050405020304" pitchFamily="18" charset="0"/>
                <a:cs typeface="Times New Roman" panose="02020603050405020304" pitchFamily="18" charset="0"/>
              </a:rPr>
              <a:t> de </a:t>
            </a:r>
            <a:r>
              <a:rPr lang="fr-FR" b="1" dirty="0" err="1">
                <a:solidFill>
                  <a:schemeClr val="accent1">
                    <a:lumMod val="75000"/>
                  </a:schemeClr>
                </a:solidFill>
                <a:latin typeface="Times New Roman" panose="02020603050405020304" pitchFamily="18" charset="0"/>
                <a:cs typeface="Times New Roman" panose="02020603050405020304" pitchFamily="18" charset="0"/>
              </a:rPr>
              <a:t>urgență</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b="1" dirty="0">
                <a:solidFill>
                  <a:schemeClr val="accent1">
                    <a:lumMod val="75000"/>
                  </a:schemeClr>
                </a:solidFill>
                <a:latin typeface="Times New Roman" panose="02020603050405020304" pitchFamily="18" charset="0"/>
                <a:cs typeface="Times New Roman" panose="02020603050405020304" pitchFamily="18" charset="0"/>
              </a:rPr>
              <a:t> construire</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a:p>
            <a:pPr fontAlgn="t">
              <a:spcBef>
                <a:spcPts val="0"/>
              </a:spcBef>
              <a:spcAft>
                <a:spcPts val="0"/>
              </a:spcAft>
            </a:pPr>
            <a:r>
              <a:rPr lang="fr-FR" b="1" dirty="0" err="1">
                <a:solidFill>
                  <a:schemeClr val="accent1">
                    <a:lumMod val="75000"/>
                  </a:schemeClr>
                </a:solidFill>
                <a:latin typeface="Times New Roman" panose="02020603050405020304" pitchFamily="18" charset="0"/>
                <a:cs typeface="Times New Roman" panose="02020603050405020304" pitchFamily="18" charset="0"/>
              </a:rPr>
              <a:t>eliberarea</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autorizației</a:t>
            </a:r>
            <a:r>
              <a:rPr lang="fr-FR" b="1" dirty="0">
                <a:solidFill>
                  <a:schemeClr val="accent1">
                    <a:lumMod val="75000"/>
                  </a:schemeClr>
                </a:solidFill>
                <a:latin typeface="Times New Roman" panose="02020603050405020304" pitchFamily="18" charset="0"/>
                <a:cs typeface="Times New Roman" panose="02020603050405020304" pitchFamily="18" charset="0"/>
              </a:rPr>
              <a:t> de construire </a:t>
            </a:r>
            <a:r>
              <a:rPr lang="fr-FR" b="1" dirty="0" err="1">
                <a:solidFill>
                  <a:schemeClr val="accent1">
                    <a:lumMod val="75000"/>
                  </a:schemeClr>
                </a:solidFill>
                <a:latin typeface="Times New Roman" panose="02020603050405020304" pitchFamily="18" charset="0"/>
                <a:cs typeface="Times New Roman" panose="02020603050405020304" pitchFamily="18" charset="0"/>
              </a:rPr>
              <a:t>în</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regim</a:t>
            </a:r>
            <a:r>
              <a:rPr lang="fr-FR" b="1" dirty="0">
                <a:solidFill>
                  <a:schemeClr val="accent1">
                    <a:lumMod val="75000"/>
                  </a:schemeClr>
                </a:solidFill>
                <a:latin typeface="Times New Roman" panose="02020603050405020304" pitchFamily="18" charset="0"/>
                <a:cs typeface="Times New Roman" panose="02020603050405020304" pitchFamily="18" charset="0"/>
              </a:rPr>
              <a:t> de </a:t>
            </a:r>
            <a:r>
              <a:rPr lang="fr-FR" b="1" dirty="0" err="1">
                <a:solidFill>
                  <a:schemeClr val="accent1">
                    <a:lumMod val="75000"/>
                  </a:schemeClr>
                </a:solidFill>
                <a:latin typeface="Times New Roman" panose="02020603050405020304" pitchFamily="18" charset="0"/>
                <a:cs typeface="Times New Roman" panose="02020603050405020304" pitchFamily="18" charset="0"/>
              </a:rPr>
              <a:t>urgență</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a:p>
            <a:pPr fontAlgn="t">
              <a:spcBef>
                <a:spcPts val="0"/>
              </a:spcBef>
              <a:spcAft>
                <a:spcPts val="0"/>
              </a:spcAft>
            </a:pPr>
            <a:r>
              <a:rPr lang="fr-FR" b="1" dirty="0" err="1">
                <a:solidFill>
                  <a:schemeClr val="accent1">
                    <a:lumMod val="75000"/>
                  </a:schemeClr>
                </a:solidFill>
                <a:latin typeface="Times New Roman" panose="02020603050405020304" pitchFamily="18" charset="0"/>
                <a:cs typeface="Times New Roman" panose="02020603050405020304" pitchFamily="18" charset="0"/>
              </a:rPr>
              <a:t>eliberare</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copii</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sau</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pe</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suport</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optic</a:t>
            </a:r>
            <a:r>
              <a:rPr lang="fr-FR" b="1" dirty="0">
                <a:solidFill>
                  <a:schemeClr val="accent1">
                    <a:lumMod val="75000"/>
                  </a:schemeClr>
                </a:solidFill>
                <a:latin typeface="Times New Roman" panose="02020603050405020304" pitchFamily="18" charset="0"/>
                <a:cs typeface="Times New Roman" panose="02020603050405020304" pitchFamily="18" charset="0"/>
              </a:rPr>
              <a:t> de </a:t>
            </a:r>
            <a:r>
              <a:rPr lang="fr-FR" b="1" dirty="0" err="1">
                <a:solidFill>
                  <a:schemeClr val="accent1">
                    <a:lumMod val="75000"/>
                  </a:schemeClr>
                </a:solidFill>
                <a:latin typeface="Times New Roman" panose="02020603050405020304" pitchFamily="18" charset="0"/>
                <a:cs typeface="Times New Roman" panose="02020603050405020304" pitchFamily="18" charset="0"/>
              </a:rPr>
              <a:t>pe</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planurile</a:t>
            </a:r>
            <a:r>
              <a:rPr lang="fr-FR" b="1" dirty="0">
                <a:solidFill>
                  <a:schemeClr val="accent1">
                    <a:lumMod val="75000"/>
                  </a:schemeClr>
                </a:solidFill>
                <a:latin typeface="Times New Roman" panose="02020603050405020304" pitchFamily="18" charset="0"/>
                <a:cs typeface="Times New Roman" panose="02020603050405020304" pitchFamily="18" charset="0"/>
              </a:rPr>
              <a:t> cadastrale </a:t>
            </a:r>
            <a:r>
              <a:rPr lang="fr-FR" b="1" dirty="0" err="1">
                <a:solidFill>
                  <a:schemeClr val="accent1">
                    <a:lumMod val="75000"/>
                  </a:schemeClr>
                </a:solidFill>
                <a:latin typeface="Times New Roman" panose="02020603050405020304" pitchFamily="18" charset="0"/>
                <a:cs typeface="Times New Roman" panose="02020603050405020304" pitchFamily="18" charset="0"/>
              </a:rPr>
              <a:t>sau</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alte</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asemenea</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planuri</a:t>
            </a:r>
            <a:r>
              <a:rPr lang="fr-FR" b="1" dirty="0">
                <a:solidFill>
                  <a:schemeClr val="accent1">
                    <a:lumMod val="75000"/>
                  </a:schemeClr>
                </a:solidFill>
                <a:latin typeface="Times New Roman" panose="02020603050405020304" pitchFamily="18" charset="0"/>
                <a:cs typeface="Times New Roman" panose="02020603050405020304" pitchFamily="18" charset="0"/>
              </a:rPr>
              <a:t> de</a:t>
            </a:r>
            <a:r>
              <a:rPr lang="ro-RO" b="1" dirty="0">
                <a:solidFill>
                  <a:schemeClr val="accent1">
                    <a:lumMod val="75000"/>
                  </a:schemeClr>
                </a:solidFill>
                <a:latin typeface="Times New Roman" panose="02020603050405020304" pitchFamily="18" charset="0"/>
                <a:cs typeface="Times New Roman" panose="02020603050405020304" pitchFamily="18" charset="0"/>
              </a:rPr>
              <a:t>ținute de Consiliul Local </a:t>
            </a:r>
            <a:r>
              <a:rPr lang="fr-FR" b="1" dirty="0">
                <a:solidFill>
                  <a:schemeClr val="accent1">
                    <a:lumMod val="75000"/>
                  </a:schemeClr>
                </a:solidFill>
                <a:latin typeface="Times New Roman" panose="02020603050405020304" pitchFamily="18" charset="0"/>
                <a:cs typeface="Times New Roman" panose="02020603050405020304" pitchFamily="18" charset="0"/>
              </a:rPr>
              <a:t> al </a:t>
            </a:r>
            <a:r>
              <a:rPr lang="fr-FR" b="1" dirty="0" err="1">
                <a:solidFill>
                  <a:schemeClr val="accent1">
                    <a:lumMod val="75000"/>
                  </a:schemeClr>
                </a:solidFill>
                <a:latin typeface="Times New Roman" panose="02020603050405020304" pitchFamily="18" charset="0"/>
                <a:cs typeface="Times New Roman" panose="02020603050405020304" pitchFamily="18" charset="0"/>
              </a:rPr>
              <a:t>municipiului</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Ploiești</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a:p>
            <a:pPr fontAlgn="t">
              <a:spcBef>
                <a:spcPts val="0"/>
              </a:spcBef>
              <a:spcAft>
                <a:spcPts val="0"/>
              </a:spcAft>
            </a:pPr>
            <a:r>
              <a:rPr lang="fr-FR" b="1" dirty="0" err="1">
                <a:solidFill>
                  <a:schemeClr val="accent1">
                    <a:lumMod val="75000"/>
                  </a:schemeClr>
                </a:solidFill>
                <a:latin typeface="Times New Roman" panose="02020603050405020304" pitchFamily="18" charset="0"/>
                <a:cs typeface="Times New Roman" panose="02020603050405020304" pitchFamily="18" charset="0"/>
              </a:rPr>
              <a:t>aviz</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Comisia</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Tehnică</a:t>
            </a:r>
            <a:r>
              <a:rPr lang="fr-FR" b="1" dirty="0">
                <a:solidFill>
                  <a:schemeClr val="accent1">
                    <a:lumMod val="75000"/>
                  </a:schemeClr>
                </a:solidFill>
                <a:latin typeface="Times New Roman" panose="02020603050405020304" pitchFamily="18" charset="0"/>
                <a:cs typeface="Times New Roman" panose="02020603050405020304" pitchFamily="18" charset="0"/>
              </a:rPr>
              <a:t> de </a:t>
            </a:r>
            <a:r>
              <a:rPr lang="fr-FR" b="1" dirty="0" err="1">
                <a:solidFill>
                  <a:schemeClr val="accent1">
                    <a:lumMod val="75000"/>
                  </a:schemeClr>
                </a:solidFill>
                <a:latin typeface="Times New Roman" panose="02020603050405020304" pitchFamily="18" charset="0"/>
                <a:cs typeface="Times New Roman" panose="02020603050405020304" pitchFamily="18" charset="0"/>
              </a:rPr>
              <a:t>Amenajarea</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Teritoriului</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și</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Urbanism</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studii</a:t>
            </a:r>
            <a:r>
              <a:rPr lang="fr-FR" b="1" dirty="0">
                <a:solidFill>
                  <a:schemeClr val="accent1">
                    <a:lumMod val="75000"/>
                  </a:schemeClr>
                </a:solidFill>
                <a:latin typeface="Times New Roman" panose="02020603050405020304" pitchFamily="18" charset="0"/>
                <a:cs typeface="Times New Roman" panose="02020603050405020304" pitchFamily="18" charset="0"/>
              </a:rPr>
              <a:t> de </a:t>
            </a:r>
            <a:r>
              <a:rPr lang="fr-FR" b="1" dirty="0" err="1">
                <a:solidFill>
                  <a:schemeClr val="accent1">
                    <a:lumMod val="75000"/>
                  </a:schemeClr>
                </a:solidFill>
                <a:latin typeface="Times New Roman" panose="02020603050405020304" pitchFamily="18" charset="0"/>
                <a:cs typeface="Times New Roman" panose="02020603050405020304" pitchFamily="18" charset="0"/>
              </a:rPr>
              <a:t>oportunitate</a:t>
            </a:r>
            <a:r>
              <a:rPr lang="fr-FR" b="1" dirty="0">
                <a:solidFill>
                  <a:schemeClr val="accent1">
                    <a:lumMod val="75000"/>
                  </a:schemeClr>
                </a:solidFill>
                <a:latin typeface="Times New Roman" panose="02020603050405020304" pitchFamily="18" charset="0"/>
                <a:cs typeface="Times New Roman" panose="02020603050405020304" pitchFamily="18" charset="0"/>
              </a:rPr>
              <a:t> </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a:p>
            <a:pPr fontAlgn="t">
              <a:spcBef>
                <a:spcPts val="0"/>
              </a:spcBef>
              <a:spcAft>
                <a:spcPts val="0"/>
              </a:spcAft>
            </a:pPr>
            <a:r>
              <a:rPr lang="fr-FR" b="1" dirty="0" err="1">
                <a:solidFill>
                  <a:schemeClr val="accent1">
                    <a:lumMod val="75000"/>
                  </a:schemeClr>
                </a:solidFill>
                <a:latin typeface="Times New Roman" panose="02020603050405020304" pitchFamily="18" charset="0"/>
                <a:cs typeface="Times New Roman" panose="02020603050405020304" pitchFamily="18" charset="0"/>
              </a:rPr>
              <a:t>aviz</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Comisia</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Tehnică</a:t>
            </a:r>
            <a:r>
              <a:rPr lang="fr-FR" b="1" dirty="0">
                <a:solidFill>
                  <a:schemeClr val="accent1">
                    <a:lumMod val="75000"/>
                  </a:schemeClr>
                </a:solidFill>
                <a:latin typeface="Times New Roman" panose="02020603050405020304" pitchFamily="18" charset="0"/>
                <a:cs typeface="Times New Roman" panose="02020603050405020304" pitchFamily="18" charset="0"/>
              </a:rPr>
              <a:t> de </a:t>
            </a:r>
            <a:r>
              <a:rPr lang="fr-FR" b="1" dirty="0" err="1">
                <a:solidFill>
                  <a:schemeClr val="accent1">
                    <a:lumMod val="75000"/>
                  </a:schemeClr>
                </a:solidFill>
                <a:latin typeface="Times New Roman" panose="02020603050405020304" pitchFamily="18" charset="0"/>
                <a:cs typeface="Times New Roman" panose="02020603050405020304" pitchFamily="18" charset="0"/>
              </a:rPr>
              <a:t>Amenajarea</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Teritoriului</a:t>
            </a:r>
            <a:r>
              <a:rPr lang="fr-FR" b="1" dirty="0">
                <a:solidFill>
                  <a:schemeClr val="accent1">
                    <a:lumMod val="75000"/>
                  </a:schemeClr>
                </a:solidFill>
                <a:latin typeface="Times New Roman" panose="02020603050405020304" pitchFamily="18" charset="0"/>
                <a:cs typeface="Times New Roman" panose="02020603050405020304" pitchFamily="18" charset="0"/>
              </a:rPr>
              <a:t> si </a:t>
            </a:r>
            <a:r>
              <a:rPr lang="fr-FR" b="1" dirty="0" err="1">
                <a:solidFill>
                  <a:schemeClr val="accent1">
                    <a:lumMod val="75000"/>
                  </a:schemeClr>
                </a:solidFill>
                <a:latin typeface="Times New Roman" panose="02020603050405020304" pitchFamily="18" charset="0"/>
                <a:cs typeface="Times New Roman" panose="02020603050405020304" pitchFamily="18" charset="0"/>
              </a:rPr>
              <a:t>Urbanism</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b="1" dirty="0">
                <a:solidFill>
                  <a:schemeClr val="accent1">
                    <a:lumMod val="75000"/>
                  </a:schemeClr>
                </a:solidFill>
                <a:latin typeface="Times New Roman" panose="02020603050405020304" pitchFamily="18" charset="0"/>
                <a:cs typeface="Times New Roman" panose="02020603050405020304" pitchFamily="18" charset="0"/>
              </a:rPr>
              <a:t> Plan </a:t>
            </a:r>
            <a:r>
              <a:rPr lang="fr-FR" b="1" dirty="0" err="1">
                <a:solidFill>
                  <a:schemeClr val="accent1">
                    <a:lumMod val="75000"/>
                  </a:schemeClr>
                </a:solidFill>
                <a:latin typeface="Times New Roman" panose="02020603050405020304" pitchFamily="18" charset="0"/>
                <a:cs typeface="Times New Roman" panose="02020603050405020304" pitchFamily="18" charset="0"/>
              </a:rPr>
              <a:t>Urbanistic</a:t>
            </a:r>
            <a:r>
              <a:rPr lang="fr-FR" b="1" dirty="0">
                <a:solidFill>
                  <a:schemeClr val="accent1">
                    <a:lumMod val="75000"/>
                  </a:schemeClr>
                </a:solidFill>
                <a:latin typeface="Times New Roman" panose="02020603050405020304" pitchFamily="18" charset="0"/>
                <a:cs typeface="Times New Roman" panose="02020603050405020304" pitchFamily="18" charset="0"/>
              </a:rPr>
              <a:t> Zonal</a:t>
            </a:r>
            <a:r>
              <a:rPr lang="ro-RO" b="1" dirty="0">
                <a:solidFill>
                  <a:schemeClr val="accent1">
                    <a:lumMod val="75000"/>
                  </a:schemeClr>
                </a:solidFill>
                <a:latin typeface="Times New Roman" panose="02020603050405020304" pitchFamily="18" charset="0"/>
                <a:cs typeface="Times New Roman" panose="02020603050405020304" pitchFamily="18" charset="0"/>
              </a:rPr>
              <a:t> și de Detaliu</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a:p>
            <a:pPr fontAlgn="t">
              <a:spcBef>
                <a:spcPts val="0"/>
              </a:spcBef>
              <a:spcAft>
                <a:spcPts val="0"/>
              </a:spcAft>
            </a:pPr>
            <a:r>
              <a:rPr lang="fr-FR" b="1" dirty="0" err="1">
                <a:solidFill>
                  <a:schemeClr val="accent1">
                    <a:lumMod val="75000"/>
                  </a:schemeClr>
                </a:solidFill>
                <a:latin typeface="Times New Roman" panose="02020603050405020304" pitchFamily="18" charset="0"/>
                <a:cs typeface="Times New Roman" panose="02020603050405020304" pitchFamily="18" charset="0"/>
              </a:rPr>
              <a:t>Comisia</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Tehnică</a:t>
            </a:r>
            <a:r>
              <a:rPr lang="fr-FR" b="1" dirty="0">
                <a:solidFill>
                  <a:schemeClr val="accent1">
                    <a:lumMod val="75000"/>
                  </a:schemeClr>
                </a:solidFill>
                <a:latin typeface="Times New Roman" panose="02020603050405020304" pitchFamily="18" charset="0"/>
                <a:cs typeface="Times New Roman" panose="02020603050405020304" pitchFamily="18" charset="0"/>
              </a:rPr>
              <a:t> de </a:t>
            </a:r>
            <a:r>
              <a:rPr lang="fr-FR" b="1" dirty="0" err="1">
                <a:solidFill>
                  <a:schemeClr val="accent1">
                    <a:lumMod val="75000"/>
                  </a:schemeClr>
                </a:solidFill>
                <a:latin typeface="Times New Roman" panose="02020603050405020304" pitchFamily="18" charset="0"/>
                <a:cs typeface="Times New Roman" panose="02020603050405020304" pitchFamily="18" charset="0"/>
              </a:rPr>
              <a:t>Amenajarea</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Teritoriului</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și</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Urbanism</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Documentatii</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Tehnice</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Autorizarea</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Construcțiilor</a:t>
            </a:r>
            <a:endParaRPr lang="en-US" dirty="0">
              <a:solidFill>
                <a:schemeClr val="accent1">
                  <a:lumMod val="75000"/>
                </a:schemeClr>
              </a:solidFill>
              <a:latin typeface="Times New Roman" panose="02020603050405020304" pitchFamily="18" charset="0"/>
              <a:cs typeface="Times New Roman" panose="02020603050405020304" pitchFamily="18" charset="0"/>
            </a:endParaRPr>
          </a:p>
          <a:p>
            <a:pPr fontAlgn="t">
              <a:spcBef>
                <a:spcPts val="0"/>
              </a:spcBef>
              <a:spcAft>
                <a:spcPts val="0"/>
              </a:spcAft>
            </a:pPr>
            <a:r>
              <a:rPr lang="fr-FR" b="1" dirty="0" err="1">
                <a:solidFill>
                  <a:schemeClr val="accent1">
                    <a:lumMod val="75000"/>
                  </a:schemeClr>
                </a:solidFill>
                <a:latin typeface="Times New Roman" panose="02020603050405020304" pitchFamily="18" charset="0"/>
                <a:cs typeface="Times New Roman" panose="02020603050405020304" pitchFamily="18" charset="0"/>
              </a:rPr>
              <a:t>aviz</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Comisia</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Tehnică</a:t>
            </a:r>
            <a:r>
              <a:rPr lang="fr-FR" b="1" dirty="0">
                <a:solidFill>
                  <a:schemeClr val="accent1">
                    <a:lumMod val="75000"/>
                  </a:schemeClr>
                </a:solidFill>
                <a:latin typeface="Times New Roman" panose="02020603050405020304" pitchFamily="18" charset="0"/>
                <a:cs typeface="Times New Roman" panose="02020603050405020304" pitchFamily="18" charset="0"/>
              </a:rPr>
              <a:t> de </a:t>
            </a:r>
            <a:r>
              <a:rPr lang="fr-FR" b="1" dirty="0" err="1">
                <a:solidFill>
                  <a:schemeClr val="accent1">
                    <a:lumMod val="75000"/>
                  </a:schemeClr>
                </a:solidFill>
                <a:latin typeface="Times New Roman" panose="02020603050405020304" pitchFamily="18" charset="0"/>
                <a:cs typeface="Times New Roman" panose="02020603050405020304" pitchFamily="18" charset="0"/>
              </a:rPr>
              <a:t>Amenajarea</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Teritoriului</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și</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Urbanism</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pentru</a:t>
            </a:r>
            <a:r>
              <a:rPr lang="fr-FR" b="1" dirty="0">
                <a:solidFill>
                  <a:schemeClr val="accent1">
                    <a:lumMod val="75000"/>
                  </a:schemeClr>
                </a:solidFill>
                <a:latin typeface="Times New Roman" panose="02020603050405020304" pitchFamily="18" charset="0"/>
                <a:cs typeface="Times New Roman" panose="02020603050405020304" pitchFamily="18" charset="0"/>
              </a:rPr>
              <a:t> </a:t>
            </a:r>
            <a:r>
              <a:rPr lang="fr-FR" b="1" dirty="0" err="1">
                <a:solidFill>
                  <a:schemeClr val="accent1">
                    <a:lumMod val="75000"/>
                  </a:schemeClr>
                </a:solidFill>
                <a:latin typeface="Times New Roman" panose="02020603050405020304" pitchFamily="18" charset="0"/>
                <a:cs typeface="Times New Roman" panose="02020603050405020304" pitchFamily="18" charset="0"/>
              </a:rPr>
              <a:t>Consultare</a:t>
            </a:r>
            <a:endParaRPr lang="ro-RO" b="1" dirty="0">
              <a:solidFill>
                <a:schemeClr val="accent1">
                  <a:lumMod val="75000"/>
                </a:schemeClr>
              </a:solidFill>
              <a:latin typeface="Times New Roman" panose="02020603050405020304" pitchFamily="18" charset="0"/>
              <a:cs typeface="Times New Roman" panose="02020603050405020304" pitchFamily="18" charset="0"/>
            </a:endParaRPr>
          </a:p>
          <a:p>
            <a:pPr fontAlgn="t">
              <a:spcBef>
                <a:spcPts val="0"/>
              </a:spcBef>
              <a:spcAft>
                <a:spcPts val="0"/>
              </a:spcAft>
            </a:pPr>
            <a:r>
              <a:rPr lang="ro-RO" b="1" dirty="0">
                <a:solidFill>
                  <a:schemeClr val="accent1">
                    <a:lumMod val="75000"/>
                  </a:schemeClr>
                </a:solidFill>
                <a:latin typeface="Times New Roman" panose="02020603050405020304" pitchFamily="18" charset="0"/>
                <a:cs typeface="Times New Roman" panose="02020603050405020304" pitchFamily="18" charset="0"/>
              </a:rPr>
              <a:t>analizare documentație privind publicitatea stradală;</a:t>
            </a:r>
          </a:p>
          <a:p>
            <a:pPr fontAlgn="t">
              <a:spcBef>
                <a:spcPts val="0"/>
              </a:spcBef>
              <a:spcAft>
                <a:spcPts val="0"/>
              </a:spcAft>
            </a:pPr>
            <a:r>
              <a:rPr lang="ro-RO" b="1" dirty="0">
                <a:solidFill>
                  <a:schemeClr val="accent1">
                    <a:lumMod val="75000"/>
                  </a:schemeClr>
                </a:solidFill>
                <a:latin typeface="Times New Roman" panose="02020603050405020304" pitchFamily="18" charset="0"/>
                <a:cs typeface="Times New Roman" panose="02020603050405020304" pitchFamily="18" charset="0"/>
              </a:rPr>
              <a:t>analizare documentație privind amplasarea și funcționarea spațiilor comerciale cu caracter provizoriu pe terenurile ce aparțin domeniului public și privat</a:t>
            </a:r>
          </a:p>
          <a:p>
            <a:pPr fontAlgn="t">
              <a:spcBef>
                <a:spcPts val="0"/>
              </a:spcBef>
              <a:spcAft>
                <a:spcPts val="0"/>
              </a:spcAft>
            </a:pPr>
            <a:endParaRPr lang="ro-RO" b="1" dirty="0">
              <a:solidFill>
                <a:schemeClr val="accent1">
                  <a:lumMod val="75000"/>
                </a:schemeClr>
              </a:solidFill>
              <a:latin typeface="Times New Roman" panose="02020603050405020304" pitchFamily="18" charset="0"/>
              <a:cs typeface="Times New Roman" panose="02020603050405020304" pitchFamily="18" charset="0"/>
            </a:endParaRPr>
          </a:p>
          <a:p>
            <a:pPr fontAlgn="t"/>
            <a:endParaRPr lang="en-US" dirty="0"/>
          </a:p>
          <a:p>
            <a:pPr marL="0" indent="0" algn="just">
              <a:spcBef>
                <a:spcPts val="0"/>
              </a:spcBef>
              <a:spcAft>
                <a:spcPts val="0"/>
              </a:spcAft>
              <a:buNone/>
            </a:pPr>
            <a:endParaRPr lang="ro-RO" sz="2000" dirty="0">
              <a:latin typeface="Times New Roman" panose="02020603050405020304" pitchFamily="18" charset="0"/>
              <a:cs typeface="Times New Roman" panose="02020603050405020304" pitchFamily="18" charset="0"/>
            </a:endParaRPr>
          </a:p>
          <a:p>
            <a:pPr marL="0" indent="0" algn="just">
              <a:buNone/>
            </a:pPr>
            <a:endParaRPr lang="ro-RO" sz="2000" dirty="0"/>
          </a:p>
        </p:txBody>
      </p:sp>
    </p:spTree>
    <p:extLst>
      <p:ext uri="{BB962C8B-B14F-4D97-AF65-F5344CB8AC3E}">
        <p14:creationId xmlns:p14="http://schemas.microsoft.com/office/powerpoint/2010/main" val="3566803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ro-RO" sz="2000" b="1" dirty="0">
                <a:latin typeface="Times New Roman" panose="02020603050405020304" pitchFamily="18" charset="0"/>
                <a:cs typeface="Times New Roman" panose="02020603050405020304" pitchFamily="18" charset="0"/>
              </a:rPr>
              <a:t>Situația încasărilor la data de </a:t>
            </a:r>
            <a:r>
              <a:rPr lang="en-US" sz="2000" b="1" dirty="0">
                <a:latin typeface="Times New Roman" panose="02020603050405020304" pitchFamily="18" charset="0"/>
                <a:cs typeface="Times New Roman" panose="02020603050405020304" pitchFamily="18" charset="0"/>
              </a:rPr>
              <a:t>02</a:t>
            </a:r>
            <a:r>
              <a:rPr lang="ro-RO" sz="2000" b="1" dirty="0">
                <a:latin typeface="Times New Roman" panose="02020603050405020304" pitchFamily="18" charset="0"/>
                <a:cs typeface="Times New Roman" panose="02020603050405020304" pitchFamily="18" charset="0"/>
              </a:rPr>
              <a:t>. 1</a:t>
            </a:r>
            <a:r>
              <a:rPr lang="en-US" sz="2000" b="1" dirty="0">
                <a:latin typeface="Times New Roman" panose="02020603050405020304" pitchFamily="18" charset="0"/>
                <a:cs typeface="Times New Roman" panose="02020603050405020304" pitchFamily="18" charset="0"/>
              </a:rPr>
              <a:t>1</a:t>
            </a:r>
            <a:r>
              <a:rPr lang="ro-RO" sz="2000" b="1" dirty="0">
                <a:latin typeface="Times New Roman" panose="02020603050405020304" pitchFamily="18" charset="0"/>
                <a:cs typeface="Times New Roman" panose="02020603050405020304" pitchFamily="18" charset="0"/>
              </a:rPr>
              <a:t>.202</a:t>
            </a:r>
            <a:r>
              <a:rPr lang="en-US" sz="2000" b="1" dirty="0">
                <a:latin typeface="Times New Roman" panose="02020603050405020304" pitchFamily="18" charset="0"/>
                <a:cs typeface="Times New Roman" panose="02020603050405020304" pitchFamily="18" charset="0"/>
              </a:rPr>
              <a:t>2</a:t>
            </a:r>
            <a:r>
              <a:rPr lang="ro-RO" sz="2000" b="1"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 </a:t>
            </a:r>
            <a:r>
              <a:rPr lang="ro-RO" sz="2000" b="1" dirty="0">
                <a:latin typeface="Times New Roman" panose="02020603050405020304" pitchFamily="18" charset="0"/>
                <a:cs typeface="Times New Roman" panose="02020603050405020304" pitchFamily="18" charset="0"/>
              </a:rPr>
              <a:t>și ponderea  principalelor  surse gestionate de Serviciul public finanțe locale ploiești</a:t>
            </a:r>
            <a:endParaRPr lang="en-US" sz="2000" b="1" dirty="0">
              <a:latin typeface="Times New Roman" panose="02020603050405020304" pitchFamily="18" charset="0"/>
              <a:cs typeface="Times New Roman" panose="02020603050405020304" pitchFamily="18" charset="0"/>
            </a:endParaRP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3624292008"/>
              </p:ext>
            </p:extLst>
          </p:nvPr>
        </p:nvGraphicFramePr>
        <p:xfrm>
          <a:off x="409902" y="1597572"/>
          <a:ext cx="11351173" cy="52604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48434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7" name="Object 3"/>
          <p:cNvGraphicFramePr>
            <a:graphicFrameLocks noChangeAspect="1"/>
          </p:cNvGraphicFramePr>
          <p:nvPr>
            <p:extLst>
              <p:ext uri="{D42A27DB-BD31-4B8C-83A1-F6EECF244321}">
                <p14:modId xmlns:p14="http://schemas.microsoft.com/office/powerpoint/2010/main" val="669963387"/>
              </p:ext>
            </p:extLst>
          </p:nvPr>
        </p:nvGraphicFramePr>
        <p:xfrm>
          <a:off x="1828800" y="1879600"/>
          <a:ext cx="8196263" cy="4605338"/>
        </p:xfrm>
        <a:graphic>
          <a:graphicData uri="http://schemas.openxmlformats.org/presentationml/2006/ole">
            <mc:AlternateContent xmlns:mc="http://schemas.openxmlformats.org/markup-compatibility/2006">
              <mc:Choice xmlns:v="urn:schemas-microsoft-com:vml" Requires="v">
                <p:oleObj name="Presentation" r:id="rId2" imgW="1857862" imgH="1043967" progId="PowerPoint.Show.12">
                  <p:embed/>
                </p:oleObj>
              </mc:Choice>
              <mc:Fallback>
                <p:oleObj name="Presentation" r:id="rId2" imgW="1857862" imgH="1043967" progId="PowerPoint.Show.12">
                  <p:embed/>
                  <p:pic>
                    <p:nvPicPr>
                      <p:cNvPr id="1027" name="Object 3"/>
                      <p:cNvPicPr>
                        <a:picLocks noChangeAspect="1" noChangeArrowheads="1"/>
                      </p:cNvPicPr>
                      <p:nvPr/>
                    </p:nvPicPr>
                    <p:blipFill>
                      <a:blip r:embed="rId3"/>
                      <a:srcRect/>
                      <a:stretch>
                        <a:fillRect/>
                      </a:stretch>
                    </p:blipFill>
                    <p:spPr bwMode="auto">
                      <a:xfrm>
                        <a:off x="1828800" y="1879600"/>
                        <a:ext cx="8196263" cy="4605338"/>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46279753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6385</TotalTime>
  <Words>8079</Words>
  <Application>Microsoft Office PowerPoint</Application>
  <PresentationFormat>Widescreen</PresentationFormat>
  <Paragraphs>728</Paragraphs>
  <Slides>46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3" baseType="lpstr">
      <vt:lpstr>Calibri</vt:lpstr>
      <vt:lpstr>Gill Sans MT</vt:lpstr>
      <vt:lpstr>Times New Roman</vt:lpstr>
      <vt:lpstr>Wingdings</vt:lpstr>
      <vt:lpstr>Wingdings 2</vt:lpstr>
      <vt:lpstr>Dividend</vt:lpstr>
      <vt:lpstr>Presentation</vt:lpstr>
      <vt:lpstr>Municipiul ploiești serviciul public finanțe locale  b-dul independentei nr.16</vt:lpstr>
      <vt:lpstr>Dicționar termeni fiscali</vt:lpstr>
      <vt:lpstr>Impozite și taxe locale </vt:lpstr>
      <vt:lpstr>Gestionarea impozitelor și taxelor locale</vt:lpstr>
      <vt:lpstr>Gestionarea impozitelor și taxelor locale</vt:lpstr>
      <vt:lpstr>Gestionarea impozitelor și taxelor locale</vt:lpstr>
      <vt:lpstr>Gestionarea impozitelor și taxelor locale</vt:lpstr>
      <vt:lpstr>Situația încasărilor la data de 02. 11.2022  și ponderea  principalelor  surse gestionate de Serviciul public finanțe locale ploiești</vt:lpstr>
      <vt:lpstr>PowerPoint Presentation</vt:lpstr>
      <vt:lpstr>ANALIZA  ÎNCASăRilor,  în funcție de modalitatea de încasare </vt:lpstr>
      <vt:lpstr>Raport de activitate</vt:lpstr>
      <vt:lpstr>Raport de activitate</vt:lpstr>
      <vt:lpstr>INDEXAREA IMPOZITELOR ȘI TAXELOR LOCALE</vt:lpstr>
      <vt:lpstr>INDEXAREA IMPOZITELOR ȘI TAXELOR LOCALE</vt:lpstr>
      <vt:lpstr>INDEXAREA IMPOZITELOR ȘI TAXELOR LOCALE</vt:lpstr>
      <vt:lpstr>Bonificaţia acordată pentru plata anticipată a impozitelor datorate bugetului local </vt:lpstr>
      <vt:lpstr> A. Impozitul și taxa pe clădiri </vt:lpstr>
      <vt:lpstr> A. Impozitul și taxa pe clădiri </vt:lpstr>
      <vt:lpstr> A. Impozitul și taxa pe clădiri </vt:lpstr>
      <vt:lpstr> A. Impozitul și taxa pe clădiri </vt:lpstr>
      <vt:lpstr>I. Impozitul pe clădiri datorat de persoanele fizice</vt:lpstr>
      <vt:lpstr>II. Impozitul pe clădiri datorat de persoanele fizice</vt:lpstr>
      <vt:lpstr>II. Impozitul pe clădiri datorat de persoanele fizice</vt:lpstr>
      <vt:lpstr>II. Impozitul pe clădiri datorat de persoanele fizice</vt:lpstr>
      <vt:lpstr>II. Impozitul pe clădiri datorat de persoanele fizice</vt:lpstr>
      <vt:lpstr>III. Impozitul/taxa pe clădiri datorat de persoanele juridice</vt:lpstr>
      <vt:lpstr>III. Impozitul/taxa pe clădiri datorat de persoanele juridice III.1 CLĂDIRI REZIDENȚIALE</vt:lpstr>
      <vt:lpstr>III. Impozitul/taxa pe clădiri datorat de persoanele juridice III.2 CLĂDIRI NEREZIDENȚIALE</vt:lpstr>
      <vt:lpstr>III. Impozitul/taxa pe clădiri datorat de persoanele juridice</vt:lpstr>
      <vt:lpstr>b. Impozitul și taxa pe teren </vt:lpstr>
      <vt:lpstr>b. Impozitul și taxa pe teren </vt:lpstr>
      <vt:lpstr>c. Impozitul pe mijloacele de transport</vt:lpstr>
      <vt:lpstr>c. Impozitul pe mijloacele de transport</vt:lpstr>
      <vt:lpstr>c. Impozitul pe mijloacele de transport</vt:lpstr>
      <vt:lpstr>c. Impozitul pe mijloacele de transport</vt:lpstr>
      <vt:lpstr>d. Taxa pentru folosirea mijloacelor de reclamă și publicitate</vt:lpstr>
      <vt:lpstr>d. Taxa pentru folosirea mijloacelor de reclamă și publicitate</vt:lpstr>
      <vt:lpstr>e. Impozitul pe spectacole</vt:lpstr>
      <vt:lpstr>F. Facilități fiscale</vt:lpstr>
      <vt:lpstr>F. Facilități fiscale</vt:lpstr>
      <vt:lpstr>F. Facilități fiscale</vt:lpstr>
      <vt:lpstr>F. Facilități fiscale</vt:lpstr>
      <vt:lpstr>F. Facilități fiscale</vt:lpstr>
      <vt:lpstr>F. Facilități fiscale</vt:lpstr>
      <vt:lpstr>Știați că?</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Municipiul ploiești serviciul public finanțe locale  b-dul republicii nr.16</dc:title>
  <dc:creator>Steluta MOCANU</dc:creator>
  <cp:lastModifiedBy>Finante Locale</cp:lastModifiedBy>
  <cp:revision>579</cp:revision>
  <cp:lastPrinted>2022-12-14T12:32:12Z</cp:lastPrinted>
  <dcterms:created xsi:type="dcterms:W3CDTF">2016-11-02T10:19:30Z</dcterms:created>
  <dcterms:modified xsi:type="dcterms:W3CDTF">2022-12-14T12:33:00Z</dcterms:modified>
</cp:coreProperties>
</file>